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Shape 1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Shape 2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Shape 2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Shape 2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Shape 3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Shape 4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Shape 6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Shape 6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Shape 6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Shape 6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Shape 6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Shape 63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Shape 6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Shape 6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Shape 6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Shape 6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Shape 6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hape 6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Shape 6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hape 6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Shape 6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Shape 6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Shape 6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0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4.gif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0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0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0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ctrTitle"/>
          </p:nvPr>
        </p:nvSpPr>
        <p:spPr>
          <a:xfrm>
            <a:off x="311708" y="9731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 Visual Interface for Product Exploration on Online Shopping Websites</a:t>
            </a:r>
          </a:p>
        </p:txBody>
      </p:sp>
      <p:sp>
        <p:nvSpPr>
          <p:cNvPr id="55" name="Shape 55"/>
          <p:cNvSpPr txBox="1"/>
          <p:nvPr>
            <p:ph idx="1" type="subTitle"/>
          </p:nvPr>
        </p:nvSpPr>
        <p:spPr>
          <a:xfrm>
            <a:off x="311700" y="3291325"/>
            <a:ext cx="8520600" cy="1707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By: Cameron Smith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Advisor: Kristina Striegnitz </a:t>
            </a:r>
          </a:p>
        </p:txBody>
      </p:sp>
      <p:cxnSp>
        <p:nvCxnSpPr>
          <p:cNvPr id="56" name="Shape 56"/>
          <p:cNvCxnSpPr/>
          <p:nvPr/>
        </p:nvCxnSpPr>
        <p:spPr>
          <a:xfrm>
            <a:off x="506225" y="3162075"/>
            <a:ext cx="8027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/>
          <p:nvPr>
            <p:ph idx="1" type="body"/>
          </p:nvPr>
        </p:nvSpPr>
        <p:spPr>
          <a:xfrm>
            <a:off x="311700" y="314275"/>
            <a:ext cx="8520600" cy="750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For each product, find 8 products that are most similar</a:t>
            </a:r>
          </a:p>
        </p:txBody>
      </p:sp>
      <p:sp>
        <p:nvSpPr>
          <p:cNvPr id="144" name="Shape 144"/>
          <p:cNvSpPr txBox="1"/>
          <p:nvPr/>
        </p:nvSpPr>
        <p:spPr>
          <a:xfrm>
            <a:off x="725850" y="1791600"/>
            <a:ext cx="7692300" cy="28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Prod1-CloseProducts: </a:t>
            </a:r>
          </a:p>
          <a:p>
            <a:pPr indent="457200" lvl="0" marL="914400" rtl="0">
              <a:spcBef>
                <a:spcPts val="0"/>
              </a:spcBef>
              <a:buNone/>
            </a:pPr>
            <a:r>
              <a:rPr lang="en"/>
              <a:t>Prod66, Prod88, Prod286, Prod125, Prod234, Prod277, Prod7, Prod43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Prod2-CloseProducts: </a:t>
            </a:r>
          </a:p>
          <a:p>
            <a:pPr indent="457200" lvl="0" marL="91440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Prod59, Prod133, Prod167, Prod11, Prod8, Prod281, Prod90, Prod31</a:t>
            </a:r>
          </a:p>
          <a:p>
            <a:pPr indent="457200" lvl="0" marL="137160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Prod3-CloseProducts: </a:t>
            </a:r>
          </a:p>
          <a:p>
            <a:pPr indent="0" lvl="0" marL="137160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Prod27, Prod182, Prod234, Prod211, Prod38, Prod49, Prod296, Prod206</a:t>
            </a:r>
          </a:p>
          <a:p>
            <a:pPr indent="0" lvl="0" marL="137160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69850" lvl="0" mar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		...etc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>
            <p:ph type="title"/>
          </p:nvPr>
        </p:nvSpPr>
        <p:spPr>
          <a:xfrm>
            <a:off x="124675" y="139000"/>
            <a:ext cx="54558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Implementing the Visual Interface</a:t>
            </a:r>
          </a:p>
        </p:txBody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x="124675" y="831325"/>
            <a:ext cx="33960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Product Placing Algorithm</a:t>
            </a:r>
          </a:p>
        </p:txBody>
      </p:sp>
      <p:sp>
        <p:nvSpPr>
          <p:cNvPr id="151" name="Shape 151"/>
          <p:cNvSpPr/>
          <p:nvPr/>
        </p:nvSpPr>
        <p:spPr>
          <a:xfrm>
            <a:off x="4314725" y="2566875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2" name="Shape 152"/>
          <p:cNvSpPr txBox="1"/>
          <p:nvPr/>
        </p:nvSpPr>
        <p:spPr>
          <a:xfrm>
            <a:off x="4229075" y="2566875"/>
            <a:ext cx="5715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Prod1</a:t>
            </a:r>
          </a:p>
        </p:txBody>
      </p:sp>
      <p:cxnSp>
        <p:nvCxnSpPr>
          <p:cNvPr id="153" name="Shape 153"/>
          <p:cNvCxnSpPr/>
          <p:nvPr/>
        </p:nvCxnSpPr>
        <p:spPr>
          <a:xfrm>
            <a:off x="7143800" y="1377900"/>
            <a:ext cx="0" cy="822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4" name="Shape 154"/>
          <p:cNvCxnSpPr/>
          <p:nvPr/>
        </p:nvCxnSpPr>
        <p:spPr>
          <a:xfrm>
            <a:off x="7677200" y="1377900"/>
            <a:ext cx="0" cy="822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55" name="Shape 155"/>
          <p:cNvSpPr txBox="1"/>
          <p:nvPr/>
        </p:nvSpPr>
        <p:spPr>
          <a:xfrm>
            <a:off x="7921050" y="1652225"/>
            <a:ext cx="8001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Queue</a:t>
            </a:r>
          </a:p>
        </p:txBody>
      </p:sp>
      <p:sp>
        <p:nvSpPr>
          <p:cNvPr id="156" name="Shape 156"/>
          <p:cNvSpPr txBox="1"/>
          <p:nvPr/>
        </p:nvSpPr>
        <p:spPr>
          <a:xfrm>
            <a:off x="668675" y="3949625"/>
            <a:ext cx="7692300" cy="4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Prod1-CloseProducts: Prod66, Prod88, Prod286, Prod125, Prod234, Prod277, Prod7, Prod43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/>
        </p:nvSpPr>
        <p:spPr>
          <a:xfrm>
            <a:off x="4427225" y="250190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162" name="Shape 162"/>
          <p:cNvCxnSpPr>
            <a:stCxn id="161" idx="6"/>
            <a:endCxn id="163" idx="2"/>
          </p:cNvCxnSpPr>
          <p:nvPr/>
        </p:nvCxnSpPr>
        <p:spPr>
          <a:xfrm flipH="1" rot="10800000">
            <a:off x="4827425" y="2668100"/>
            <a:ext cx="388500" cy="7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63" name="Shape 163"/>
          <p:cNvSpPr/>
          <p:nvPr/>
        </p:nvSpPr>
        <p:spPr>
          <a:xfrm>
            <a:off x="5215825" y="249455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4" name="Shape 164"/>
          <p:cNvSpPr txBox="1"/>
          <p:nvPr/>
        </p:nvSpPr>
        <p:spPr>
          <a:xfrm>
            <a:off x="4341575" y="2501900"/>
            <a:ext cx="5715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Prod1</a:t>
            </a:r>
          </a:p>
        </p:txBody>
      </p:sp>
      <p:sp>
        <p:nvSpPr>
          <p:cNvPr id="165" name="Shape 165"/>
          <p:cNvSpPr txBox="1"/>
          <p:nvPr/>
        </p:nvSpPr>
        <p:spPr>
          <a:xfrm>
            <a:off x="5132125" y="2494550"/>
            <a:ext cx="5715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Prod66</a:t>
            </a:r>
          </a:p>
        </p:txBody>
      </p:sp>
      <p:sp>
        <p:nvSpPr>
          <p:cNvPr id="166" name="Shape 166"/>
          <p:cNvSpPr txBox="1"/>
          <p:nvPr/>
        </p:nvSpPr>
        <p:spPr>
          <a:xfrm>
            <a:off x="725850" y="3949625"/>
            <a:ext cx="7692300" cy="4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Prod1-CloseProducts: Prod66, Prod88, Prod286, Prod125, Prod234, Prod277, Prod7, Prod43 </a:t>
            </a:r>
          </a:p>
        </p:txBody>
      </p:sp>
      <p:cxnSp>
        <p:nvCxnSpPr>
          <p:cNvPr id="167" name="Shape 167"/>
          <p:cNvCxnSpPr/>
          <p:nvPr/>
        </p:nvCxnSpPr>
        <p:spPr>
          <a:xfrm>
            <a:off x="7143800" y="1377900"/>
            <a:ext cx="0" cy="822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8" name="Shape 168"/>
          <p:cNvCxnSpPr/>
          <p:nvPr/>
        </p:nvCxnSpPr>
        <p:spPr>
          <a:xfrm>
            <a:off x="7677200" y="1377900"/>
            <a:ext cx="0" cy="822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69" name="Shape 169"/>
          <p:cNvSpPr txBox="1"/>
          <p:nvPr/>
        </p:nvSpPr>
        <p:spPr>
          <a:xfrm>
            <a:off x="7921050" y="1652225"/>
            <a:ext cx="8001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Queue</a:t>
            </a:r>
          </a:p>
        </p:txBody>
      </p:sp>
      <p:sp>
        <p:nvSpPr>
          <p:cNvPr id="170" name="Shape 170"/>
          <p:cNvSpPr txBox="1"/>
          <p:nvPr/>
        </p:nvSpPr>
        <p:spPr>
          <a:xfrm>
            <a:off x="7155300" y="1343600"/>
            <a:ext cx="571500" cy="7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66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/>
        </p:nvSpPr>
        <p:spPr>
          <a:xfrm>
            <a:off x="4648075" y="2563125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176" name="Shape 176"/>
          <p:cNvCxnSpPr>
            <a:stCxn id="177" idx="6"/>
            <a:endCxn id="175" idx="2"/>
          </p:cNvCxnSpPr>
          <p:nvPr/>
        </p:nvCxnSpPr>
        <p:spPr>
          <a:xfrm>
            <a:off x="4259675" y="2736525"/>
            <a:ext cx="38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8" name="Shape 178"/>
          <p:cNvCxnSpPr>
            <a:stCxn id="175" idx="6"/>
            <a:endCxn id="179" idx="2"/>
          </p:cNvCxnSpPr>
          <p:nvPr/>
        </p:nvCxnSpPr>
        <p:spPr>
          <a:xfrm flipH="1" rot="10800000">
            <a:off x="5048275" y="2729325"/>
            <a:ext cx="388500" cy="7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77" name="Shape 177"/>
          <p:cNvSpPr/>
          <p:nvPr/>
        </p:nvSpPr>
        <p:spPr>
          <a:xfrm>
            <a:off x="3859475" y="2563125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9" name="Shape 179"/>
          <p:cNvSpPr/>
          <p:nvPr/>
        </p:nvSpPr>
        <p:spPr>
          <a:xfrm>
            <a:off x="5436675" y="2555775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0" name="Shape 180"/>
          <p:cNvSpPr txBox="1"/>
          <p:nvPr/>
        </p:nvSpPr>
        <p:spPr>
          <a:xfrm>
            <a:off x="4562425" y="2563125"/>
            <a:ext cx="5715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Prod1</a:t>
            </a:r>
          </a:p>
        </p:txBody>
      </p:sp>
      <p:sp>
        <p:nvSpPr>
          <p:cNvPr id="181" name="Shape 181"/>
          <p:cNvSpPr txBox="1"/>
          <p:nvPr/>
        </p:nvSpPr>
        <p:spPr>
          <a:xfrm>
            <a:off x="3771875" y="2555775"/>
            <a:ext cx="5715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Prod88</a:t>
            </a:r>
          </a:p>
        </p:txBody>
      </p:sp>
      <p:sp>
        <p:nvSpPr>
          <p:cNvPr id="182" name="Shape 182"/>
          <p:cNvSpPr txBox="1"/>
          <p:nvPr/>
        </p:nvSpPr>
        <p:spPr>
          <a:xfrm>
            <a:off x="5352975" y="2555775"/>
            <a:ext cx="5715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Prod66</a:t>
            </a:r>
          </a:p>
        </p:txBody>
      </p:sp>
      <p:sp>
        <p:nvSpPr>
          <p:cNvPr id="183" name="Shape 183"/>
          <p:cNvSpPr txBox="1"/>
          <p:nvPr/>
        </p:nvSpPr>
        <p:spPr>
          <a:xfrm>
            <a:off x="668675" y="3949625"/>
            <a:ext cx="7692300" cy="4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Prod1-CloseProducts: Prod66, Prod88, Prod286, Prod125, Prod234, Prod277, Prod7, Prod43 </a:t>
            </a:r>
          </a:p>
        </p:txBody>
      </p:sp>
      <p:cxnSp>
        <p:nvCxnSpPr>
          <p:cNvPr id="184" name="Shape 184"/>
          <p:cNvCxnSpPr/>
          <p:nvPr/>
        </p:nvCxnSpPr>
        <p:spPr>
          <a:xfrm>
            <a:off x="7143800" y="1377900"/>
            <a:ext cx="0" cy="822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85" name="Shape 185"/>
          <p:cNvCxnSpPr/>
          <p:nvPr/>
        </p:nvCxnSpPr>
        <p:spPr>
          <a:xfrm>
            <a:off x="7677200" y="1377900"/>
            <a:ext cx="0" cy="822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86" name="Shape 186"/>
          <p:cNvSpPr txBox="1"/>
          <p:nvPr/>
        </p:nvSpPr>
        <p:spPr>
          <a:xfrm>
            <a:off x="7921050" y="1652225"/>
            <a:ext cx="8001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Queue</a:t>
            </a:r>
          </a:p>
        </p:txBody>
      </p:sp>
      <p:sp>
        <p:nvSpPr>
          <p:cNvPr id="187" name="Shape 187"/>
          <p:cNvSpPr txBox="1"/>
          <p:nvPr/>
        </p:nvSpPr>
        <p:spPr>
          <a:xfrm>
            <a:off x="7132400" y="1374075"/>
            <a:ext cx="571500" cy="7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88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66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/>
        </p:nvSpPr>
        <p:spPr>
          <a:xfrm>
            <a:off x="4728575" y="2533875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193" name="Shape 193"/>
          <p:cNvCxnSpPr>
            <a:stCxn id="192" idx="0"/>
            <a:endCxn id="194" idx="4"/>
          </p:cNvCxnSpPr>
          <p:nvPr/>
        </p:nvCxnSpPr>
        <p:spPr>
          <a:xfrm rot="10800000">
            <a:off x="4926575" y="2139375"/>
            <a:ext cx="2100" cy="39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5" name="Shape 195"/>
          <p:cNvCxnSpPr>
            <a:stCxn id="196" idx="6"/>
            <a:endCxn id="192" idx="2"/>
          </p:cNvCxnSpPr>
          <p:nvPr/>
        </p:nvCxnSpPr>
        <p:spPr>
          <a:xfrm>
            <a:off x="4340175" y="2707275"/>
            <a:ext cx="38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7" name="Shape 197"/>
          <p:cNvCxnSpPr>
            <a:stCxn id="192" idx="6"/>
            <a:endCxn id="198" idx="2"/>
          </p:cNvCxnSpPr>
          <p:nvPr/>
        </p:nvCxnSpPr>
        <p:spPr>
          <a:xfrm flipH="1" rot="10800000">
            <a:off x="5128775" y="2700075"/>
            <a:ext cx="388500" cy="7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94" name="Shape 194"/>
          <p:cNvSpPr/>
          <p:nvPr/>
        </p:nvSpPr>
        <p:spPr>
          <a:xfrm>
            <a:off x="4726325" y="1792575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6" name="Shape 196"/>
          <p:cNvSpPr/>
          <p:nvPr/>
        </p:nvSpPr>
        <p:spPr>
          <a:xfrm>
            <a:off x="3939975" y="2533875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8" name="Shape 198"/>
          <p:cNvSpPr/>
          <p:nvPr/>
        </p:nvSpPr>
        <p:spPr>
          <a:xfrm>
            <a:off x="5517175" y="2526525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9" name="Shape 199"/>
          <p:cNvSpPr txBox="1"/>
          <p:nvPr/>
        </p:nvSpPr>
        <p:spPr>
          <a:xfrm>
            <a:off x="4642925" y="2533875"/>
            <a:ext cx="5715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Prod1</a:t>
            </a:r>
          </a:p>
        </p:txBody>
      </p:sp>
      <p:sp>
        <p:nvSpPr>
          <p:cNvPr id="200" name="Shape 200"/>
          <p:cNvSpPr txBox="1"/>
          <p:nvPr/>
        </p:nvSpPr>
        <p:spPr>
          <a:xfrm>
            <a:off x="3852375" y="2526525"/>
            <a:ext cx="5715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Prod88</a:t>
            </a:r>
          </a:p>
        </p:txBody>
      </p:sp>
      <p:sp>
        <p:nvSpPr>
          <p:cNvPr id="201" name="Shape 201"/>
          <p:cNvSpPr txBox="1"/>
          <p:nvPr/>
        </p:nvSpPr>
        <p:spPr>
          <a:xfrm>
            <a:off x="4616225" y="1792575"/>
            <a:ext cx="6288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Prod286</a:t>
            </a:r>
          </a:p>
        </p:txBody>
      </p:sp>
      <p:sp>
        <p:nvSpPr>
          <p:cNvPr id="202" name="Shape 202"/>
          <p:cNvSpPr txBox="1"/>
          <p:nvPr/>
        </p:nvSpPr>
        <p:spPr>
          <a:xfrm>
            <a:off x="5433475" y="2526525"/>
            <a:ext cx="5715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Prod66</a:t>
            </a:r>
          </a:p>
        </p:txBody>
      </p:sp>
      <p:sp>
        <p:nvSpPr>
          <p:cNvPr id="203" name="Shape 203"/>
          <p:cNvSpPr txBox="1"/>
          <p:nvPr/>
        </p:nvSpPr>
        <p:spPr>
          <a:xfrm>
            <a:off x="668675" y="3949625"/>
            <a:ext cx="7692300" cy="4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Prod1-CloseProducts: Prod66, Prod88, Prod286, Prod125, Prod234, Prod277, Prod7, Prod43 </a:t>
            </a:r>
          </a:p>
        </p:txBody>
      </p:sp>
      <p:cxnSp>
        <p:nvCxnSpPr>
          <p:cNvPr id="204" name="Shape 204"/>
          <p:cNvCxnSpPr/>
          <p:nvPr/>
        </p:nvCxnSpPr>
        <p:spPr>
          <a:xfrm>
            <a:off x="7143800" y="1377900"/>
            <a:ext cx="0" cy="822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5" name="Shape 205"/>
          <p:cNvCxnSpPr/>
          <p:nvPr/>
        </p:nvCxnSpPr>
        <p:spPr>
          <a:xfrm>
            <a:off x="7677200" y="1377900"/>
            <a:ext cx="0" cy="822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06" name="Shape 206"/>
          <p:cNvSpPr txBox="1"/>
          <p:nvPr/>
        </p:nvSpPr>
        <p:spPr>
          <a:xfrm>
            <a:off x="7921050" y="1652225"/>
            <a:ext cx="8001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Queue</a:t>
            </a:r>
          </a:p>
        </p:txBody>
      </p:sp>
      <p:sp>
        <p:nvSpPr>
          <p:cNvPr id="207" name="Shape 207"/>
          <p:cNvSpPr txBox="1"/>
          <p:nvPr/>
        </p:nvSpPr>
        <p:spPr>
          <a:xfrm>
            <a:off x="7143800" y="1406400"/>
            <a:ext cx="571500" cy="7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286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88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66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/>
        </p:nvSpPr>
        <p:spPr>
          <a:xfrm>
            <a:off x="4371900" y="237750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13" name="Shape 213"/>
          <p:cNvCxnSpPr>
            <a:stCxn id="212" idx="0"/>
            <a:endCxn id="214" idx="4"/>
          </p:cNvCxnSpPr>
          <p:nvPr/>
        </p:nvCxnSpPr>
        <p:spPr>
          <a:xfrm rot="10800000">
            <a:off x="4569900" y="1983000"/>
            <a:ext cx="2100" cy="39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5" name="Shape 215"/>
          <p:cNvCxnSpPr>
            <a:stCxn id="216" idx="0"/>
            <a:endCxn id="212" idx="4"/>
          </p:cNvCxnSpPr>
          <p:nvPr/>
        </p:nvCxnSpPr>
        <p:spPr>
          <a:xfrm rot="10800000">
            <a:off x="4572000" y="2724300"/>
            <a:ext cx="6000" cy="39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7" name="Shape 217"/>
          <p:cNvCxnSpPr>
            <a:stCxn id="218" idx="6"/>
            <a:endCxn id="212" idx="2"/>
          </p:cNvCxnSpPr>
          <p:nvPr/>
        </p:nvCxnSpPr>
        <p:spPr>
          <a:xfrm>
            <a:off x="3983500" y="2550900"/>
            <a:ext cx="38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9" name="Shape 219"/>
          <p:cNvCxnSpPr>
            <a:stCxn id="212" idx="6"/>
            <a:endCxn id="220" idx="2"/>
          </p:cNvCxnSpPr>
          <p:nvPr/>
        </p:nvCxnSpPr>
        <p:spPr>
          <a:xfrm flipH="1" rot="10800000">
            <a:off x="4772100" y="2543700"/>
            <a:ext cx="388500" cy="7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14" name="Shape 214"/>
          <p:cNvSpPr/>
          <p:nvPr/>
        </p:nvSpPr>
        <p:spPr>
          <a:xfrm>
            <a:off x="4369650" y="163620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8" name="Shape 218"/>
          <p:cNvSpPr/>
          <p:nvPr/>
        </p:nvSpPr>
        <p:spPr>
          <a:xfrm>
            <a:off x="3583300" y="237750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0" name="Shape 220"/>
          <p:cNvSpPr/>
          <p:nvPr/>
        </p:nvSpPr>
        <p:spPr>
          <a:xfrm>
            <a:off x="5160500" y="237015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6" name="Shape 216"/>
          <p:cNvSpPr/>
          <p:nvPr/>
        </p:nvSpPr>
        <p:spPr>
          <a:xfrm>
            <a:off x="4377900" y="311880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1" name="Shape 221"/>
          <p:cNvSpPr txBox="1"/>
          <p:nvPr/>
        </p:nvSpPr>
        <p:spPr>
          <a:xfrm>
            <a:off x="4286250" y="2377500"/>
            <a:ext cx="5715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Prod1</a:t>
            </a:r>
          </a:p>
        </p:txBody>
      </p:sp>
      <p:sp>
        <p:nvSpPr>
          <p:cNvPr id="222" name="Shape 222"/>
          <p:cNvSpPr txBox="1"/>
          <p:nvPr/>
        </p:nvSpPr>
        <p:spPr>
          <a:xfrm>
            <a:off x="3495700" y="2370150"/>
            <a:ext cx="5715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Prod88</a:t>
            </a:r>
          </a:p>
        </p:txBody>
      </p:sp>
      <p:sp>
        <p:nvSpPr>
          <p:cNvPr id="223" name="Shape 223"/>
          <p:cNvSpPr txBox="1"/>
          <p:nvPr/>
        </p:nvSpPr>
        <p:spPr>
          <a:xfrm>
            <a:off x="4259550" y="1636200"/>
            <a:ext cx="6288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Prod286</a:t>
            </a:r>
          </a:p>
        </p:txBody>
      </p:sp>
      <p:sp>
        <p:nvSpPr>
          <p:cNvPr id="224" name="Shape 224"/>
          <p:cNvSpPr txBox="1"/>
          <p:nvPr/>
        </p:nvSpPr>
        <p:spPr>
          <a:xfrm>
            <a:off x="4263600" y="3160500"/>
            <a:ext cx="6288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Prod125</a:t>
            </a:r>
          </a:p>
        </p:txBody>
      </p:sp>
      <p:sp>
        <p:nvSpPr>
          <p:cNvPr id="225" name="Shape 225"/>
          <p:cNvSpPr txBox="1"/>
          <p:nvPr/>
        </p:nvSpPr>
        <p:spPr>
          <a:xfrm>
            <a:off x="5076800" y="2370150"/>
            <a:ext cx="5715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Prod66</a:t>
            </a:r>
          </a:p>
        </p:txBody>
      </p:sp>
      <p:sp>
        <p:nvSpPr>
          <p:cNvPr id="226" name="Shape 226"/>
          <p:cNvSpPr txBox="1"/>
          <p:nvPr/>
        </p:nvSpPr>
        <p:spPr>
          <a:xfrm>
            <a:off x="668675" y="3949625"/>
            <a:ext cx="7692300" cy="10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Prod1-CloseProducts: Prod66, Prod88, Prod286, Prod125, Prod234, Prod277, Prod7, Prod43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Prod66-CloseProducts: </a:t>
            </a:r>
            <a:r>
              <a:rPr lang="en">
                <a:solidFill>
                  <a:schemeClr val="dk1"/>
                </a:solidFill>
              </a:rPr>
              <a:t>Prod125, Prod45, Prod88, Prod1, Prod70, Prod17, Prod96, Prod130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27" name="Shape 227"/>
          <p:cNvCxnSpPr/>
          <p:nvPr/>
        </p:nvCxnSpPr>
        <p:spPr>
          <a:xfrm>
            <a:off x="7143800" y="1377900"/>
            <a:ext cx="0" cy="822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8" name="Shape 228"/>
          <p:cNvCxnSpPr/>
          <p:nvPr/>
        </p:nvCxnSpPr>
        <p:spPr>
          <a:xfrm>
            <a:off x="7677200" y="1377900"/>
            <a:ext cx="0" cy="822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29" name="Shape 229"/>
          <p:cNvSpPr txBox="1"/>
          <p:nvPr/>
        </p:nvSpPr>
        <p:spPr>
          <a:xfrm>
            <a:off x="7921050" y="1652225"/>
            <a:ext cx="8001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Queue</a:t>
            </a:r>
          </a:p>
        </p:txBody>
      </p:sp>
      <p:sp>
        <p:nvSpPr>
          <p:cNvPr id="230" name="Shape 230"/>
          <p:cNvSpPr txBox="1"/>
          <p:nvPr/>
        </p:nvSpPr>
        <p:spPr>
          <a:xfrm>
            <a:off x="7155300" y="966425"/>
            <a:ext cx="5715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125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286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88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66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/>
        </p:nvSpPr>
        <p:spPr>
          <a:xfrm>
            <a:off x="4371900" y="237750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36" name="Shape 236"/>
          <p:cNvCxnSpPr>
            <a:stCxn id="235" idx="0"/>
            <a:endCxn id="237" idx="4"/>
          </p:cNvCxnSpPr>
          <p:nvPr/>
        </p:nvCxnSpPr>
        <p:spPr>
          <a:xfrm rot="10800000">
            <a:off x="4569900" y="1983000"/>
            <a:ext cx="2100" cy="39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38" name="Shape 238"/>
          <p:cNvCxnSpPr>
            <a:stCxn id="239" idx="0"/>
            <a:endCxn id="235" idx="4"/>
          </p:cNvCxnSpPr>
          <p:nvPr/>
        </p:nvCxnSpPr>
        <p:spPr>
          <a:xfrm rot="10800000">
            <a:off x="4572000" y="2724300"/>
            <a:ext cx="6000" cy="39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0" name="Shape 240"/>
          <p:cNvCxnSpPr>
            <a:stCxn id="241" idx="6"/>
            <a:endCxn id="235" idx="2"/>
          </p:cNvCxnSpPr>
          <p:nvPr/>
        </p:nvCxnSpPr>
        <p:spPr>
          <a:xfrm>
            <a:off x="3983500" y="2550900"/>
            <a:ext cx="38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2" name="Shape 242"/>
          <p:cNvCxnSpPr>
            <a:stCxn id="235" idx="6"/>
            <a:endCxn id="243" idx="2"/>
          </p:cNvCxnSpPr>
          <p:nvPr/>
        </p:nvCxnSpPr>
        <p:spPr>
          <a:xfrm flipH="1" rot="10800000">
            <a:off x="4772100" y="2543700"/>
            <a:ext cx="388500" cy="7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37" name="Shape 237"/>
          <p:cNvSpPr/>
          <p:nvPr/>
        </p:nvSpPr>
        <p:spPr>
          <a:xfrm>
            <a:off x="4369650" y="163620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1" name="Shape 241"/>
          <p:cNvSpPr/>
          <p:nvPr/>
        </p:nvSpPr>
        <p:spPr>
          <a:xfrm>
            <a:off x="3583300" y="237750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3" name="Shape 243"/>
          <p:cNvSpPr/>
          <p:nvPr/>
        </p:nvSpPr>
        <p:spPr>
          <a:xfrm>
            <a:off x="5160500" y="237015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9" name="Shape 239"/>
          <p:cNvSpPr/>
          <p:nvPr/>
        </p:nvSpPr>
        <p:spPr>
          <a:xfrm>
            <a:off x="4377900" y="311880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4" name="Shape 244"/>
          <p:cNvSpPr txBox="1"/>
          <p:nvPr/>
        </p:nvSpPr>
        <p:spPr>
          <a:xfrm>
            <a:off x="4286250" y="2377500"/>
            <a:ext cx="5715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Prod1</a:t>
            </a:r>
          </a:p>
        </p:txBody>
      </p:sp>
      <p:sp>
        <p:nvSpPr>
          <p:cNvPr id="245" name="Shape 245"/>
          <p:cNvSpPr txBox="1"/>
          <p:nvPr/>
        </p:nvSpPr>
        <p:spPr>
          <a:xfrm>
            <a:off x="3495700" y="2370150"/>
            <a:ext cx="5715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Prod88</a:t>
            </a:r>
          </a:p>
        </p:txBody>
      </p:sp>
      <p:sp>
        <p:nvSpPr>
          <p:cNvPr id="246" name="Shape 246"/>
          <p:cNvSpPr txBox="1"/>
          <p:nvPr/>
        </p:nvSpPr>
        <p:spPr>
          <a:xfrm>
            <a:off x="4259550" y="1636200"/>
            <a:ext cx="6288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Prod286</a:t>
            </a:r>
          </a:p>
        </p:txBody>
      </p:sp>
      <p:sp>
        <p:nvSpPr>
          <p:cNvPr id="247" name="Shape 247"/>
          <p:cNvSpPr txBox="1"/>
          <p:nvPr/>
        </p:nvSpPr>
        <p:spPr>
          <a:xfrm>
            <a:off x="4263600" y="3160500"/>
            <a:ext cx="6288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Prod125</a:t>
            </a:r>
          </a:p>
        </p:txBody>
      </p:sp>
      <p:sp>
        <p:nvSpPr>
          <p:cNvPr id="248" name="Shape 248"/>
          <p:cNvSpPr txBox="1"/>
          <p:nvPr/>
        </p:nvSpPr>
        <p:spPr>
          <a:xfrm>
            <a:off x="5076800" y="2370150"/>
            <a:ext cx="5715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Prod66</a:t>
            </a:r>
          </a:p>
        </p:txBody>
      </p:sp>
      <p:sp>
        <p:nvSpPr>
          <p:cNvPr id="249" name="Shape 249"/>
          <p:cNvSpPr txBox="1"/>
          <p:nvPr/>
        </p:nvSpPr>
        <p:spPr>
          <a:xfrm>
            <a:off x="668675" y="3949625"/>
            <a:ext cx="7692300" cy="10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Prod66-CloseProducts: </a:t>
            </a:r>
            <a:r>
              <a:rPr lang="en">
                <a:solidFill>
                  <a:schemeClr val="dk1"/>
                </a:solidFill>
              </a:rPr>
              <a:t>Prod125, Prod45, Prod88, Prod1, Prod70, Prod17, Prod96, Prod130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50" name="Shape 250"/>
          <p:cNvCxnSpPr/>
          <p:nvPr/>
        </p:nvCxnSpPr>
        <p:spPr>
          <a:xfrm>
            <a:off x="7143800" y="1377900"/>
            <a:ext cx="0" cy="822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1" name="Shape 251"/>
          <p:cNvCxnSpPr/>
          <p:nvPr/>
        </p:nvCxnSpPr>
        <p:spPr>
          <a:xfrm>
            <a:off x="7677200" y="1377900"/>
            <a:ext cx="0" cy="822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52" name="Shape 252"/>
          <p:cNvSpPr txBox="1"/>
          <p:nvPr/>
        </p:nvSpPr>
        <p:spPr>
          <a:xfrm>
            <a:off x="7921050" y="1652225"/>
            <a:ext cx="8001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Queue</a:t>
            </a:r>
          </a:p>
        </p:txBody>
      </p:sp>
      <p:sp>
        <p:nvSpPr>
          <p:cNvPr id="253" name="Shape 253"/>
          <p:cNvSpPr txBox="1"/>
          <p:nvPr/>
        </p:nvSpPr>
        <p:spPr>
          <a:xfrm>
            <a:off x="7155300" y="966425"/>
            <a:ext cx="5715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45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125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286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88</a:t>
            </a:r>
          </a:p>
        </p:txBody>
      </p:sp>
      <p:sp>
        <p:nvSpPr>
          <p:cNvPr id="254" name="Shape 254"/>
          <p:cNvSpPr/>
          <p:nvPr/>
        </p:nvSpPr>
        <p:spPr>
          <a:xfrm>
            <a:off x="5922500" y="237015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5" name="Shape 255"/>
          <p:cNvSpPr txBox="1"/>
          <p:nvPr/>
        </p:nvSpPr>
        <p:spPr>
          <a:xfrm>
            <a:off x="5838800" y="2370150"/>
            <a:ext cx="5715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Prod45</a:t>
            </a:r>
          </a:p>
        </p:txBody>
      </p:sp>
      <p:cxnSp>
        <p:nvCxnSpPr>
          <p:cNvPr id="256" name="Shape 256"/>
          <p:cNvCxnSpPr/>
          <p:nvPr/>
        </p:nvCxnSpPr>
        <p:spPr>
          <a:xfrm>
            <a:off x="5536925" y="2534600"/>
            <a:ext cx="393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/>
          <p:nvPr/>
        </p:nvSpPr>
        <p:spPr>
          <a:xfrm>
            <a:off x="4371900" y="237750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62" name="Shape 262"/>
          <p:cNvCxnSpPr>
            <a:stCxn id="261" idx="0"/>
            <a:endCxn id="263" idx="4"/>
          </p:cNvCxnSpPr>
          <p:nvPr/>
        </p:nvCxnSpPr>
        <p:spPr>
          <a:xfrm rot="10800000">
            <a:off x="4569900" y="1983000"/>
            <a:ext cx="2100" cy="39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4" name="Shape 264"/>
          <p:cNvCxnSpPr>
            <a:stCxn id="265" idx="0"/>
            <a:endCxn id="261" idx="4"/>
          </p:cNvCxnSpPr>
          <p:nvPr/>
        </p:nvCxnSpPr>
        <p:spPr>
          <a:xfrm rot="10800000">
            <a:off x="4572000" y="2724300"/>
            <a:ext cx="6000" cy="39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6" name="Shape 266"/>
          <p:cNvCxnSpPr>
            <a:stCxn id="267" idx="6"/>
            <a:endCxn id="261" idx="2"/>
          </p:cNvCxnSpPr>
          <p:nvPr/>
        </p:nvCxnSpPr>
        <p:spPr>
          <a:xfrm>
            <a:off x="3983500" y="2550900"/>
            <a:ext cx="38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8" name="Shape 268"/>
          <p:cNvCxnSpPr>
            <a:stCxn id="261" idx="6"/>
            <a:endCxn id="269" idx="2"/>
          </p:cNvCxnSpPr>
          <p:nvPr/>
        </p:nvCxnSpPr>
        <p:spPr>
          <a:xfrm flipH="1" rot="10800000">
            <a:off x="4772100" y="2543700"/>
            <a:ext cx="388500" cy="7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63" name="Shape 263"/>
          <p:cNvSpPr/>
          <p:nvPr/>
        </p:nvSpPr>
        <p:spPr>
          <a:xfrm>
            <a:off x="4369650" y="163620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7" name="Shape 267"/>
          <p:cNvSpPr/>
          <p:nvPr/>
        </p:nvSpPr>
        <p:spPr>
          <a:xfrm>
            <a:off x="3583300" y="237750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9" name="Shape 269"/>
          <p:cNvSpPr/>
          <p:nvPr/>
        </p:nvSpPr>
        <p:spPr>
          <a:xfrm>
            <a:off x="5160500" y="237015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5" name="Shape 265"/>
          <p:cNvSpPr/>
          <p:nvPr/>
        </p:nvSpPr>
        <p:spPr>
          <a:xfrm>
            <a:off x="4377900" y="311880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0" name="Shape 270"/>
          <p:cNvSpPr txBox="1"/>
          <p:nvPr/>
        </p:nvSpPr>
        <p:spPr>
          <a:xfrm>
            <a:off x="4286250" y="2377500"/>
            <a:ext cx="5715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Prod1</a:t>
            </a:r>
          </a:p>
        </p:txBody>
      </p:sp>
      <p:sp>
        <p:nvSpPr>
          <p:cNvPr id="271" name="Shape 271"/>
          <p:cNvSpPr txBox="1"/>
          <p:nvPr/>
        </p:nvSpPr>
        <p:spPr>
          <a:xfrm>
            <a:off x="3495700" y="2370150"/>
            <a:ext cx="5715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Prod88</a:t>
            </a:r>
          </a:p>
        </p:txBody>
      </p:sp>
      <p:sp>
        <p:nvSpPr>
          <p:cNvPr id="272" name="Shape 272"/>
          <p:cNvSpPr txBox="1"/>
          <p:nvPr/>
        </p:nvSpPr>
        <p:spPr>
          <a:xfrm>
            <a:off x="4259550" y="1636200"/>
            <a:ext cx="6288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Prod286</a:t>
            </a:r>
          </a:p>
        </p:txBody>
      </p:sp>
      <p:sp>
        <p:nvSpPr>
          <p:cNvPr id="273" name="Shape 273"/>
          <p:cNvSpPr txBox="1"/>
          <p:nvPr/>
        </p:nvSpPr>
        <p:spPr>
          <a:xfrm>
            <a:off x="4263600" y="3160500"/>
            <a:ext cx="6288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Prod125</a:t>
            </a:r>
          </a:p>
        </p:txBody>
      </p:sp>
      <p:sp>
        <p:nvSpPr>
          <p:cNvPr id="274" name="Shape 274"/>
          <p:cNvSpPr txBox="1"/>
          <p:nvPr/>
        </p:nvSpPr>
        <p:spPr>
          <a:xfrm>
            <a:off x="5076800" y="2370150"/>
            <a:ext cx="5715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Prod66</a:t>
            </a:r>
          </a:p>
        </p:txBody>
      </p:sp>
      <p:sp>
        <p:nvSpPr>
          <p:cNvPr id="275" name="Shape 275"/>
          <p:cNvSpPr txBox="1"/>
          <p:nvPr/>
        </p:nvSpPr>
        <p:spPr>
          <a:xfrm>
            <a:off x="668675" y="3949625"/>
            <a:ext cx="7995900" cy="10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Prod66-CloseProducts: </a:t>
            </a:r>
            <a:r>
              <a:rPr lang="en">
                <a:solidFill>
                  <a:schemeClr val="dk1"/>
                </a:solidFill>
              </a:rPr>
              <a:t>Prod125, Prod45, Prod88, Prod1, Prod70, Prod17, Prod96, Prod130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Prod286-CloseProducts: Prod88, Prod1, Prod70, Prod245, Prod165, Prod125, Prod45, Prod96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76" name="Shape 276"/>
          <p:cNvCxnSpPr/>
          <p:nvPr/>
        </p:nvCxnSpPr>
        <p:spPr>
          <a:xfrm>
            <a:off x="7143800" y="1377900"/>
            <a:ext cx="0" cy="822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77" name="Shape 277"/>
          <p:cNvCxnSpPr/>
          <p:nvPr/>
        </p:nvCxnSpPr>
        <p:spPr>
          <a:xfrm>
            <a:off x="7677200" y="1377900"/>
            <a:ext cx="0" cy="822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78" name="Shape 278"/>
          <p:cNvSpPr txBox="1"/>
          <p:nvPr/>
        </p:nvSpPr>
        <p:spPr>
          <a:xfrm>
            <a:off x="7921050" y="1652225"/>
            <a:ext cx="8001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Queue</a:t>
            </a:r>
          </a:p>
        </p:txBody>
      </p:sp>
      <p:sp>
        <p:nvSpPr>
          <p:cNvPr id="279" name="Shape 279"/>
          <p:cNvSpPr txBox="1"/>
          <p:nvPr/>
        </p:nvSpPr>
        <p:spPr>
          <a:xfrm>
            <a:off x="7155300" y="966425"/>
            <a:ext cx="5715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70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45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125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286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88</a:t>
            </a:r>
          </a:p>
        </p:txBody>
      </p:sp>
      <p:sp>
        <p:nvSpPr>
          <p:cNvPr id="280" name="Shape 280"/>
          <p:cNvSpPr/>
          <p:nvPr/>
        </p:nvSpPr>
        <p:spPr>
          <a:xfrm>
            <a:off x="5922500" y="237015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1" name="Shape 281"/>
          <p:cNvSpPr txBox="1"/>
          <p:nvPr/>
        </p:nvSpPr>
        <p:spPr>
          <a:xfrm>
            <a:off x="5838800" y="2370150"/>
            <a:ext cx="5715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Prod45</a:t>
            </a:r>
          </a:p>
        </p:txBody>
      </p:sp>
      <p:cxnSp>
        <p:nvCxnSpPr>
          <p:cNvPr id="282" name="Shape 282"/>
          <p:cNvCxnSpPr/>
          <p:nvPr/>
        </p:nvCxnSpPr>
        <p:spPr>
          <a:xfrm>
            <a:off x="5536925" y="2534600"/>
            <a:ext cx="393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3" name="Shape 283"/>
          <p:cNvCxnSpPr>
            <a:endCxn id="284" idx="4"/>
          </p:cNvCxnSpPr>
          <p:nvPr/>
        </p:nvCxnSpPr>
        <p:spPr>
          <a:xfrm rot="10800000">
            <a:off x="5331750" y="1983000"/>
            <a:ext cx="2400" cy="39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84" name="Shape 284"/>
          <p:cNvSpPr/>
          <p:nvPr/>
        </p:nvSpPr>
        <p:spPr>
          <a:xfrm>
            <a:off x="5131650" y="163620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5" name="Shape 285"/>
          <p:cNvSpPr txBox="1"/>
          <p:nvPr/>
        </p:nvSpPr>
        <p:spPr>
          <a:xfrm>
            <a:off x="5021550" y="1636200"/>
            <a:ext cx="6288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Prod70</a:t>
            </a:r>
          </a:p>
        </p:txBody>
      </p:sp>
      <p:cxnSp>
        <p:nvCxnSpPr>
          <p:cNvPr id="286" name="Shape 286"/>
          <p:cNvCxnSpPr/>
          <p:nvPr/>
        </p:nvCxnSpPr>
        <p:spPr>
          <a:xfrm flipH="1" rot="10800000">
            <a:off x="4772100" y="1781700"/>
            <a:ext cx="388500" cy="7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/>
        </p:nvSpPr>
        <p:spPr>
          <a:xfrm>
            <a:off x="4371900" y="237750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92" name="Shape 292"/>
          <p:cNvCxnSpPr>
            <a:stCxn id="291" idx="0"/>
            <a:endCxn id="293" idx="4"/>
          </p:cNvCxnSpPr>
          <p:nvPr/>
        </p:nvCxnSpPr>
        <p:spPr>
          <a:xfrm rot="10800000">
            <a:off x="4569900" y="1983000"/>
            <a:ext cx="2100" cy="39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4" name="Shape 294"/>
          <p:cNvCxnSpPr>
            <a:stCxn id="295" idx="0"/>
            <a:endCxn id="291" idx="4"/>
          </p:cNvCxnSpPr>
          <p:nvPr/>
        </p:nvCxnSpPr>
        <p:spPr>
          <a:xfrm rot="10800000">
            <a:off x="4572000" y="2724300"/>
            <a:ext cx="6000" cy="39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6" name="Shape 296"/>
          <p:cNvCxnSpPr>
            <a:stCxn id="297" idx="6"/>
            <a:endCxn id="291" idx="2"/>
          </p:cNvCxnSpPr>
          <p:nvPr/>
        </p:nvCxnSpPr>
        <p:spPr>
          <a:xfrm>
            <a:off x="3983500" y="2550900"/>
            <a:ext cx="38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8" name="Shape 298"/>
          <p:cNvCxnSpPr>
            <a:stCxn id="291" idx="6"/>
            <a:endCxn id="299" idx="2"/>
          </p:cNvCxnSpPr>
          <p:nvPr/>
        </p:nvCxnSpPr>
        <p:spPr>
          <a:xfrm flipH="1" rot="10800000">
            <a:off x="4772100" y="2543700"/>
            <a:ext cx="388500" cy="7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93" name="Shape 293"/>
          <p:cNvSpPr/>
          <p:nvPr/>
        </p:nvSpPr>
        <p:spPr>
          <a:xfrm>
            <a:off x="4369650" y="163620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7" name="Shape 297"/>
          <p:cNvSpPr/>
          <p:nvPr/>
        </p:nvSpPr>
        <p:spPr>
          <a:xfrm>
            <a:off x="3583300" y="237750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9" name="Shape 299"/>
          <p:cNvSpPr/>
          <p:nvPr/>
        </p:nvSpPr>
        <p:spPr>
          <a:xfrm>
            <a:off x="5160500" y="237015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5" name="Shape 295"/>
          <p:cNvSpPr/>
          <p:nvPr/>
        </p:nvSpPr>
        <p:spPr>
          <a:xfrm>
            <a:off x="4377900" y="311880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0" name="Shape 300"/>
          <p:cNvSpPr txBox="1"/>
          <p:nvPr/>
        </p:nvSpPr>
        <p:spPr>
          <a:xfrm>
            <a:off x="4286250" y="2377500"/>
            <a:ext cx="5715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Prod1</a:t>
            </a:r>
          </a:p>
        </p:txBody>
      </p:sp>
      <p:sp>
        <p:nvSpPr>
          <p:cNvPr id="301" name="Shape 301"/>
          <p:cNvSpPr txBox="1"/>
          <p:nvPr/>
        </p:nvSpPr>
        <p:spPr>
          <a:xfrm>
            <a:off x="3495700" y="2370150"/>
            <a:ext cx="5715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Prod88</a:t>
            </a:r>
          </a:p>
        </p:txBody>
      </p:sp>
      <p:sp>
        <p:nvSpPr>
          <p:cNvPr id="302" name="Shape 302"/>
          <p:cNvSpPr txBox="1"/>
          <p:nvPr/>
        </p:nvSpPr>
        <p:spPr>
          <a:xfrm>
            <a:off x="4259550" y="1636200"/>
            <a:ext cx="6288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Prod286</a:t>
            </a:r>
          </a:p>
        </p:txBody>
      </p:sp>
      <p:sp>
        <p:nvSpPr>
          <p:cNvPr id="303" name="Shape 303"/>
          <p:cNvSpPr txBox="1"/>
          <p:nvPr/>
        </p:nvSpPr>
        <p:spPr>
          <a:xfrm>
            <a:off x="4263600" y="3160500"/>
            <a:ext cx="6288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Prod125</a:t>
            </a:r>
          </a:p>
        </p:txBody>
      </p:sp>
      <p:sp>
        <p:nvSpPr>
          <p:cNvPr id="304" name="Shape 304"/>
          <p:cNvSpPr txBox="1"/>
          <p:nvPr/>
        </p:nvSpPr>
        <p:spPr>
          <a:xfrm>
            <a:off x="5076800" y="2370150"/>
            <a:ext cx="5715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Prod66</a:t>
            </a:r>
          </a:p>
        </p:txBody>
      </p:sp>
      <p:cxnSp>
        <p:nvCxnSpPr>
          <p:cNvPr id="305" name="Shape 305"/>
          <p:cNvCxnSpPr/>
          <p:nvPr/>
        </p:nvCxnSpPr>
        <p:spPr>
          <a:xfrm>
            <a:off x="7143800" y="1377900"/>
            <a:ext cx="0" cy="822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6" name="Shape 306"/>
          <p:cNvCxnSpPr/>
          <p:nvPr/>
        </p:nvCxnSpPr>
        <p:spPr>
          <a:xfrm>
            <a:off x="7677200" y="1377900"/>
            <a:ext cx="0" cy="822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07" name="Shape 307"/>
          <p:cNvSpPr txBox="1"/>
          <p:nvPr/>
        </p:nvSpPr>
        <p:spPr>
          <a:xfrm>
            <a:off x="7921050" y="1652225"/>
            <a:ext cx="8001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Queue</a:t>
            </a:r>
          </a:p>
        </p:txBody>
      </p:sp>
      <p:sp>
        <p:nvSpPr>
          <p:cNvPr id="308" name="Shape 308"/>
          <p:cNvSpPr txBox="1"/>
          <p:nvPr/>
        </p:nvSpPr>
        <p:spPr>
          <a:xfrm>
            <a:off x="7155300" y="966425"/>
            <a:ext cx="5715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9" name="Shape 309"/>
          <p:cNvSpPr/>
          <p:nvPr/>
        </p:nvSpPr>
        <p:spPr>
          <a:xfrm>
            <a:off x="5922500" y="237015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0" name="Shape 310"/>
          <p:cNvSpPr txBox="1"/>
          <p:nvPr/>
        </p:nvSpPr>
        <p:spPr>
          <a:xfrm>
            <a:off x="5838800" y="2370150"/>
            <a:ext cx="5715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Prod45</a:t>
            </a:r>
          </a:p>
        </p:txBody>
      </p:sp>
      <p:cxnSp>
        <p:nvCxnSpPr>
          <p:cNvPr id="311" name="Shape 311"/>
          <p:cNvCxnSpPr/>
          <p:nvPr/>
        </p:nvCxnSpPr>
        <p:spPr>
          <a:xfrm>
            <a:off x="5536925" y="2534600"/>
            <a:ext cx="393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12" name="Shape 312"/>
          <p:cNvCxnSpPr>
            <a:endCxn id="313" idx="4"/>
          </p:cNvCxnSpPr>
          <p:nvPr/>
        </p:nvCxnSpPr>
        <p:spPr>
          <a:xfrm rot="10800000">
            <a:off x="4569750" y="1221000"/>
            <a:ext cx="2400" cy="39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13" name="Shape 313"/>
          <p:cNvSpPr/>
          <p:nvPr/>
        </p:nvSpPr>
        <p:spPr>
          <a:xfrm>
            <a:off x="4369650" y="87420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4" name="Shape 314"/>
          <p:cNvSpPr txBox="1"/>
          <p:nvPr/>
        </p:nvSpPr>
        <p:spPr>
          <a:xfrm>
            <a:off x="4259550" y="874200"/>
            <a:ext cx="6288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Prod165</a:t>
            </a:r>
          </a:p>
        </p:txBody>
      </p:sp>
      <p:cxnSp>
        <p:nvCxnSpPr>
          <p:cNvPr id="315" name="Shape 315"/>
          <p:cNvCxnSpPr>
            <a:endCxn id="316" idx="4"/>
          </p:cNvCxnSpPr>
          <p:nvPr/>
        </p:nvCxnSpPr>
        <p:spPr>
          <a:xfrm rot="10800000">
            <a:off x="5331750" y="1983000"/>
            <a:ext cx="2400" cy="39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16" name="Shape 316"/>
          <p:cNvSpPr/>
          <p:nvPr/>
        </p:nvSpPr>
        <p:spPr>
          <a:xfrm>
            <a:off x="5131650" y="163620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7" name="Shape 317"/>
          <p:cNvSpPr txBox="1"/>
          <p:nvPr/>
        </p:nvSpPr>
        <p:spPr>
          <a:xfrm>
            <a:off x="5021550" y="1636200"/>
            <a:ext cx="6288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Prod70</a:t>
            </a:r>
          </a:p>
        </p:txBody>
      </p:sp>
      <p:cxnSp>
        <p:nvCxnSpPr>
          <p:cNvPr id="318" name="Shape 318"/>
          <p:cNvCxnSpPr>
            <a:stCxn id="319" idx="0"/>
          </p:cNvCxnSpPr>
          <p:nvPr/>
        </p:nvCxnSpPr>
        <p:spPr>
          <a:xfrm rot="10800000">
            <a:off x="5334000" y="2724300"/>
            <a:ext cx="6000" cy="39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19" name="Shape 319"/>
          <p:cNvSpPr/>
          <p:nvPr/>
        </p:nvSpPr>
        <p:spPr>
          <a:xfrm>
            <a:off x="5139900" y="311880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0" name="Shape 320"/>
          <p:cNvSpPr txBox="1"/>
          <p:nvPr/>
        </p:nvSpPr>
        <p:spPr>
          <a:xfrm>
            <a:off x="5025600" y="3160500"/>
            <a:ext cx="6288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Prod89</a:t>
            </a:r>
          </a:p>
        </p:txBody>
      </p:sp>
      <p:sp>
        <p:nvSpPr>
          <p:cNvPr id="321" name="Shape 321"/>
          <p:cNvSpPr/>
          <p:nvPr/>
        </p:nvSpPr>
        <p:spPr>
          <a:xfrm>
            <a:off x="6684500" y="237015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2" name="Shape 322"/>
          <p:cNvSpPr txBox="1"/>
          <p:nvPr/>
        </p:nvSpPr>
        <p:spPr>
          <a:xfrm>
            <a:off x="6600800" y="2370150"/>
            <a:ext cx="6288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Prod223</a:t>
            </a:r>
          </a:p>
        </p:txBody>
      </p:sp>
      <p:cxnSp>
        <p:nvCxnSpPr>
          <p:cNvPr id="323" name="Shape 323"/>
          <p:cNvCxnSpPr/>
          <p:nvPr/>
        </p:nvCxnSpPr>
        <p:spPr>
          <a:xfrm>
            <a:off x="6298925" y="2534600"/>
            <a:ext cx="393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24" name="Shape 324"/>
          <p:cNvCxnSpPr>
            <a:stCxn id="325" idx="0"/>
          </p:cNvCxnSpPr>
          <p:nvPr/>
        </p:nvCxnSpPr>
        <p:spPr>
          <a:xfrm rot="10800000">
            <a:off x="4572000" y="3486300"/>
            <a:ext cx="6000" cy="39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25" name="Shape 325"/>
          <p:cNvSpPr/>
          <p:nvPr/>
        </p:nvSpPr>
        <p:spPr>
          <a:xfrm>
            <a:off x="4377900" y="388080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6" name="Shape 326"/>
          <p:cNvSpPr txBox="1"/>
          <p:nvPr/>
        </p:nvSpPr>
        <p:spPr>
          <a:xfrm>
            <a:off x="4263600" y="3922500"/>
            <a:ext cx="6288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Prod182</a:t>
            </a:r>
          </a:p>
        </p:txBody>
      </p:sp>
      <p:cxnSp>
        <p:nvCxnSpPr>
          <p:cNvPr id="327" name="Shape 327"/>
          <p:cNvCxnSpPr>
            <a:stCxn id="328" idx="0"/>
          </p:cNvCxnSpPr>
          <p:nvPr/>
        </p:nvCxnSpPr>
        <p:spPr>
          <a:xfrm rot="10800000">
            <a:off x="3810000" y="2724300"/>
            <a:ext cx="6000" cy="39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28" name="Shape 328"/>
          <p:cNvSpPr/>
          <p:nvPr/>
        </p:nvSpPr>
        <p:spPr>
          <a:xfrm>
            <a:off x="3615900" y="311880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9" name="Shape 329"/>
          <p:cNvSpPr txBox="1"/>
          <p:nvPr/>
        </p:nvSpPr>
        <p:spPr>
          <a:xfrm>
            <a:off x="3501600" y="3160500"/>
            <a:ext cx="6288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Prod203</a:t>
            </a:r>
          </a:p>
        </p:txBody>
      </p:sp>
      <p:cxnSp>
        <p:nvCxnSpPr>
          <p:cNvPr id="330" name="Shape 330"/>
          <p:cNvCxnSpPr>
            <a:stCxn id="331" idx="6"/>
          </p:cNvCxnSpPr>
          <p:nvPr/>
        </p:nvCxnSpPr>
        <p:spPr>
          <a:xfrm>
            <a:off x="3221500" y="3312900"/>
            <a:ext cx="38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31" name="Shape 331"/>
          <p:cNvSpPr/>
          <p:nvPr/>
        </p:nvSpPr>
        <p:spPr>
          <a:xfrm>
            <a:off x="2821300" y="313950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2" name="Shape 332"/>
          <p:cNvSpPr txBox="1"/>
          <p:nvPr/>
        </p:nvSpPr>
        <p:spPr>
          <a:xfrm>
            <a:off x="2733700" y="3132150"/>
            <a:ext cx="6288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Prod262</a:t>
            </a:r>
          </a:p>
        </p:txBody>
      </p:sp>
      <p:cxnSp>
        <p:nvCxnSpPr>
          <p:cNvPr id="333" name="Shape 333"/>
          <p:cNvCxnSpPr>
            <a:stCxn id="334" idx="6"/>
          </p:cNvCxnSpPr>
          <p:nvPr/>
        </p:nvCxnSpPr>
        <p:spPr>
          <a:xfrm>
            <a:off x="3221500" y="2550900"/>
            <a:ext cx="38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34" name="Shape 334"/>
          <p:cNvSpPr/>
          <p:nvPr/>
        </p:nvSpPr>
        <p:spPr>
          <a:xfrm>
            <a:off x="2821300" y="237750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5" name="Shape 335"/>
          <p:cNvSpPr txBox="1"/>
          <p:nvPr/>
        </p:nvSpPr>
        <p:spPr>
          <a:xfrm>
            <a:off x="2733700" y="2370150"/>
            <a:ext cx="6288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Prod122</a:t>
            </a:r>
          </a:p>
        </p:txBody>
      </p:sp>
      <p:cxnSp>
        <p:nvCxnSpPr>
          <p:cNvPr id="336" name="Shape 336"/>
          <p:cNvCxnSpPr>
            <a:endCxn id="337" idx="4"/>
          </p:cNvCxnSpPr>
          <p:nvPr/>
        </p:nvCxnSpPr>
        <p:spPr>
          <a:xfrm rot="10800000">
            <a:off x="3045750" y="1983000"/>
            <a:ext cx="2400" cy="39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37" name="Shape 337"/>
          <p:cNvSpPr/>
          <p:nvPr/>
        </p:nvSpPr>
        <p:spPr>
          <a:xfrm>
            <a:off x="2845650" y="163620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8" name="Shape 338"/>
          <p:cNvSpPr txBox="1"/>
          <p:nvPr/>
        </p:nvSpPr>
        <p:spPr>
          <a:xfrm>
            <a:off x="2735550" y="1636200"/>
            <a:ext cx="6288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Prod18</a:t>
            </a:r>
          </a:p>
        </p:txBody>
      </p:sp>
      <p:cxnSp>
        <p:nvCxnSpPr>
          <p:cNvPr id="339" name="Shape 339"/>
          <p:cNvCxnSpPr>
            <a:stCxn id="340" idx="6"/>
          </p:cNvCxnSpPr>
          <p:nvPr/>
        </p:nvCxnSpPr>
        <p:spPr>
          <a:xfrm>
            <a:off x="2459500" y="2550900"/>
            <a:ext cx="38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40" name="Shape 340"/>
          <p:cNvSpPr/>
          <p:nvPr/>
        </p:nvSpPr>
        <p:spPr>
          <a:xfrm>
            <a:off x="2059300" y="237750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1" name="Shape 341"/>
          <p:cNvSpPr txBox="1"/>
          <p:nvPr/>
        </p:nvSpPr>
        <p:spPr>
          <a:xfrm>
            <a:off x="1971700" y="2370150"/>
            <a:ext cx="6288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Prod149</a:t>
            </a:r>
          </a:p>
        </p:txBody>
      </p:sp>
      <p:cxnSp>
        <p:nvCxnSpPr>
          <p:cNvPr id="342" name="Shape 342"/>
          <p:cNvCxnSpPr>
            <a:stCxn id="343" idx="6"/>
          </p:cNvCxnSpPr>
          <p:nvPr/>
        </p:nvCxnSpPr>
        <p:spPr>
          <a:xfrm>
            <a:off x="2459500" y="1788900"/>
            <a:ext cx="38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43" name="Shape 343"/>
          <p:cNvSpPr/>
          <p:nvPr/>
        </p:nvSpPr>
        <p:spPr>
          <a:xfrm>
            <a:off x="2059300" y="161550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4" name="Shape 344"/>
          <p:cNvSpPr txBox="1"/>
          <p:nvPr/>
        </p:nvSpPr>
        <p:spPr>
          <a:xfrm>
            <a:off x="1971700" y="1608150"/>
            <a:ext cx="6288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Prod194</a:t>
            </a:r>
          </a:p>
        </p:txBody>
      </p:sp>
      <p:cxnSp>
        <p:nvCxnSpPr>
          <p:cNvPr id="345" name="Shape 345"/>
          <p:cNvCxnSpPr>
            <a:endCxn id="346" idx="4"/>
          </p:cNvCxnSpPr>
          <p:nvPr/>
        </p:nvCxnSpPr>
        <p:spPr>
          <a:xfrm rot="10800000">
            <a:off x="2283750" y="1221000"/>
            <a:ext cx="2400" cy="39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46" name="Shape 346"/>
          <p:cNvSpPr/>
          <p:nvPr/>
        </p:nvSpPr>
        <p:spPr>
          <a:xfrm>
            <a:off x="2083650" y="87420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7" name="Shape 347"/>
          <p:cNvSpPr txBox="1"/>
          <p:nvPr/>
        </p:nvSpPr>
        <p:spPr>
          <a:xfrm>
            <a:off x="1973550" y="874200"/>
            <a:ext cx="6288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Prod24</a:t>
            </a:r>
          </a:p>
        </p:txBody>
      </p:sp>
      <p:sp>
        <p:nvSpPr>
          <p:cNvPr id="348" name="Shape 348"/>
          <p:cNvSpPr txBox="1"/>
          <p:nvPr/>
        </p:nvSpPr>
        <p:spPr>
          <a:xfrm>
            <a:off x="668675" y="4473225"/>
            <a:ext cx="7893900" cy="5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Prod24-CloseProducts: </a:t>
            </a:r>
            <a:r>
              <a:rPr lang="en">
                <a:solidFill>
                  <a:schemeClr val="dk1"/>
                </a:solidFill>
              </a:rPr>
              <a:t>Prod149, Prod18, Prod194, Prod1, Prod203, Prod182, Prod70, Prod165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9" name="Shape 349"/>
          <p:cNvSpPr txBox="1"/>
          <p:nvPr/>
        </p:nvSpPr>
        <p:spPr>
          <a:xfrm>
            <a:off x="2128025" y="381800"/>
            <a:ext cx="284400" cy="2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?</a:t>
            </a:r>
          </a:p>
        </p:txBody>
      </p:sp>
      <p:sp>
        <p:nvSpPr>
          <p:cNvPr id="350" name="Shape 350"/>
          <p:cNvSpPr txBox="1"/>
          <p:nvPr/>
        </p:nvSpPr>
        <p:spPr>
          <a:xfrm>
            <a:off x="2585225" y="839000"/>
            <a:ext cx="284400" cy="2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?</a:t>
            </a:r>
          </a:p>
        </p:txBody>
      </p:sp>
      <p:sp>
        <p:nvSpPr>
          <p:cNvPr id="351" name="Shape 351"/>
          <p:cNvSpPr txBox="1"/>
          <p:nvPr/>
        </p:nvSpPr>
        <p:spPr>
          <a:xfrm>
            <a:off x="1670825" y="839000"/>
            <a:ext cx="284400" cy="2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?</a:t>
            </a:r>
          </a:p>
        </p:txBody>
      </p:sp>
      <p:cxnSp>
        <p:nvCxnSpPr>
          <p:cNvPr id="352" name="Shape 352"/>
          <p:cNvCxnSpPr/>
          <p:nvPr/>
        </p:nvCxnSpPr>
        <p:spPr>
          <a:xfrm flipH="1" rot="10800000">
            <a:off x="4772100" y="1781700"/>
            <a:ext cx="388500" cy="7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3" name="Shape 353"/>
          <p:cNvCxnSpPr/>
          <p:nvPr/>
        </p:nvCxnSpPr>
        <p:spPr>
          <a:xfrm flipH="1" rot="10800000">
            <a:off x="4772100" y="3305700"/>
            <a:ext cx="388500" cy="7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4" name="Shape 354"/>
          <p:cNvCxnSpPr/>
          <p:nvPr/>
        </p:nvCxnSpPr>
        <p:spPr>
          <a:xfrm flipH="1" rot="10800000">
            <a:off x="4010100" y="3305700"/>
            <a:ext cx="388500" cy="7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5" name="Shape 355"/>
          <p:cNvCxnSpPr/>
          <p:nvPr/>
        </p:nvCxnSpPr>
        <p:spPr>
          <a:xfrm rot="10800000">
            <a:off x="3048000" y="2724300"/>
            <a:ext cx="6000" cy="39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6" name="Shape 356"/>
          <p:cNvCxnSpPr/>
          <p:nvPr/>
        </p:nvCxnSpPr>
        <p:spPr>
          <a:xfrm rot="10800000">
            <a:off x="2286000" y="1962300"/>
            <a:ext cx="6000" cy="39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/>
          <p:nvPr/>
        </p:nvSpPr>
        <p:spPr>
          <a:xfrm>
            <a:off x="5813875" y="318365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362" name="Shape 362"/>
          <p:cNvCxnSpPr>
            <a:stCxn id="361" idx="0"/>
            <a:endCxn id="363" idx="4"/>
          </p:cNvCxnSpPr>
          <p:nvPr/>
        </p:nvCxnSpPr>
        <p:spPr>
          <a:xfrm rot="10800000">
            <a:off x="6011875" y="2789150"/>
            <a:ext cx="2100" cy="39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64" name="Shape 364"/>
          <p:cNvCxnSpPr>
            <a:stCxn id="365" idx="0"/>
            <a:endCxn id="361" idx="4"/>
          </p:cNvCxnSpPr>
          <p:nvPr/>
        </p:nvCxnSpPr>
        <p:spPr>
          <a:xfrm rot="10800000">
            <a:off x="6013975" y="3530450"/>
            <a:ext cx="6000" cy="39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66" name="Shape 366"/>
          <p:cNvCxnSpPr>
            <a:stCxn id="367" idx="6"/>
            <a:endCxn id="361" idx="2"/>
          </p:cNvCxnSpPr>
          <p:nvPr/>
        </p:nvCxnSpPr>
        <p:spPr>
          <a:xfrm>
            <a:off x="5425475" y="3357050"/>
            <a:ext cx="38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68" name="Shape 368"/>
          <p:cNvCxnSpPr>
            <a:stCxn id="361" idx="6"/>
            <a:endCxn id="369" idx="2"/>
          </p:cNvCxnSpPr>
          <p:nvPr/>
        </p:nvCxnSpPr>
        <p:spPr>
          <a:xfrm flipH="1" rot="10800000">
            <a:off x="6214075" y="3349850"/>
            <a:ext cx="388500" cy="7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63" name="Shape 363"/>
          <p:cNvSpPr/>
          <p:nvPr/>
        </p:nvSpPr>
        <p:spPr>
          <a:xfrm>
            <a:off x="5811625" y="244235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7" name="Shape 367"/>
          <p:cNvSpPr/>
          <p:nvPr/>
        </p:nvSpPr>
        <p:spPr>
          <a:xfrm>
            <a:off x="5025275" y="318365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9" name="Shape 369"/>
          <p:cNvSpPr/>
          <p:nvPr/>
        </p:nvSpPr>
        <p:spPr>
          <a:xfrm>
            <a:off x="6602475" y="317630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5" name="Shape 365"/>
          <p:cNvSpPr/>
          <p:nvPr/>
        </p:nvSpPr>
        <p:spPr>
          <a:xfrm>
            <a:off x="5819875" y="392495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0" name="Shape 370"/>
          <p:cNvSpPr txBox="1"/>
          <p:nvPr/>
        </p:nvSpPr>
        <p:spPr>
          <a:xfrm>
            <a:off x="5728225" y="3183650"/>
            <a:ext cx="5715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Prod1</a:t>
            </a:r>
          </a:p>
        </p:txBody>
      </p:sp>
      <p:sp>
        <p:nvSpPr>
          <p:cNvPr id="371" name="Shape 371"/>
          <p:cNvSpPr txBox="1"/>
          <p:nvPr/>
        </p:nvSpPr>
        <p:spPr>
          <a:xfrm>
            <a:off x="4937675" y="3176300"/>
            <a:ext cx="5715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Prod88</a:t>
            </a:r>
          </a:p>
        </p:txBody>
      </p:sp>
      <p:sp>
        <p:nvSpPr>
          <p:cNvPr id="372" name="Shape 372"/>
          <p:cNvSpPr txBox="1"/>
          <p:nvPr/>
        </p:nvSpPr>
        <p:spPr>
          <a:xfrm>
            <a:off x="5701525" y="2442350"/>
            <a:ext cx="6288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Prod286</a:t>
            </a:r>
          </a:p>
        </p:txBody>
      </p:sp>
      <p:sp>
        <p:nvSpPr>
          <p:cNvPr id="373" name="Shape 373"/>
          <p:cNvSpPr txBox="1"/>
          <p:nvPr/>
        </p:nvSpPr>
        <p:spPr>
          <a:xfrm>
            <a:off x="5705575" y="3966650"/>
            <a:ext cx="6288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Prod125</a:t>
            </a:r>
          </a:p>
        </p:txBody>
      </p:sp>
      <p:sp>
        <p:nvSpPr>
          <p:cNvPr id="374" name="Shape 374"/>
          <p:cNvSpPr txBox="1"/>
          <p:nvPr/>
        </p:nvSpPr>
        <p:spPr>
          <a:xfrm>
            <a:off x="6518775" y="3176300"/>
            <a:ext cx="5715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Prod66</a:t>
            </a:r>
          </a:p>
        </p:txBody>
      </p:sp>
      <p:cxnSp>
        <p:nvCxnSpPr>
          <p:cNvPr id="375" name="Shape 375"/>
          <p:cNvCxnSpPr/>
          <p:nvPr/>
        </p:nvCxnSpPr>
        <p:spPr>
          <a:xfrm>
            <a:off x="7314100" y="1406650"/>
            <a:ext cx="0" cy="822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6" name="Shape 376"/>
          <p:cNvCxnSpPr/>
          <p:nvPr/>
        </p:nvCxnSpPr>
        <p:spPr>
          <a:xfrm>
            <a:off x="7847500" y="1406650"/>
            <a:ext cx="0" cy="822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77" name="Shape 377"/>
          <p:cNvSpPr txBox="1"/>
          <p:nvPr/>
        </p:nvSpPr>
        <p:spPr>
          <a:xfrm>
            <a:off x="8091350" y="1680975"/>
            <a:ext cx="8001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Queue</a:t>
            </a:r>
          </a:p>
        </p:txBody>
      </p:sp>
      <p:sp>
        <p:nvSpPr>
          <p:cNvPr id="378" name="Shape 378"/>
          <p:cNvSpPr txBox="1"/>
          <p:nvPr/>
        </p:nvSpPr>
        <p:spPr>
          <a:xfrm>
            <a:off x="7325600" y="995175"/>
            <a:ext cx="5715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37</a:t>
            </a:r>
          </a:p>
        </p:txBody>
      </p:sp>
      <p:sp>
        <p:nvSpPr>
          <p:cNvPr id="379" name="Shape 379"/>
          <p:cNvSpPr/>
          <p:nvPr/>
        </p:nvSpPr>
        <p:spPr>
          <a:xfrm>
            <a:off x="7364475" y="317630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0" name="Shape 380"/>
          <p:cNvSpPr txBox="1"/>
          <p:nvPr/>
        </p:nvSpPr>
        <p:spPr>
          <a:xfrm>
            <a:off x="7280775" y="3176300"/>
            <a:ext cx="5715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Prod45</a:t>
            </a:r>
          </a:p>
        </p:txBody>
      </p:sp>
      <p:cxnSp>
        <p:nvCxnSpPr>
          <p:cNvPr id="381" name="Shape 381"/>
          <p:cNvCxnSpPr/>
          <p:nvPr/>
        </p:nvCxnSpPr>
        <p:spPr>
          <a:xfrm>
            <a:off x="6978900" y="3340750"/>
            <a:ext cx="393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2" name="Shape 382"/>
          <p:cNvCxnSpPr>
            <a:endCxn id="383" idx="4"/>
          </p:cNvCxnSpPr>
          <p:nvPr/>
        </p:nvCxnSpPr>
        <p:spPr>
          <a:xfrm rot="10800000">
            <a:off x="6011725" y="2027150"/>
            <a:ext cx="2400" cy="39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83" name="Shape 383"/>
          <p:cNvSpPr/>
          <p:nvPr/>
        </p:nvSpPr>
        <p:spPr>
          <a:xfrm>
            <a:off x="5811625" y="168035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4" name="Shape 384"/>
          <p:cNvSpPr txBox="1"/>
          <p:nvPr/>
        </p:nvSpPr>
        <p:spPr>
          <a:xfrm>
            <a:off x="5701525" y="1680350"/>
            <a:ext cx="6288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Prod165</a:t>
            </a:r>
          </a:p>
        </p:txBody>
      </p:sp>
      <p:cxnSp>
        <p:nvCxnSpPr>
          <p:cNvPr id="385" name="Shape 385"/>
          <p:cNvCxnSpPr>
            <a:endCxn id="386" idx="4"/>
          </p:cNvCxnSpPr>
          <p:nvPr/>
        </p:nvCxnSpPr>
        <p:spPr>
          <a:xfrm rot="10800000">
            <a:off x="6773725" y="2789150"/>
            <a:ext cx="2400" cy="39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86" name="Shape 386"/>
          <p:cNvSpPr/>
          <p:nvPr/>
        </p:nvSpPr>
        <p:spPr>
          <a:xfrm>
            <a:off x="6573625" y="244235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7" name="Shape 387"/>
          <p:cNvSpPr txBox="1"/>
          <p:nvPr/>
        </p:nvSpPr>
        <p:spPr>
          <a:xfrm>
            <a:off x="6463525" y="2442350"/>
            <a:ext cx="6288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Prod70</a:t>
            </a:r>
          </a:p>
        </p:txBody>
      </p:sp>
      <p:cxnSp>
        <p:nvCxnSpPr>
          <p:cNvPr id="388" name="Shape 388"/>
          <p:cNvCxnSpPr>
            <a:stCxn id="389" idx="0"/>
          </p:cNvCxnSpPr>
          <p:nvPr/>
        </p:nvCxnSpPr>
        <p:spPr>
          <a:xfrm rot="10800000">
            <a:off x="6775975" y="3530450"/>
            <a:ext cx="6000" cy="39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89" name="Shape 389"/>
          <p:cNvSpPr/>
          <p:nvPr/>
        </p:nvSpPr>
        <p:spPr>
          <a:xfrm>
            <a:off x="6581875" y="392495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0" name="Shape 390"/>
          <p:cNvSpPr txBox="1"/>
          <p:nvPr/>
        </p:nvSpPr>
        <p:spPr>
          <a:xfrm>
            <a:off x="6467575" y="3966650"/>
            <a:ext cx="6288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Prod89</a:t>
            </a:r>
          </a:p>
        </p:txBody>
      </p:sp>
      <p:sp>
        <p:nvSpPr>
          <p:cNvPr id="391" name="Shape 391"/>
          <p:cNvSpPr/>
          <p:nvPr/>
        </p:nvSpPr>
        <p:spPr>
          <a:xfrm>
            <a:off x="8126475" y="317630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2" name="Shape 392"/>
          <p:cNvSpPr txBox="1"/>
          <p:nvPr/>
        </p:nvSpPr>
        <p:spPr>
          <a:xfrm>
            <a:off x="8042775" y="3176300"/>
            <a:ext cx="6288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Prod223</a:t>
            </a:r>
          </a:p>
        </p:txBody>
      </p:sp>
      <p:cxnSp>
        <p:nvCxnSpPr>
          <p:cNvPr id="393" name="Shape 393"/>
          <p:cNvCxnSpPr/>
          <p:nvPr/>
        </p:nvCxnSpPr>
        <p:spPr>
          <a:xfrm>
            <a:off x="7740900" y="3340750"/>
            <a:ext cx="393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4" name="Shape 394"/>
          <p:cNvCxnSpPr>
            <a:stCxn id="395" idx="0"/>
          </p:cNvCxnSpPr>
          <p:nvPr/>
        </p:nvCxnSpPr>
        <p:spPr>
          <a:xfrm rot="10800000">
            <a:off x="6013975" y="4292450"/>
            <a:ext cx="6000" cy="39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95" name="Shape 395"/>
          <p:cNvSpPr/>
          <p:nvPr/>
        </p:nvSpPr>
        <p:spPr>
          <a:xfrm>
            <a:off x="5819875" y="468695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6" name="Shape 396"/>
          <p:cNvSpPr txBox="1"/>
          <p:nvPr/>
        </p:nvSpPr>
        <p:spPr>
          <a:xfrm>
            <a:off x="5705575" y="4728650"/>
            <a:ext cx="6288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Prod182</a:t>
            </a:r>
          </a:p>
        </p:txBody>
      </p:sp>
      <p:cxnSp>
        <p:nvCxnSpPr>
          <p:cNvPr id="397" name="Shape 397"/>
          <p:cNvCxnSpPr>
            <a:stCxn id="398" idx="0"/>
          </p:cNvCxnSpPr>
          <p:nvPr/>
        </p:nvCxnSpPr>
        <p:spPr>
          <a:xfrm rot="10800000">
            <a:off x="5251975" y="3530450"/>
            <a:ext cx="6000" cy="39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98" name="Shape 398"/>
          <p:cNvSpPr/>
          <p:nvPr/>
        </p:nvSpPr>
        <p:spPr>
          <a:xfrm>
            <a:off x="5057875" y="392495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9" name="Shape 399"/>
          <p:cNvSpPr txBox="1"/>
          <p:nvPr/>
        </p:nvSpPr>
        <p:spPr>
          <a:xfrm>
            <a:off x="4943575" y="3966650"/>
            <a:ext cx="6288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Prod203</a:t>
            </a:r>
          </a:p>
        </p:txBody>
      </p:sp>
      <p:cxnSp>
        <p:nvCxnSpPr>
          <p:cNvPr id="400" name="Shape 400"/>
          <p:cNvCxnSpPr>
            <a:stCxn id="401" idx="6"/>
          </p:cNvCxnSpPr>
          <p:nvPr/>
        </p:nvCxnSpPr>
        <p:spPr>
          <a:xfrm>
            <a:off x="4663475" y="4119050"/>
            <a:ext cx="38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01" name="Shape 401"/>
          <p:cNvSpPr/>
          <p:nvPr/>
        </p:nvSpPr>
        <p:spPr>
          <a:xfrm>
            <a:off x="4263275" y="394565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2" name="Shape 402"/>
          <p:cNvSpPr txBox="1"/>
          <p:nvPr/>
        </p:nvSpPr>
        <p:spPr>
          <a:xfrm>
            <a:off x="4175675" y="3938300"/>
            <a:ext cx="6288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Prod262</a:t>
            </a:r>
          </a:p>
        </p:txBody>
      </p:sp>
      <p:cxnSp>
        <p:nvCxnSpPr>
          <p:cNvPr id="403" name="Shape 403"/>
          <p:cNvCxnSpPr>
            <a:stCxn id="404" idx="6"/>
          </p:cNvCxnSpPr>
          <p:nvPr/>
        </p:nvCxnSpPr>
        <p:spPr>
          <a:xfrm>
            <a:off x="4663475" y="3357050"/>
            <a:ext cx="38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04" name="Shape 404"/>
          <p:cNvSpPr/>
          <p:nvPr/>
        </p:nvSpPr>
        <p:spPr>
          <a:xfrm>
            <a:off x="4263275" y="318365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5" name="Shape 405"/>
          <p:cNvSpPr txBox="1"/>
          <p:nvPr/>
        </p:nvSpPr>
        <p:spPr>
          <a:xfrm>
            <a:off x="4175675" y="3176300"/>
            <a:ext cx="6288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Prod122</a:t>
            </a:r>
          </a:p>
        </p:txBody>
      </p:sp>
      <p:cxnSp>
        <p:nvCxnSpPr>
          <p:cNvPr id="406" name="Shape 406"/>
          <p:cNvCxnSpPr>
            <a:endCxn id="407" idx="4"/>
          </p:cNvCxnSpPr>
          <p:nvPr/>
        </p:nvCxnSpPr>
        <p:spPr>
          <a:xfrm rot="10800000">
            <a:off x="4487725" y="2789150"/>
            <a:ext cx="2400" cy="39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07" name="Shape 407"/>
          <p:cNvSpPr/>
          <p:nvPr/>
        </p:nvSpPr>
        <p:spPr>
          <a:xfrm>
            <a:off x="4287625" y="244235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8" name="Shape 408"/>
          <p:cNvSpPr txBox="1"/>
          <p:nvPr/>
        </p:nvSpPr>
        <p:spPr>
          <a:xfrm>
            <a:off x="4177525" y="2442350"/>
            <a:ext cx="6288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Prod18</a:t>
            </a:r>
          </a:p>
        </p:txBody>
      </p:sp>
      <p:cxnSp>
        <p:nvCxnSpPr>
          <p:cNvPr id="409" name="Shape 409"/>
          <p:cNvCxnSpPr>
            <a:stCxn id="410" idx="6"/>
          </p:cNvCxnSpPr>
          <p:nvPr/>
        </p:nvCxnSpPr>
        <p:spPr>
          <a:xfrm>
            <a:off x="3901475" y="3357050"/>
            <a:ext cx="38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10" name="Shape 410"/>
          <p:cNvSpPr/>
          <p:nvPr/>
        </p:nvSpPr>
        <p:spPr>
          <a:xfrm>
            <a:off x="3501275" y="318365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1" name="Shape 411"/>
          <p:cNvSpPr txBox="1"/>
          <p:nvPr/>
        </p:nvSpPr>
        <p:spPr>
          <a:xfrm>
            <a:off x="3413675" y="3176300"/>
            <a:ext cx="6288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Prod149</a:t>
            </a:r>
          </a:p>
        </p:txBody>
      </p:sp>
      <p:cxnSp>
        <p:nvCxnSpPr>
          <p:cNvPr id="412" name="Shape 412"/>
          <p:cNvCxnSpPr>
            <a:stCxn id="413" idx="6"/>
          </p:cNvCxnSpPr>
          <p:nvPr/>
        </p:nvCxnSpPr>
        <p:spPr>
          <a:xfrm>
            <a:off x="3901475" y="2595050"/>
            <a:ext cx="38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13" name="Shape 413"/>
          <p:cNvSpPr/>
          <p:nvPr/>
        </p:nvSpPr>
        <p:spPr>
          <a:xfrm>
            <a:off x="3501275" y="242165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4" name="Shape 414"/>
          <p:cNvSpPr txBox="1"/>
          <p:nvPr/>
        </p:nvSpPr>
        <p:spPr>
          <a:xfrm>
            <a:off x="3413675" y="2414300"/>
            <a:ext cx="6288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Prod194</a:t>
            </a:r>
          </a:p>
        </p:txBody>
      </p:sp>
      <p:cxnSp>
        <p:nvCxnSpPr>
          <p:cNvPr id="415" name="Shape 415"/>
          <p:cNvCxnSpPr>
            <a:endCxn id="416" idx="4"/>
          </p:cNvCxnSpPr>
          <p:nvPr/>
        </p:nvCxnSpPr>
        <p:spPr>
          <a:xfrm rot="10800000">
            <a:off x="3725725" y="2027150"/>
            <a:ext cx="2400" cy="39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16" name="Shape 416"/>
          <p:cNvSpPr/>
          <p:nvPr/>
        </p:nvSpPr>
        <p:spPr>
          <a:xfrm>
            <a:off x="3525625" y="168035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7" name="Shape 417"/>
          <p:cNvSpPr txBox="1"/>
          <p:nvPr/>
        </p:nvSpPr>
        <p:spPr>
          <a:xfrm>
            <a:off x="3415525" y="1680350"/>
            <a:ext cx="6288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Prod24</a:t>
            </a:r>
          </a:p>
        </p:txBody>
      </p:sp>
      <p:cxnSp>
        <p:nvCxnSpPr>
          <p:cNvPr id="418" name="Shape 418"/>
          <p:cNvCxnSpPr>
            <a:stCxn id="419" idx="6"/>
          </p:cNvCxnSpPr>
          <p:nvPr/>
        </p:nvCxnSpPr>
        <p:spPr>
          <a:xfrm>
            <a:off x="3139475" y="1833050"/>
            <a:ext cx="388500" cy="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19" name="Shape 419"/>
          <p:cNvSpPr/>
          <p:nvPr/>
        </p:nvSpPr>
        <p:spPr>
          <a:xfrm>
            <a:off x="2739275" y="1659650"/>
            <a:ext cx="400200" cy="3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0" name="Shape 420"/>
          <p:cNvSpPr txBox="1"/>
          <p:nvPr/>
        </p:nvSpPr>
        <p:spPr>
          <a:xfrm>
            <a:off x="2651675" y="1652300"/>
            <a:ext cx="6288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Prod37</a:t>
            </a:r>
          </a:p>
        </p:txBody>
      </p:sp>
      <p:cxnSp>
        <p:nvCxnSpPr>
          <p:cNvPr id="421" name="Shape 421"/>
          <p:cNvCxnSpPr/>
          <p:nvPr/>
        </p:nvCxnSpPr>
        <p:spPr>
          <a:xfrm flipH="1" rot="10800000">
            <a:off x="6214075" y="4111850"/>
            <a:ext cx="388500" cy="7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2" name="Shape 422"/>
          <p:cNvCxnSpPr/>
          <p:nvPr/>
        </p:nvCxnSpPr>
        <p:spPr>
          <a:xfrm flipH="1" rot="10800000">
            <a:off x="6214075" y="2587850"/>
            <a:ext cx="388500" cy="7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3" name="Shape 423"/>
          <p:cNvCxnSpPr/>
          <p:nvPr/>
        </p:nvCxnSpPr>
        <p:spPr>
          <a:xfrm flipH="1" rot="10800000">
            <a:off x="5452075" y="4111850"/>
            <a:ext cx="388500" cy="7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4" name="Shape 424"/>
          <p:cNvCxnSpPr/>
          <p:nvPr/>
        </p:nvCxnSpPr>
        <p:spPr>
          <a:xfrm rot="10800000">
            <a:off x="4487725" y="3551150"/>
            <a:ext cx="2400" cy="39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5" name="Shape 425"/>
          <p:cNvCxnSpPr/>
          <p:nvPr/>
        </p:nvCxnSpPr>
        <p:spPr>
          <a:xfrm rot="10800000">
            <a:off x="3725725" y="2789150"/>
            <a:ext cx="2400" cy="39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id="426" name="Shape 4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8499"/>
            <a:ext cx="8307876" cy="229824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Shape 427"/>
          <p:cNvSpPr txBox="1"/>
          <p:nvPr/>
        </p:nvSpPr>
        <p:spPr>
          <a:xfrm>
            <a:off x="8307875" y="391600"/>
            <a:ext cx="388500" cy="2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...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type="title"/>
          </p:nvPr>
        </p:nvSpPr>
        <p:spPr>
          <a:xfrm>
            <a:off x="235500" y="216425"/>
            <a:ext cx="23709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 Problem</a:t>
            </a:r>
          </a:p>
        </p:txBody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2516050" y="64025"/>
            <a:ext cx="4894200" cy="135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Common Interface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Not ideal: Can’t get information about product attributes from position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3" name="Shape 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0200" y="1241075"/>
            <a:ext cx="6743600" cy="379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/>
          <p:nvPr/>
        </p:nvSpPr>
        <p:spPr>
          <a:xfrm>
            <a:off x="7345338" y="4275541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33" name="Shape 433"/>
          <p:cNvCxnSpPr>
            <a:stCxn id="432" idx="0"/>
            <a:endCxn id="434" idx="4"/>
          </p:cNvCxnSpPr>
          <p:nvPr/>
        </p:nvCxnSpPr>
        <p:spPr>
          <a:xfrm rot="10800000">
            <a:off x="7431588" y="4113841"/>
            <a:ext cx="900" cy="16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5" name="Shape 435"/>
          <p:cNvCxnSpPr>
            <a:stCxn id="436" idx="0"/>
            <a:endCxn id="432" idx="4"/>
          </p:cNvCxnSpPr>
          <p:nvPr/>
        </p:nvCxnSpPr>
        <p:spPr>
          <a:xfrm rot="10800000">
            <a:off x="7432401" y="4417641"/>
            <a:ext cx="2700" cy="16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7" name="Shape 437"/>
          <p:cNvCxnSpPr>
            <a:stCxn id="438" idx="6"/>
            <a:endCxn id="432" idx="2"/>
          </p:cNvCxnSpPr>
          <p:nvPr/>
        </p:nvCxnSpPr>
        <p:spPr>
          <a:xfrm>
            <a:off x="7176228" y="4346641"/>
            <a:ext cx="16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9" name="Shape 439"/>
          <p:cNvCxnSpPr>
            <a:stCxn id="432" idx="6"/>
            <a:endCxn id="440" idx="2"/>
          </p:cNvCxnSpPr>
          <p:nvPr/>
        </p:nvCxnSpPr>
        <p:spPr>
          <a:xfrm flipH="1" rot="10800000">
            <a:off x="7519638" y="4343641"/>
            <a:ext cx="169200" cy="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34" name="Shape 434"/>
          <p:cNvSpPr/>
          <p:nvPr/>
        </p:nvSpPr>
        <p:spPr>
          <a:xfrm>
            <a:off x="7344358" y="3971741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8" name="Shape 438"/>
          <p:cNvSpPr/>
          <p:nvPr/>
        </p:nvSpPr>
        <p:spPr>
          <a:xfrm>
            <a:off x="7001928" y="4275541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0" name="Shape 440"/>
          <p:cNvSpPr/>
          <p:nvPr/>
        </p:nvSpPr>
        <p:spPr>
          <a:xfrm>
            <a:off x="7688748" y="4272529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6" name="Shape 436"/>
          <p:cNvSpPr/>
          <p:nvPr/>
        </p:nvSpPr>
        <p:spPr>
          <a:xfrm>
            <a:off x="7347951" y="4579341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1" name="Shape 441"/>
          <p:cNvSpPr/>
          <p:nvPr/>
        </p:nvSpPr>
        <p:spPr>
          <a:xfrm>
            <a:off x="8020574" y="4272529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42" name="Shape 442"/>
          <p:cNvCxnSpPr/>
          <p:nvPr/>
        </p:nvCxnSpPr>
        <p:spPr>
          <a:xfrm>
            <a:off x="7852669" y="4339924"/>
            <a:ext cx="171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43" name="Shape 443"/>
          <p:cNvCxnSpPr>
            <a:endCxn id="444" idx="4"/>
          </p:cNvCxnSpPr>
          <p:nvPr/>
        </p:nvCxnSpPr>
        <p:spPr>
          <a:xfrm rot="10800000">
            <a:off x="7431508" y="3801658"/>
            <a:ext cx="900" cy="16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44" name="Shape 444"/>
          <p:cNvSpPr/>
          <p:nvPr/>
        </p:nvSpPr>
        <p:spPr>
          <a:xfrm>
            <a:off x="7344358" y="3659458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45" name="Shape 445"/>
          <p:cNvCxnSpPr>
            <a:endCxn id="446" idx="4"/>
          </p:cNvCxnSpPr>
          <p:nvPr/>
        </p:nvCxnSpPr>
        <p:spPr>
          <a:xfrm rot="10800000">
            <a:off x="7763335" y="4113941"/>
            <a:ext cx="900" cy="16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46" name="Shape 446"/>
          <p:cNvSpPr/>
          <p:nvPr/>
        </p:nvSpPr>
        <p:spPr>
          <a:xfrm>
            <a:off x="7676185" y="3971741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47" name="Shape 447"/>
          <p:cNvCxnSpPr>
            <a:stCxn id="448" idx="0"/>
          </p:cNvCxnSpPr>
          <p:nvPr/>
        </p:nvCxnSpPr>
        <p:spPr>
          <a:xfrm rot="10800000">
            <a:off x="7764227" y="4417641"/>
            <a:ext cx="2700" cy="16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48" name="Shape 448"/>
          <p:cNvSpPr/>
          <p:nvPr/>
        </p:nvSpPr>
        <p:spPr>
          <a:xfrm>
            <a:off x="7679777" y="4579341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9" name="Shape 449"/>
          <p:cNvSpPr/>
          <p:nvPr/>
        </p:nvSpPr>
        <p:spPr>
          <a:xfrm>
            <a:off x="8352400" y="4272529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50" name="Shape 450"/>
          <p:cNvCxnSpPr/>
          <p:nvPr/>
        </p:nvCxnSpPr>
        <p:spPr>
          <a:xfrm>
            <a:off x="8184495" y="4339924"/>
            <a:ext cx="171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51" name="Shape 451"/>
          <p:cNvCxnSpPr>
            <a:stCxn id="452" idx="0"/>
          </p:cNvCxnSpPr>
          <p:nvPr/>
        </p:nvCxnSpPr>
        <p:spPr>
          <a:xfrm rot="10800000">
            <a:off x="7432401" y="4729924"/>
            <a:ext cx="2700" cy="16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52" name="Shape 452"/>
          <p:cNvSpPr/>
          <p:nvPr/>
        </p:nvSpPr>
        <p:spPr>
          <a:xfrm>
            <a:off x="7347951" y="4891624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53" name="Shape 453"/>
          <p:cNvCxnSpPr>
            <a:stCxn id="454" idx="0"/>
          </p:cNvCxnSpPr>
          <p:nvPr/>
        </p:nvCxnSpPr>
        <p:spPr>
          <a:xfrm rot="10800000">
            <a:off x="7100575" y="4417641"/>
            <a:ext cx="2700" cy="16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54" name="Shape 454"/>
          <p:cNvSpPr/>
          <p:nvPr/>
        </p:nvSpPr>
        <p:spPr>
          <a:xfrm>
            <a:off x="7016125" y="4579341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55" name="Shape 455"/>
          <p:cNvCxnSpPr>
            <a:stCxn id="456" idx="6"/>
          </p:cNvCxnSpPr>
          <p:nvPr/>
        </p:nvCxnSpPr>
        <p:spPr>
          <a:xfrm>
            <a:off x="6844402" y="4658924"/>
            <a:ext cx="16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56" name="Shape 456"/>
          <p:cNvSpPr/>
          <p:nvPr/>
        </p:nvSpPr>
        <p:spPr>
          <a:xfrm>
            <a:off x="6670102" y="4587824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57" name="Shape 457"/>
          <p:cNvCxnSpPr>
            <a:stCxn id="458" idx="6"/>
          </p:cNvCxnSpPr>
          <p:nvPr/>
        </p:nvCxnSpPr>
        <p:spPr>
          <a:xfrm>
            <a:off x="6844402" y="4346641"/>
            <a:ext cx="16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58" name="Shape 458"/>
          <p:cNvSpPr/>
          <p:nvPr/>
        </p:nvSpPr>
        <p:spPr>
          <a:xfrm>
            <a:off x="6670102" y="4275541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59" name="Shape 459"/>
          <p:cNvCxnSpPr>
            <a:endCxn id="460" idx="4"/>
          </p:cNvCxnSpPr>
          <p:nvPr/>
        </p:nvCxnSpPr>
        <p:spPr>
          <a:xfrm rot="10800000">
            <a:off x="6767856" y="4113941"/>
            <a:ext cx="900" cy="16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60" name="Shape 460"/>
          <p:cNvSpPr/>
          <p:nvPr/>
        </p:nvSpPr>
        <p:spPr>
          <a:xfrm>
            <a:off x="6680706" y="3971741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61" name="Shape 461"/>
          <p:cNvCxnSpPr>
            <a:stCxn id="462" idx="6"/>
          </p:cNvCxnSpPr>
          <p:nvPr/>
        </p:nvCxnSpPr>
        <p:spPr>
          <a:xfrm>
            <a:off x="6512576" y="4346641"/>
            <a:ext cx="16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62" name="Shape 462"/>
          <p:cNvSpPr/>
          <p:nvPr/>
        </p:nvSpPr>
        <p:spPr>
          <a:xfrm>
            <a:off x="6338276" y="4275541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63" name="Shape 463"/>
          <p:cNvCxnSpPr>
            <a:stCxn id="464" idx="6"/>
          </p:cNvCxnSpPr>
          <p:nvPr/>
        </p:nvCxnSpPr>
        <p:spPr>
          <a:xfrm>
            <a:off x="6512576" y="4034358"/>
            <a:ext cx="16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64" name="Shape 464"/>
          <p:cNvSpPr/>
          <p:nvPr/>
        </p:nvSpPr>
        <p:spPr>
          <a:xfrm>
            <a:off x="6338276" y="3963258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5" name="Shape 465"/>
          <p:cNvSpPr/>
          <p:nvPr/>
        </p:nvSpPr>
        <p:spPr>
          <a:xfrm>
            <a:off x="6338276" y="3650949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66" name="Shape 466"/>
          <p:cNvCxnSpPr/>
          <p:nvPr/>
        </p:nvCxnSpPr>
        <p:spPr>
          <a:xfrm rot="10800000">
            <a:off x="6413931" y="4113941"/>
            <a:ext cx="900" cy="16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7" name="Shape 467"/>
          <p:cNvCxnSpPr/>
          <p:nvPr/>
        </p:nvCxnSpPr>
        <p:spPr>
          <a:xfrm rot="10800000">
            <a:off x="6413931" y="3809141"/>
            <a:ext cx="900" cy="16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8" name="Shape 468"/>
          <p:cNvCxnSpPr/>
          <p:nvPr/>
        </p:nvCxnSpPr>
        <p:spPr>
          <a:xfrm rot="10800000">
            <a:off x="6773256" y="4421928"/>
            <a:ext cx="900" cy="16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9" name="Shape 469"/>
          <p:cNvCxnSpPr/>
          <p:nvPr/>
        </p:nvCxnSpPr>
        <p:spPr>
          <a:xfrm>
            <a:off x="7177490" y="4650449"/>
            <a:ext cx="16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0" name="Shape 470"/>
          <p:cNvCxnSpPr/>
          <p:nvPr/>
        </p:nvCxnSpPr>
        <p:spPr>
          <a:xfrm>
            <a:off x="7519640" y="4650449"/>
            <a:ext cx="16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1" name="Shape 471"/>
          <p:cNvCxnSpPr/>
          <p:nvPr/>
        </p:nvCxnSpPr>
        <p:spPr>
          <a:xfrm>
            <a:off x="7519640" y="4040849"/>
            <a:ext cx="16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2" name="Shape 472"/>
          <p:cNvCxnSpPr/>
          <p:nvPr/>
        </p:nvCxnSpPr>
        <p:spPr>
          <a:xfrm>
            <a:off x="6169076" y="3722041"/>
            <a:ext cx="169200" cy="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73" name="Shape 473"/>
          <p:cNvSpPr/>
          <p:nvPr/>
        </p:nvSpPr>
        <p:spPr>
          <a:xfrm>
            <a:off x="5668938" y="3361141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74" name="Shape 474"/>
          <p:cNvCxnSpPr>
            <a:stCxn id="473" idx="0"/>
            <a:endCxn id="475" idx="4"/>
          </p:cNvCxnSpPr>
          <p:nvPr/>
        </p:nvCxnSpPr>
        <p:spPr>
          <a:xfrm rot="10800000">
            <a:off x="5755188" y="3199441"/>
            <a:ext cx="900" cy="16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6" name="Shape 476"/>
          <p:cNvCxnSpPr>
            <a:stCxn id="477" idx="0"/>
            <a:endCxn id="473" idx="4"/>
          </p:cNvCxnSpPr>
          <p:nvPr/>
        </p:nvCxnSpPr>
        <p:spPr>
          <a:xfrm rot="10800000">
            <a:off x="5756001" y="3503241"/>
            <a:ext cx="2700" cy="16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8" name="Shape 478"/>
          <p:cNvCxnSpPr>
            <a:stCxn id="479" idx="6"/>
            <a:endCxn id="473" idx="2"/>
          </p:cNvCxnSpPr>
          <p:nvPr/>
        </p:nvCxnSpPr>
        <p:spPr>
          <a:xfrm>
            <a:off x="5499828" y="3432241"/>
            <a:ext cx="16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80" name="Shape 480"/>
          <p:cNvCxnSpPr>
            <a:stCxn id="473" idx="6"/>
            <a:endCxn id="481" idx="2"/>
          </p:cNvCxnSpPr>
          <p:nvPr/>
        </p:nvCxnSpPr>
        <p:spPr>
          <a:xfrm flipH="1" rot="10800000">
            <a:off x="5843238" y="3429241"/>
            <a:ext cx="169200" cy="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75" name="Shape 475"/>
          <p:cNvSpPr/>
          <p:nvPr/>
        </p:nvSpPr>
        <p:spPr>
          <a:xfrm>
            <a:off x="5667958" y="3057341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9" name="Shape 479"/>
          <p:cNvSpPr/>
          <p:nvPr/>
        </p:nvSpPr>
        <p:spPr>
          <a:xfrm>
            <a:off x="5325528" y="3361141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1" name="Shape 481"/>
          <p:cNvSpPr/>
          <p:nvPr/>
        </p:nvSpPr>
        <p:spPr>
          <a:xfrm>
            <a:off x="6012348" y="3358129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7" name="Shape 477"/>
          <p:cNvSpPr/>
          <p:nvPr/>
        </p:nvSpPr>
        <p:spPr>
          <a:xfrm>
            <a:off x="5671551" y="3664941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82" name="Shape 482"/>
          <p:cNvCxnSpPr>
            <a:endCxn id="483" idx="4"/>
          </p:cNvCxnSpPr>
          <p:nvPr/>
        </p:nvCxnSpPr>
        <p:spPr>
          <a:xfrm rot="10800000">
            <a:off x="5755108" y="2887258"/>
            <a:ext cx="900" cy="16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83" name="Shape 483"/>
          <p:cNvSpPr/>
          <p:nvPr/>
        </p:nvSpPr>
        <p:spPr>
          <a:xfrm>
            <a:off x="5667958" y="2745058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84" name="Shape 484"/>
          <p:cNvCxnSpPr>
            <a:endCxn id="485" idx="4"/>
          </p:cNvCxnSpPr>
          <p:nvPr/>
        </p:nvCxnSpPr>
        <p:spPr>
          <a:xfrm rot="10800000">
            <a:off x="6086935" y="3199541"/>
            <a:ext cx="900" cy="16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85" name="Shape 485"/>
          <p:cNvSpPr/>
          <p:nvPr/>
        </p:nvSpPr>
        <p:spPr>
          <a:xfrm>
            <a:off x="5999785" y="3057341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86" name="Shape 486"/>
          <p:cNvCxnSpPr>
            <a:stCxn id="487" idx="0"/>
          </p:cNvCxnSpPr>
          <p:nvPr/>
        </p:nvCxnSpPr>
        <p:spPr>
          <a:xfrm rot="10800000">
            <a:off x="6087827" y="3503241"/>
            <a:ext cx="2700" cy="16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87" name="Shape 487"/>
          <p:cNvSpPr/>
          <p:nvPr/>
        </p:nvSpPr>
        <p:spPr>
          <a:xfrm>
            <a:off x="6003377" y="3664941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88" name="Shape 488"/>
          <p:cNvCxnSpPr>
            <a:stCxn id="489" idx="0"/>
          </p:cNvCxnSpPr>
          <p:nvPr/>
        </p:nvCxnSpPr>
        <p:spPr>
          <a:xfrm rot="10800000">
            <a:off x="5756001" y="3815524"/>
            <a:ext cx="2700" cy="16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89" name="Shape 489"/>
          <p:cNvSpPr/>
          <p:nvPr/>
        </p:nvSpPr>
        <p:spPr>
          <a:xfrm>
            <a:off x="5671551" y="3977224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90" name="Shape 490"/>
          <p:cNvCxnSpPr>
            <a:stCxn id="491" idx="0"/>
          </p:cNvCxnSpPr>
          <p:nvPr/>
        </p:nvCxnSpPr>
        <p:spPr>
          <a:xfrm rot="10800000">
            <a:off x="5424175" y="3503241"/>
            <a:ext cx="2700" cy="16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91" name="Shape 491"/>
          <p:cNvSpPr/>
          <p:nvPr/>
        </p:nvSpPr>
        <p:spPr>
          <a:xfrm>
            <a:off x="5339725" y="3664941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92" name="Shape 492"/>
          <p:cNvCxnSpPr>
            <a:stCxn id="493" idx="6"/>
          </p:cNvCxnSpPr>
          <p:nvPr/>
        </p:nvCxnSpPr>
        <p:spPr>
          <a:xfrm>
            <a:off x="5168002" y="3744524"/>
            <a:ext cx="16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93" name="Shape 493"/>
          <p:cNvSpPr/>
          <p:nvPr/>
        </p:nvSpPr>
        <p:spPr>
          <a:xfrm>
            <a:off x="4993702" y="3673424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94" name="Shape 494"/>
          <p:cNvCxnSpPr>
            <a:stCxn id="495" idx="6"/>
          </p:cNvCxnSpPr>
          <p:nvPr/>
        </p:nvCxnSpPr>
        <p:spPr>
          <a:xfrm>
            <a:off x="5168002" y="3432241"/>
            <a:ext cx="16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95" name="Shape 495"/>
          <p:cNvSpPr/>
          <p:nvPr/>
        </p:nvSpPr>
        <p:spPr>
          <a:xfrm>
            <a:off x="4993702" y="3361141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96" name="Shape 496"/>
          <p:cNvCxnSpPr>
            <a:endCxn id="497" idx="4"/>
          </p:cNvCxnSpPr>
          <p:nvPr/>
        </p:nvCxnSpPr>
        <p:spPr>
          <a:xfrm rot="10800000">
            <a:off x="5091456" y="3199541"/>
            <a:ext cx="900" cy="16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97" name="Shape 497"/>
          <p:cNvSpPr/>
          <p:nvPr/>
        </p:nvSpPr>
        <p:spPr>
          <a:xfrm>
            <a:off x="5004306" y="3057341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98" name="Shape 498"/>
          <p:cNvCxnSpPr>
            <a:stCxn id="499" idx="6"/>
          </p:cNvCxnSpPr>
          <p:nvPr/>
        </p:nvCxnSpPr>
        <p:spPr>
          <a:xfrm>
            <a:off x="4836176" y="3432241"/>
            <a:ext cx="16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99" name="Shape 499"/>
          <p:cNvSpPr/>
          <p:nvPr/>
        </p:nvSpPr>
        <p:spPr>
          <a:xfrm>
            <a:off x="4661876" y="3361141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00" name="Shape 500"/>
          <p:cNvCxnSpPr>
            <a:stCxn id="501" idx="6"/>
          </p:cNvCxnSpPr>
          <p:nvPr/>
        </p:nvCxnSpPr>
        <p:spPr>
          <a:xfrm>
            <a:off x="4836176" y="3119958"/>
            <a:ext cx="16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01" name="Shape 501"/>
          <p:cNvSpPr/>
          <p:nvPr/>
        </p:nvSpPr>
        <p:spPr>
          <a:xfrm>
            <a:off x="4661876" y="3048858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2" name="Shape 502"/>
          <p:cNvSpPr/>
          <p:nvPr/>
        </p:nvSpPr>
        <p:spPr>
          <a:xfrm>
            <a:off x="4661876" y="2736549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03" name="Shape 503"/>
          <p:cNvCxnSpPr/>
          <p:nvPr/>
        </p:nvCxnSpPr>
        <p:spPr>
          <a:xfrm rot="10800000">
            <a:off x="4737531" y="3199541"/>
            <a:ext cx="900" cy="16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4" name="Shape 504"/>
          <p:cNvCxnSpPr/>
          <p:nvPr/>
        </p:nvCxnSpPr>
        <p:spPr>
          <a:xfrm rot="10800000">
            <a:off x="4737531" y="2894741"/>
            <a:ext cx="900" cy="16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5" name="Shape 505"/>
          <p:cNvCxnSpPr/>
          <p:nvPr/>
        </p:nvCxnSpPr>
        <p:spPr>
          <a:xfrm rot="10800000">
            <a:off x="5096856" y="3507528"/>
            <a:ext cx="900" cy="16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6" name="Shape 506"/>
          <p:cNvCxnSpPr/>
          <p:nvPr/>
        </p:nvCxnSpPr>
        <p:spPr>
          <a:xfrm>
            <a:off x="5501090" y="3736049"/>
            <a:ext cx="16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7" name="Shape 507"/>
          <p:cNvCxnSpPr/>
          <p:nvPr/>
        </p:nvCxnSpPr>
        <p:spPr>
          <a:xfrm>
            <a:off x="5843240" y="3736049"/>
            <a:ext cx="16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8" name="Shape 508"/>
          <p:cNvCxnSpPr/>
          <p:nvPr/>
        </p:nvCxnSpPr>
        <p:spPr>
          <a:xfrm>
            <a:off x="5843240" y="3126449"/>
            <a:ext cx="16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09" name="Shape 509"/>
          <p:cNvSpPr/>
          <p:nvPr/>
        </p:nvSpPr>
        <p:spPr>
          <a:xfrm>
            <a:off x="6658416" y="2739016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10" name="Shape 510"/>
          <p:cNvCxnSpPr>
            <a:stCxn id="511" idx="0"/>
          </p:cNvCxnSpPr>
          <p:nvPr/>
        </p:nvCxnSpPr>
        <p:spPr>
          <a:xfrm rot="10800000">
            <a:off x="6757062" y="2881116"/>
            <a:ext cx="2700" cy="16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11" name="Shape 511"/>
          <p:cNvSpPr/>
          <p:nvPr/>
        </p:nvSpPr>
        <p:spPr>
          <a:xfrm>
            <a:off x="6672612" y="3042816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12" name="Shape 512"/>
          <p:cNvCxnSpPr>
            <a:stCxn id="513" idx="6"/>
          </p:cNvCxnSpPr>
          <p:nvPr/>
        </p:nvCxnSpPr>
        <p:spPr>
          <a:xfrm>
            <a:off x="6500890" y="3122399"/>
            <a:ext cx="16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13" name="Shape 513"/>
          <p:cNvSpPr/>
          <p:nvPr/>
        </p:nvSpPr>
        <p:spPr>
          <a:xfrm>
            <a:off x="6326590" y="3051299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14" name="Shape 514"/>
          <p:cNvCxnSpPr>
            <a:stCxn id="515" idx="6"/>
          </p:cNvCxnSpPr>
          <p:nvPr/>
        </p:nvCxnSpPr>
        <p:spPr>
          <a:xfrm>
            <a:off x="6500890" y="2810116"/>
            <a:ext cx="16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15" name="Shape 515"/>
          <p:cNvSpPr/>
          <p:nvPr/>
        </p:nvSpPr>
        <p:spPr>
          <a:xfrm>
            <a:off x="6326590" y="2739016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16" name="Shape 516"/>
          <p:cNvCxnSpPr>
            <a:endCxn id="517" idx="4"/>
          </p:cNvCxnSpPr>
          <p:nvPr/>
        </p:nvCxnSpPr>
        <p:spPr>
          <a:xfrm rot="10800000">
            <a:off x="6424343" y="2577416"/>
            <a:ext cx="900" cy="16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17" name="Shape 517"/>
          <p:cNvSpPr/>
          <p:nvPr/>
        </p:nvSpPr>
        <p:spPr>
          <a:xfrm>
            <a:off x="6337193" y="2435216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18" name="Shape 518"/>
          <p:cNvCxnSpPr>
            <a:stCxn id="519" idx="6"/>
          </p:cNvCxnSpPr>
          <p:nvPr/>
        </p:nvCxnSpPr>
        <p:spPr>
          <a:xfrm>
            <a:off x="6169063" y="2810116"/>
            <a:ext cx="16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19" name="Shape 519"/>
          <p:cNvSpPr/>
          <p:nvPr/>
        </p:nvSpPr>
        <p:spPr>
          <a:xfrm>
            <a:off x="5994763" y="2739016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20" name="Shape 520"/>
          <p:cNvCxnSpPr>
            <a:stCxn id="521" idx="6"/>
          </p:cNvCxnSpPr>
          <p:nvPr/>
        </p:nvCxnSpPr>
        <p:spPr>
          <a:xfrm>
            <a:off x="6169063" y="2497833"/>
            <a:ext cx="16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21" name="Shape 521"/>
          <p:cNvSpPr/>
          <p:nvPr/>
        </p:nvSpPr>
        <p:spPr>
          <a:xfrm>
            <a:off x="5994763" y="2426733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2" name="Shape 522"/>
          <p:cNvSpPr/>
          <p:nvPr/>
        </p:nvSpPr>
        <p:spPr>
          <a:xfrm>
            <a:off x="5994763" y="2114424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23" name="Shape 523"/>
          <p:cNvCxnSpPr/>
          <p:nvPr/>
        </p:nvCxnSpPr>
        <p:spPr>
          <a:xfrm rot="10800000">
            <a:off x="6070418" y="2577416"/>
            <a:ext cx="900" cy="16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24" name="Shape 524"/>
          <p:cNvCxnSpPr/>
          <p:nvPr/>
        </p:nvCxnSpPr>
        <p:spPr>
          <a:xfrm rot="10800000">
            <a:off x="6070418" y="2272616"/>
            <a:ext cx="900" cy="16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25" name="Shape 525"/>
          <p:cNvCxnSpPr/>
          <p:nvPr/>
        </p:nvCxnSpPr>
        <p:spPr>
          <a:xfrm rot="10800000">
            <a:off x="6429743" y="2885403"/>
            <a:ext cx="900" cy="16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26" name="Shape 526"/>
          <p:cNvCxnSpPr/>
          <p:nvPr/>
        </p:nvCxnSpPr>
        <p:spPr>
          <a:xfrm>
            <a:off x="5825563" y="2185516"/>
            <a:ext cx="169200" cy="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27" name="Shape 527"/>
          <p:cNvCxnSpPr/>
          <p:nvPr/>
        </p:nvCxnSpPr>
        <p:spPr>
          <a:xfrm>
            <a:off x="5843377" y="2809124"/>
            <a:ext cx="16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28" name="Shape 528"/>
          <p:cNvCxnSpPr/>
          <p:nvPr/>
        </p:nvCxnSpPr>
        <p:spPr>
          <a:xfrm>
            <a:off x="6146916" y="3114916"/>
            <a:ext cx="16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29" name="Shape 529"/>
          <p:cNvSpPr/>
          <p:nvPr/>
        </p:nvSpPr>
        <p:spPr>
          <a:xfrm>
            <a:off x="5667953" y="1802141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30" name="Shape 530"/>
          <p:cNvCxnSpPr>
            <a:stCxn id="531" idx="0"/>
          </p:cNvCxnSpPr>
          <p:nvPr/>
        </p:nvCxnSpPr>
        <p:spPr>
          <a:xfrm rot="10800000">
            <a:off x="5766600" y="1944241"/>
            <a:ext cx="2700" cy="16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31" name="Shape 531"/>
          <p:cNvSpPr/>
          <p:nvPr/>
        </p:nvSpPr>
        <p:spPr>
          <a:xfrm>
            <a:off x="5682150" y="2105941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32" name="Shape 532"/>
          <p:cNvCxnSpPr>
            <a:stCxn id="533" idx="6"/>
          </p:cNvCxnSpPr>
          <p:nvPr/>
        </p:nvCxnSpPr>
        <p:spPr>
          <a:xfrm>
            <a:off x="5510427" y="2185524"/>
            <a:ext cx="16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33" name="Shape 533"/>
          <p:cNvSpPr/>
          <p:nvPr/>
        </p:nvSpPr>
        <p:spPr>
          <a:xfrm>
            <a:off x="5336127" y="2114424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34" name="Shape 534"/>
          <p:cNvCxnSpPr>
            <a:stCxn id="535" idx="6"/>
          </p:cNvCxnSpPr>
          <p:nvPr/>
        </p:nvCxnSpPr>
        <p:spPr>
          <a:xfrm>
            <a:off x="5510427" y="1873241"/>
            <a:ext cx="16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35" name="Shape 535"/>
          <p:cNvSpPr/>
          <p:nvPr/>
        </p:nvSpPr>
        <p:spPr>
          <a:xfrm>
            <a:off x="5336127" y="1802141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36" name="Shape 536"/>
          <p:cNvCxnSpPr>
            <a:endCxn id="537" idx="4"/>
          </p:cNvCxnSpPr>
          <p:nvPr/>
        </p:nvCxnSpPr>
        <p:spPr>
          <a:xfrm rot="10800000">
            <a:off x="5433881" y="1640541"/>
            <a:ext cx="900" cy="16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37" name="Shape 537"/>
          <p:cNvSpPr/>
          <p:nvPr/>
        </p:nvSpPr>
        <p:spPr>
          <a:xfrm>
            <a:off x="5346731" y="1498341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38" name="Shape 538"/>
          <p:cNvCxnSpPr>
            <a:stCxn id="539" idx="6"/>
          </p:cNvCxnSpPr>
          <p:nvPr/>
        </p:nvCxnSpPr>
        <p:spPr>
          <a:xfrm>
            <a:off x="5178601" y="1873241"/>
            <a:ext cx="16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39" name="Shape 539"/>
          <p:cNvSpPr/>
          <p:nvPr/>
        </p:nvSpPr>
        <p:spPr>
          <a:xfrm>
            <a:off x="5004301" y="1802141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40" name="Shape 540"/>
          <p:cNvCxnSpPr>
            <a:stCxn id="541" idx="6"/>
          </p:cNvCxnSpPr>
          <p:nvPr/>
        </p:nvCxnSpPr>
        <p:spPr>
          <a:xfrm>
            <a:off x="5178601" y="1560958"/>
            <a:ext cx="16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41" name="Shape 541"/>
          <p:cNvSpPr/>
          <p:nvPr/>
        </p:nvSpPr>
        <p:spPr>
          <a:xfrm>
            <a:off x="5004301" y="1489858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42" name="Shape 542"/>
          <p:cNvSpPr/>
          <p:nvPr/>
        </p:nvSpPr>
        <p:spPr>
          <a:xfrm>
            <a:off x="5004301" y="1177549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43" name="Shape 543"/>
          <p:cNvCxnSpPr/>
          <p:nvPr/>
        </p:nvCxnSpPr>
        <p:spPr>
          <a:xfrm rot="10800000">
            <a:off x="5079956" y="1640541"/>
            <a:ext cx="900" cy="16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4" name="Shape 544"/>
          <p:cNvCxnSpPr/>
          <p:nvPr/>
        </p:nvCxnSpPr>
        <p:spPr>
          <a:xfrm rot="10800000">
            <a:off x="5079956" y="1335741"/>
            <a:ext cx="900" cy="16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5" name="Shape 545"/>
          <p:cNvCxnSpPr/>
          <p:nvPr/>
        </p:nvCxnSpPr>
        <p:spPr>
          <a:xfrm rot="10800000">
            <a:off x="5439281" y="1948528"/>
            <a:ext cx="900" cy="16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6" name="Shape 546"/>
          <p:cNvCxnSpPr>
            <a:stCxn id="547" idx="6"/>
          </p:cNvCxnSpPr>
          <p:nvPr/>
        </p:nvCxnSpPr>
        <p:spPr>
          <a:xfrm>
            <a:off x="4833828" y="1257166"/>
            <a:ext cx="16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47" name="Shape 547"/>
          <p:cNvSpPr/>
          <p:nvPr/>
        </p:nvSpPr>
        <p:spPr>
          <a:xfrm>
            <a:off x="4659528" y="1186066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48" name="Shape 548"/>
          <p:cNvCxnSpPr>
            <a:stCxn id="549" idx="0"/>
          </p:cNvCxnSpPr>
          <p:nvPr/>
        </p:nvCxnSpPr>
        <p:spPr>
          <a:xfrm rot="10800000">
            <a:off x="4758175" y="1328166"/>
            <a:ext cx="2700" cy="16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49" name="Shape 549"/>
          <p:cNvSpPr/>
          <p:nvPr/>
        </p:nvSpPr>
        <p:spPr>
          <a:xfrm>
            <a:off x="4673725" y="1489866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50" name="Shape 550"/>
          <p:cNvCxnSpPr>
            <a:stCxn id="551" idx="6"/>
          </p:cNvCxnSpPr>
          <p:nvPr/>
        </p:nvCxnSpPr>
        <p:spPr>
          <a:xfrm>
            <a:off x="4502002" y="1569449"/>
            <a:ext cx="16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2" name="Shape 552"/>
          <p:cNvCxnSpPr>
            <a:stCxn id="553" idx="6"/>
          </p:cNvCxnSpPr>
          <p:nvPr/>
        </p:nvCxnSpPr>
        <p:spPr>
          <a:xfrm>
            <a:off x="4502002" y="1257166"/>
            <a:ext cx="16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4" name="Shape 554"/>
          <p:cNvCxnSpPr/>
          <p:nvPr/>
        </p:nvCxnSpPr>
        <p:spPr>
          <a:xfrm>
            <a:off x="4835090" y="1560974"/>
            <a:ext cx="16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55" name="Shape 555"/>
          <p:cNvSpPr/>
          <p:nvPr/>
        </p:nvSpPr>
        <p:spPr>
          <a:xfrm>
            <a:off x="4327702" y="1490866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56" name="Shape 556"/>
          <p:cNvCxnSpPr>
            <a:endCxn id="557" idx="4"/>
          </p:cNvCxnSpPr>
          <p:nvPr/>
        </p:nvCxnSpPr>
        <p:spPr>
          <a:xfrm rot="10800000">
            <a:off x="4425456" y="1329266"/>
            <a:ext cx="900" cy="16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57" name="Shape 557"/>
          <p:cNvSpPr/>
          <p:nvPr/>
        </p:nvSpPr>
        <p:spPr>
          <a:xfrm>
            <a:off x="4338306" y="1187066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58" name="Shape 558"/>
          <p:cNvCxnSpPr>
            <a:stCxn id="559" idx="6"/>
          </p:cNvCxnSpPr>
          <p:nvPr/>
        </p:nvCxnSpPr>
        <p:spPr>
          <a:xfrm>
            <a:off x="4170176" y="1561966"/>
            <a:ext cx="16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59" name="Shape 559"/>
          <p:cNvSpPr/>
          <p:nvPr/>
        </p:nvSpPr>
        <p:spPr>
          <a:xfrm>
            <a:off x="3995876" y="1490866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60" name="Shape 560"/>
          <p:cNvCxnSpPr>
            <a:stCxn id="561" idx="6"/>
          </p:cNvCxnSpPr>
          <p:nvPr/>
        </p:nvCxnSpPr>
        <p:spPr>
          <a:xfrm>
            <a:off x="4170176" y="1249683"/>
            <a:ext cx="16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61" name="Shape 561"/>
          <p:cNvSpPr/>
          <p:nvPr/>
        </p:nvSpPr>
        <p:spPr>
          <a:xfrm>
            <a:off x="3995876" y="1178583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62" name="Shape 562"/>
          <p:cNvCxnSpPr/>
          <p:nvPr/>
        </p:nvCxnSpPr>
        <p:spPr>
          <a:xfrm rot="10800000">
            <a:off x="4071531" y="1329266"/>
            <a:ext cx="900" cy="16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63" name="Shape 563"/>
          <p:cNvSpPr/>
          <p:nvPr/>
        </p:nvSpPr>
        <p:spPr>
          <a:xfrm rot="10800000">
            <a:off x="3995876" y="1805966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64" name="Shape 564"/>
          <p:cNvCxnSpPr/>
          <p:nvPr/>
        </p:nvCxnSpPr>
        <p:spPr>
          <a:xfrm>
            <a:off x="4093621" y="1628274"/>
            <a:ext cx="900" cy="16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65" name="Shape 565"/>
          <p:cNvCxnSpPr/>
          <p:nvPr/>
        </p:nvCxnSpPr>
        <p:spPr>
          <a:xfrm>
            <a:off x="3826676" y="1877066"/>
            <a:ext cx="169200" cy="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66" name="Shape 566"/>
          <p:cNvCxnSpPr/>
          <p:nvPr/>
        </p:nvCxnSpPr>
        <p:spPr>
          <a:xfrm rot="10800000">
            <a:off x="6083968" y="2882678"/>
            <a:ext cx="900" cy="16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67" name="Shape 567"/>
          <p:cNvSpPr/>
          <p:nvPr/>
        </p:nvSpPr>
        <p:spPr>
          <a:xfrm>
            <a:off x="2660363" y="2417403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68" name="Shape 568"/>
          <p:cNvCxnSpPr>
            <a:stCxn id="567" idx="0"/>
            <a:endCxn id="569" idx="4"/>
          </p:cNvCxnSpPr>
          <p:nvPr/>
        </p:nvCxnSpPr>
        <p:spPr>
          <a:xfrm rot="10800000">
            <a:off x="2746613" y="2255703"/>
            <a:ext cx="900" cy="16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70" name="Shape 570"/>
          <p:cNvCxnSpPr>
            <a:endCxn id="567" idx="4"/>
          </p:cNvCxnSpPr>
          <p:nvPr/>
        </p:nvCxnSpPr>
        <p:spPr>
          <a:xfrm rot="10800000">
            <a:off x="2747513" y="2559603"/>
            <a:ext cx="2700" cy="16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71" name="Shape 571"/>
          <p:cNvCxnSpPr>
            <a:stCxn id="572" idx="6"/>
            <a:endCxn id="567" idx="2"/>
          </p:cNvCxnSpPr>
          <p:nvPr/>
        </p:nvCxnSpPr>
        <p:spPr>
          <a:xfrm>
            <a:off x="2491253" y="2488503"/>
            <a:ext cx="16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73" name="Shape 573"/>
          <p:cNvCxnSpPr>
            <a:stCxn id="567" idx="6"/>
            <a:endCxn id="574" idx="2"/>
          </p:cNvCxnSpPr>
          <p:nvPr/>
        </p:nvCxnSpPr>
        <p:spPr>
          <a:xfrm flipH="1" rot="10800000">
            <a:off x="2834663" y="2485503"/>
            <a:ext cx="169200" cy="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69" name="Shape 569"/>
          <p:cNvSpPr/>
          <p:nvPr/>
        </p:nvSpPr>
        <p:spPr>
          <a:xfrm>
            <a:off x="2659383" y="2113603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2" name="Shape 572"/>
          <p:cNvSpPr/>
          <p:nvPr/>
        </p:nvSpPr>
        <p:spPr>
          <a:xfrm>
            <a:off x="2316953" y="2417403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4" name="Shape 574"/>
          <p:cNvSpPr/>
          <p:nvPr/>
        </p:nvSpPr>
        <p:spPr>
          <a:xfrm>
            <a:off x="3003773" y="2414391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75" name="Shape 575"/>
          <p:cNvCxnSpPr>
            <a:endCxn id="576" idx="4"/>
          </p:cNvCxnSpPr>
          <p:nvPr/>
        </p:nvCxnSpPr>
        <p:spPr>
          <a:xfrm rot="10800000">
            <a:off x="2746533" y="1943520"/>
            <a:ext cx="900" cy="16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76" name="Shape 576"/>
          <p:cNvSpPr/>
          <p:nvPr/>
        </p:nvSpPr>
        <p:spPr>
          <a:xfrm>
            <a:off x="2659383" y="1801320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77" name="Shape 577"/>
          <p:cNvCxnSpPr>
            <a:endCxn id="578" idx="4"/>
          </p:cNvCxnSpPr>
          <p:nvPr/>
        </p:nvCxnSpPr>
        <p:spPr>
          <a:xfrm rot="10800000">
            <a:off x="3078360" y="2255803"/>
            <a:ext cx="900" cy="16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78" name="Shape 578"/>
          <p:cNvSpPr/>
          <p:nvPr/>
        </p:nvSpPr>
        <p:spPr>
          <a:xfrm>
            <a:off x="2991210" y="2113603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79" name="Shape 579"/>
          <p:cNvCxnSpPr/>
          <p:nvPr/>
        </p:nvCxnSpPr>
        <p:spPr>
          <a:xfrm rot="10800000">
            <a:off x="3079252" y="2559503"/>
            <a:ext cx="2700" cy="16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80" name="Shape 580"/>
          <p:cNvCxnSpPr/>
          <p:nvPr/>
        </p:nvCxnSpPr>
        <p:spPr>
          <a:xfrm>
            <a:off x="2834665" y="2182711"/>
            <a:ext cx="16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81" name="Shape 581"/>
          <p:cNvSpPr/>
          <p:nvPr/>
        </p:nvSpPr>
        <p:spPr>
          <a:xfrm>
            <a:off x="3649841" y="1795278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82" name="Shape 582"/>
          <p:cNvCxnSpPr>
            <a:stCxn id="583" idx="0"/>
          </p:cNvCxnSpPr>
          <p:nvPr/>
        </p:nvCxnSpPr>
        <p:spPr>
          <a:xfrm rot="10800000">
            <a:off x="3748487" y="1937378"/>
            <a:ext cx="2700" cy="16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83" name="Shape 583"/>
          <p:cNvSpPr/>
          <p:nvPr/>
        </p:nvSpPr>
        <p:spPr>
          <a:xfrm>
            <a:off x="3664037" y="2099078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84" name="Shape 584"/>
          <p:cNvCxnSpPr>
            <a:stCxn id="585" idx="6"/>
          </p:cNvCxnSpPr>
          <p:nvPr/>
        </p:nvCxnSpPr>
        <p:spPr>
          <a:xfrm>
            <a:off x="3492315" y="2178661"/>
            <a:ext cx="16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85" name="Shape 585"/>
          <p:cNvSpPr/>
          <p:nvPr/>
        </p:nvSpPr>
        <p:spPr>
          <a:xfrm>
            <a:off x="3318015" y="2107561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86" name="Shape 586"/>
          <p:cNvCxnSpPr>
            <a:stCxn id="587" idx="6"/>
          </p:cNvCxnSpPr>
          <p:nvPr/>
        </p:nvCxnSpPr>
        <p:spPr>
          <a:xfrm>
            <a:off x="3492315" y="1866378"/>
            <a:ext cx="16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87" name="Shape 587"/>
          <p:cNvSpPr/>
          <p:nvPr/>
        </p:nvSpPr>
        <p:spPr>
          <a:xfrm>
            <a:off x="3318015" y="1795278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88" name="Shape 588"/>
          <p:cNvCxnSpPr>
            <a:endCxn id="589" idx="4"/>
          </p:cNvCxnSpPr>
          <p:nvPr/>
        </p:nvCxnSpPr>
        <p:spPr>
          <a:xfrm rot="10800000">
            <a:off x="3415768" y="1633678"/>
            <a:ext cx="900" cy="16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89" name="Shape 589"/>
          <p:cNvSpPr/>
          <p:nvPr/>
        </p:nvSpPr>
        <p:spPr>
          <a:xfrm>
            <a:off x="3328618" y="1491478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90" name="Shape 590"/>
          <p:cNvCxnSpPr>
            <a:stCxn id="591" idx="6"/>
          </p:cNvCxnSpPr>
          <p:nvPr/>
        </p:nvCxnSpPr>
        <p:spPr>
          <a:xfrm>
            <a:off x="3160488" y="1866378"/>
            <a:ext cx="16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91" name="Shape 591"/>
          <p:cNvSpPr/>
          <p:nvPr/>
        </p:nvSpPr>
        <p:spPr>
          <a:xfrm>
            <a:off x="2986188" y="1795278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92" name="Shape 592"/>
          <p:cNvCxnSpPr>
            <a:stCxn id="593" idx="6"/>
          </p:cNvCxnSpPr>
          <p:nvPr/>
        </p:nvCxnSpPr>
        <p:spPr>
          <a:xfrm>
            <a:off x="3160488" y="1554095"/>
            <a:ext cx="16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93" name="Shape 593"/>
          <p:cNvSpPr/>
          <p:nvPr/>
        </p:nvSpPr>
        <p:spPr>
          <a:xfrm>
            <a:off x="2986188" y="1482995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94" name="Shape 594"/>
          <p:cNvCxnSpPr/>
          <p:nvPr/>
        </p:nvCxnSpPr>
        <p:spPr>
          <a:xfrm rot="10800000">
            <a:off x="3061843" y="1633678"/>
            <a:ext cx="900" cy="16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95" name="Shape 595"/>
          <p:cNvCxnSpPr/>
          <p:nvPr/>
        </p:nvCxnSpPr>
        <p:spPr>
          <a:xfrm rot="10800000">
            <a:off x="3421168" y="1941666"/>
            <a:ext cx="900" cy="16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96" name="Shape 596"/>
          <p:cNvCxnSpPr/>
          <p:nvPr/>
        </p:nvCxnSpPr>
        <p:spPr>
          <a:xfrm>
            <a:off x="2834802" y="1865386"/>
            <a:ext cx="16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97" name="Shape 597"/>
          <p:cNvCxnSpPr/>
          <p:nvPr/>
        </p:nvCxnSpPr>
        <p:spPr>
          <a:xfrm>
            <a:off x="3138341" y="2171178"/>
            <a:ext cx="16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98" name="Shape 598"/>
          <p:cNvCxnSpPr/>
          <p:nvPr/>
        </p:nvCxnSpPr>
        <p:spPr>
          <a:xfrm rot="10800000">
            <a:off x="3075393" y="1938941"/>
            <a:ext cx="900" cy="16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99" name="Shape 599"/>
          <p:cNvSpPr/>
          <p:nvPr/>
        </p:nvSpPr>
        <p:spPr>
          <a:xfrm>
            <a:off x="2660363" y="3027003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600" name="Shape 600"/>
          <p:cNvCxnSpPr>
            <a:stCxn id="599" idx="0"/>
            <a:endCxn id="601" idx="4"/>
          </p:cNvCxnSpPr>
          <p:nvPr/>
        </p:nvCxnSpPr>
        <p:spPr>
          <a:xfrm rot="10800000">
            <a:off x="2746613" y="2865303"/>
            <a:ext cx="900" cy="16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02" name="Shape 602"/>
          <p:cNvCxnSpPr>
            <a:stCxn id="603" idx="6"/>
            <a:endCxn id="599" idx="2"/>
          </p:cNvCxnSpPr>
          <p:nvPr/>
        </p:nvCxnSpPr>
        <p:spPr>
          <a:xfrm>
            <a:off x="2491253" y="3098103"/>
            <a:ext cx="16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04" name="Shape 604"/>
          <p:cNvCxnSpPr>
            <a:stCxn id="599" idx="6"/>
            <a:endCxn id="605" idx="2"/>
          </p:cNvCxnSpPr>
          <p:nvPr/>
        </p:nvCxnSpPr>
        <p:spPr>
          <a:xfrm flipH="1" rot="10800000">
            <a:off x="2834663" y="3095103"/>
            <a:ext cx="169200" cy="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601" name="Shape 601"/>
          <p:cNvSpPr/>
          <p:nvPr/>
        </p:nvSpPr>
        <p:spPr>
          <a:xfrm>
            <a:off x="2659383" y="2723203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3" name="Shape 603"/>
          <p:cNvSpPr/>
          <p:nvPr/>
        </p:nvSpPr>
        <p:spPr>
          <a:xfrm>
            <a:off x="2316953" y="3027003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5" name="Shape 605"/>
          <p:cNvSpPr/>
          <p:nvPr/>
        </p:nvSpPr>
        <p:spPr>
          <a:xfrm>
            <a:off x="3003773" y="3023991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606" name="Shape 606"/>
          <p:cNvCxnSpPr>
            <a:endCxn id="607" idx="4"/>
          </p:cNvCxnSpPr>
          <p:nvPr/>
        </p:nvCxnSpPr>
        <p:spPr>
          <a:xfrm rot="10800000">
            <a:off x="3078360" y="2865403"/>
            <a:ext cx="900" cy="16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607" name="Shape 607"/>
          <p:cNvSpPr/>
          <p:nvPr/>
        </p:nvSpPr>
        <p:spPr>
          <a:xfrm>
            <a:off x="2991210" y="2723203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608" name="Shape 608"/>
          <p:cNvCxnSpPr/>
          <p:nvPr/>
        </p:nvCxnSpPr>
        <p:spPr>
          <a:xfrm>
            <a:off x="2834665" y="2792311"/>
            <a:ext cx="16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09" name="Shape 609"/>
          <p:cNvCxnSpPr>
            <a:endCxn id="610" idx="4"/>
          </p:cNvCxnSpPr>
          <p:nvPr/>
        </p:nvCxnSpPr>
        <p:spPr>
          <a:xfrm rot="10800000">
            <a:off x="4425456" y="1024466"/>
            <a:ext cx="900" cy="16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610" name="Shape 610"/>
          <p:cNvSpPr/>
          <p:nvPr/>
        </p:nvSpPr>
        <p:spPr>
          <a:xfrm>
            <a:off x="4338306" y="882266"/>
            <a:ext cx="174300" cy="14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611" name="Shape 611"/>
          <p:cNvCxnSpPr/>
          <p:nvPr/>
        </p:nvCxnSpPr>
        <p:spPr>
          <a:xfrm>
            <a:off x="2150276" y="3096266"/>
            <a:ext cx="169200" cy="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612" name="Shape 612"/>
          <p:cNvSpPr txBox="1"/>
          <p:nvPr/>
        </p:nvSpPr>
        <p:spPr>
          <a:xfrm>
            <a:off x="1646375" y="2865400"/>
            <a:ext cx="415200" cy="3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...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Shape 6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914400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Shape 622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User Study: Materials</a:t>
            </a:r>
          </a:p>
        </p:txBody>
      </p:sp>
      <p:sp>
        <p:nvSpPr>
          <p:cNvPr id="623" name="Shape 623"/>
          <p:cNvSpPr txBox="1"/>
          <p:nvPr>
            <p:ph idx="1" type="body"/>
          </p:nvPr>
        </p:nvSpPr>
        <p:spPr>
          <a:xfrm>
            <a:off x="311700" y="771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Conducted in the Crochet lab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Product data from Best Buy website (300 for each product domain) 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Laptops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Cameras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Televisions 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Refrigerators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Control List Interface</a:t>
            </a:r>
          </a:p>
        </p:txBody>
      </p:sp>
      <p:pic>
        <p:nvPicPr>
          <p:cNvPr id="624" name="Shape 6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Shape 6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User Study: Methods</a:t>
            </a:r>
          </a:p>
        </p:txBody>
      </p:sp>
      <p:sp>
        <p:nvSpPr>
          <p:cNvPr id="630" name="Shape 6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4 tasks - “Use interface to find product you would like to buy”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Switch between List and Visual Interfaces after each task</a:t>
            </a:r>
          </a:p>
        </p:txBody>
      </p:sp>
      <p:sp>
        <p:nvSpPr>
          <p:cNvPr id="631" name="Shape 631"/>
          <p:cNvSpPr txBox="1"/>
          <p:nvPr/>
        </p:nvSpPr>
        <p:spPr>
          <a:xfrm>
            <a:off x="1620600" y="2380425"/>
            <a:ext cx="2778600" cy="22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u="sng"/>
              <a:t>Odd Participants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Task 1: List Laptop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Task 2: Vis Camera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Task 3: List T.V.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Task 4: Vis Refrigerator</a:t>
            </a:r>
          </a:p>
        </p:txBody>
      </p:sp>
      <p:sp>
        <p:nvSpPr>
          <p:cNvPr id="632" name="Shape 632"/>
          <p:cNvSpPr txBox="1"/>
          <p:nvPr/>
        </p:nvSpPr>
        <p:spPr>
          <a:xfrm>
            <a:off x="4609100" y="2380425"/>
            <a:ext cx="2646300" cy="26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u="sng"/>
              <a:t>Even Participants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Task 1: Vis Laptop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Task 2: List Camera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Task 3: Vis T.V.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Task 4: List Refrigerator</a:t>
            </a:r>
          </a:p>
        </p:txBody>
      </p:sp>
      <p:cxnSp>
        <p:nvCxnSpPr>
          <p:cNvPr id="633" name="Shape 633"/>
          <p:cNvCxnSpPr/>
          <p:nvPr/>
        </p:nvCxnSpPr>
        <p:spPr>
          <a:xfrm>
            <a:off x="4333275" y="2144950"/>
            <a:ext cx="0" cy="2501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6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Results</a:t>
            </a:r>
          </a:p>
        </p:txBody>
      </p:sp>
      <p:sp>
        <p:nvSpPr>
          <p:cNvPr id="639" name="Shape 639"/>
          <p:cNvSpPr txBox="1"/>
          <p:nvPr>
            <p:ph idx="1" type="body"/>
          </p:nvPr>
        </p:nvSpPr>
        <p:spPr>
          <a:xfrm>
            <a:off x="311700" y="1152475"/>
            <a:ext cx="8520600" cy="2401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Hard to simulate genuine shopping behavior in lab setting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Decided time data not a good method of </a:t>
            </a:r>
            <a:r>
              <a:rPr lang="en"/>
              <a:t>comparison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 sz="1400"/>
              <a:t>Some took short time, some long for the same task and interface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10 out of 12 prefered list - more familiar, and easier to use than visual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Usability problems 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D</a:t>
            </a:r>
            <a:r>
              <a:rPr lang="en"/>
              <a:t>o not know where to start 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Confused about similarity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Shape 6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Future work</a:t>
            </a:r>
          </a:p>
        </p:txBody>
      </p:sp>
      <p:sp>
        <p:nvSpPr>
          <p:cNvPr id="645" name="Shape 6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Interface Revisions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Insist upon an exploration strategy</a:t>
            </a:r>
          </a:p>
          <a:p>
            <a:pPr indent="-228600" lvl="2" marL="1371600" rtl="0">
              <a:spcBef>
                <a:spcPts val="0"/>
              </a:spcBef>
            </a:pPr>
            <a:r>
              <a:rPr lang="en"/>
              <a:t>Suggest starting items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Make similarity more explicit</a:t>
            </a:r>
          </a:p>
          <a:p>
            <a:pPr indent="-228600" lvl="2" marL="1371600" rtl="0">
              <a:spcBef>
                <a:spcPts val="0"/>
              </a:spcBef>
            </a:pPr>
            <a:r>
              <a:rPr lang="en"/>
              <a:t>Explicitly say which attributes are the same and which are slightly different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Best way to test: deploying interface on an established ecommerce website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sales volume change?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user experience and satisfaction change?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Conclusion</a:t>
            </a:r>
          </a:p>
        </p:txBody>
      </p:sp>
      <p:sp>
        <p:nvSpPr>
          <p:cNvPr id="651" name="Shape 65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Can Visual interface be a good replacement for List?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Still unanswered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Participants liked the concepts of 2D </a:t>
            </a:r>
            <a:r>
              <a:rPr lang="en"/>
              <a:t>representation</a:t>
            </a:r>
            <a:r>
              <a:rPr lang="en"/>
              <a:t> and similarity sorting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Revisions to the interface have the potential to definitively answer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Shape 6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References</a:t>
            </a:r>
          </a:p>
        </p:txBody>
      </p:sp>
      <p:sp>
        <p:nvSpPr>
          <p:cNvPr id="657" name="Shape 65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Patrick Riehmann, Jens Opolka, and Bernd Froehlich. The product explorer: Decision making with ease. In Proceedings of the International Working Conference on Advanced Visual Interfaces, AVI 12, pages 423432, New York, NY, USA, 2012. ACM.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Shape 662"/>
          <p:cNvSpPr txBox="1"/>
          <p:nvPr>
            <p:ph type="title"/>
          </p:nvPr>
        </p:nvSpPr>
        <p:spPr>
          <a:xfrm>
            <a:off x="903300" y="76200"/>
            <a:ext cx="56427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Proper exploration strategy?</a:t>
            </a:r>
          </a:p>
        </p:txBody>
      </p:sp>
      <p:pic>
        <p:nvPicPr>
          <p:cNvPr id="663" name="Shape 6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99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Shape 668"/>
          <p:cNvSpPr txBox="1"/>
          <p:nvPr>
            <p:ph idx="1" type="body"/>
          </p:nvPr>
        </p:nvSpPr>
        <p:spPr>
          <a:xfrm>
            <a:off x="311700" y="1000075"/>
            <a:ext cx="8520600" cy="140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My intention: it be based on all attributes of the product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Not intuitive for users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Focus on certain a couple of important attributes </a:t>
            </a:r>
          </a:p>
        </p:txBody>
      </p:sp>
      <p:sp>
        <p:nvSpPr>
          <p:cNvPr id="669" name="Shape 669"/>
          <p:cNvSpPr txBox="1"/>
          <p:nvPr/>
        </p:nvSpPr>
        <p:spPr>
          <a:xfrm>
            <a:off x="800400" y="2938200"/>
            <a:ext cx="7879500" cy="15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Laptop111 = &lt;0.127,  1,  0.732,  0.5488,  1,  0,  0,  0,  … &gt;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Laptop265 = &lt;0.127,  1,  0.653,  0.6016,  1,  0,  0,  0,  … &gt;</a:t>
            </a:r>
          </a:p>
        </p:txBody>
      </p:sp>
      <p:cxnSp>
        <p:nvCxnSpPr>
          <p:cNvPr id="670" name="Shape 670"/>
          <p:cNvCxnSpPr/>
          <p:nvPr/>
        </p:nvCxnSpPr>
        <p:spPr>
          <a:xfrm>
            <a:off x="2256300" y="3231825"/>
            <a:ext cx="0" cy="411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71" name="Shape 671"/>
          <p:cNvCxnSpPr/>
          <p:nvPr/>
        </p:nvCxnSpPr>
        <p:spPr>
          <a:xfrm rot="10800000">
            <a:off x="2256300" y="3243550"/>
            <a:ext cx="0" cy="234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72" name="Shape 672"/>
          <p:cNvCxnSpPr/>
          <p:nvPr/>
        </p:nvCxnSpPr>
        <p:spPr>
          <a:xfrm>
            <a:off x="2637300" y="3231825"/>
            <a:ext cx="0" cy="411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73" name="Shape 673"/>
          <p:cNvCxnSpPr/>
          <p:nvPr/>
        </p:nvCxnSpPr>
        <p:spPr>
          <a:xfrm rot="10800000">
            <a:off x="2637300" y="3243550"/>
            <a:ext cx="0" cy="234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74" name="Shape 674"/>
          <p:cNvCxnSpPr/>
          <p:nvPr/>
        </p:nvCxnSpPr>
        <p:spPr>
          <a:xfrm>
            <a:off x="3094500" y="3231825"/>
            <a:ext cx="0" cy="411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75" name="Shape 675"/>
          <p:cNvCxnSpPr/>
          <p:nvPr/>
        </p:nvCxnSpPr>
        <p:spPr>
          <a:xfrm rot="10800000">
            <a:off x="3094500" y="3243550"/>
            <a:ext cx="0" cy="234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76" name="Shape 676"/>
          <p:cNvCxnSpPr/>
          <p:nvPr/>
        </p:nvCxnSpPr>
        <p:spPr>
          <a:xfrm>
            <a:off x="3704100" y="3231825"/>
            <a:ext cx="0" cy="411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77" name="Shape 677"/>
          <p:cNvCxnSpPr/>
          <p:nvPr/>
        </p:nvCxnSpPr>
        <p:spPr>
          <a:xfrm rot="10800000">
            <a:off x="3704100" y="3243550"/>
            <a:ext cx="0" cy="234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78" name="Shape 678"/>
          <p:cNvCxnSpPr/>
          <p:nvPr/>
        </p:nvCxnSpPr>
        <p:spPr>
          <a:xfrm>
            <a:off x="4237500" y="3231825"/>
            <a:ext cx="0" cy="411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79" name="Shape 679"/>
          <p:cNvCxnSpPr/>
          <p:nvPr/>
        </p:nvCxnSpPr>
        <p:spPr>
          <a:xfrm rot="10800000">
            <a:off x="4237500" y="3243550"/>
            <a:ext cx="0" cy="234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80" name="Shape 680"/>
          <p:cNvCxnSpPr/>
          <p:nvPr/>
        </p:nvCxnSpPr>
        <p:spPr>
          <a:xfrm>
            <a:off x="4466100" y="3231825"/>
            <a:ext cx="0" cy="411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81" name="Shape 681"/>
          <p:cNvCxnSpPr/>
          <p:nvPr/>
        </p:nvCxnSpPr>
        <p:spPr>
          <a:xfrm rot="10800000">
            <a:off x="4466100" y="3243550"/>
            <a:ext cx="0" cy="234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82" name="Shape 682"/>
          <p:cNvCxnSpPr/>
          <p:nvPr/>
        </p:nvCxnSpPr>
        <p:spPr>
          <a:xfrm>
            <a:off x="4694700" y="3231825"/>
            <a:ext cx="0" cy="411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83" name="Shape 683"/>
          <p:cNvCxnSpPr/>
          <p:nvPr/>
        </p:nvCxnSpPr>
        <p:spPr>
          <a:xfrm rot="10800000">
            <a:off x="4694700" y="3243550"/>
            <a:ext cx="0" cy="234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84" name="Shape 684"/>
          <p:cNvCxnSpPr/>
          <p:nvPr/>
        </p:nvCxnSpPr>
        <p:spPr>
          <a:xfrm>
            <a:off x="4923300" y="3231825"/>
            <a:ext cx="0" cy="411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85" name="Shape 685"/>
          <p:cNvCxnSpPr/>
          <p:nvPr/>
        </p:nvCxnSpPr>
        <p:spPr>
          <a:xfrm rot="10800000">
            <a:off x="4923300" y="3243550"/>
            <a:ext cx="0" cy="234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686" name="Shape 686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 does similarity </a:t>
            </a:r>
            <a:r>
              <a:rPr i="1" lang="en"/>
              <a:t>mean </a:t>
            </a:r>
            <a:r>
              <a:rPr lang="en"/>
              <a:t>though</a:t>
            </a:r>
            <a:r>
              <a:rPr lang="en"/>
              <a:t>?</a:t>
            </a:r>
          </a:p>
        </p:txBody>
      </p:sp>
      <p:sp>
        <p:nvSpPr>
          <p:cNvPr id="687" name="Shape 687"/>
          <p:cNvSpPr txBox="1"/>
          <p:nvPr/>
        </p:nvSpPr>
        <p:spPr>
          <a:xfrm>
            <a:off x="584500" y="4102700"/>
            <a:ext cx="915900" cy="8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Hard Drive Capacity</a:t>
            </a:r>
          </a:p>
        </p:txBody>
      </p:sp>
      <p:sp>
        <p:nvSpPr>
          <p:cNvPr id="688" name="Shape 688"/>
          <p:cNvSpPr txBox="1"/>
          <p:nvPr/>
        </p:nvSpPr>
        <p:spPr>
          <a:xfrm>
            <a:off x="1500400" y="4149675"/>
            <a:ext cx="915900" cy="8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Built-In-Webcam</a:t>
            </a:r>
          </a:p>
        </p:txBody>
      </p:sp>
      <p:sp>
        <p:nvSpPr>
          <p:cNvPr id="689" name="Shape 689"/>
          <p:cNvSpPr txBox="1"/>
          <p:nvPr/>
        </p:nvSpPr>
        <p:spPr>
          <a:xfrm>
            <a:off x="2416300" y="4102700"/>
            <a:ext cx="1066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Processor Speed</a:t>
            </a:r>
          </a:p>
        </p:txBody>
      </p:sp>
      <p:sp>
        <p:nvSpPr>
          <p:cNvPr id="690" name="Shape 690"/>
          <p:cNvSpPr txBox="1"/>
          <p:nvPr/>
        </p:nvSpPr>
        <p:spPr>
          <a:xfrm>
            <a:off x="3405475" y="4102700"/>
            <a:ext cx="915900" cy="8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Screen Size</a:t>
            </a:r>
          </a:p>
        </p:txBody>
      </p:sp>
      <p:sp>
        <p:nvSpPr>
          <p:cNvPr id="691" name="Shape 691"/>
          <p:cNvSpPr txBox="1"/>
          <p:nvPr/>
        </p:nvSpPr>
        <p:spPr>
          <a:xfrm>
            <a:off x="4167475" y="4102700"/>
            <a:ext cx="479700" cy="8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HP</a:t>
            </a:r>
          </a:p>
        </p:txBody>
      </p:sp>
      <p:sp>
        <p:nvSpPr>
          <p:cNvPr id="692" name="Shape 692"/>
          <p:cNvSpPr txBox="1"/>
          <p:nvPr/>
        </p:nvSpPr>
        <p:spPr>
          <a:xfrm>
            <a:off x="4626175" y="4102700"/>
            <a:ext cx="554400" cy="5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Dell</a:t>
            </a:r>
          </a:p>
        </p:txBody>
      </p:sp>
      <p:sp>
        <p:nvSpPr>
          <p:cNvPr id="693" name="Shape 693"/>
          <p:cNvSpPr txBox="1"/>
          <p:nvPr/>
        </p:nvSpPr>
        <p:spPr>
          <a:xfrm>
            <a:off x="5081950" y="4102700"/>
            <a:ext cx="617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Asus</a:t>
            </a:r>
          </a:p>
        </p:txBody>
      </p:sp>
      <p:sp>
        <p:nvSpPr>
          <p:cNvPr id="694" name="Shape 694"/>
          <p:cNvSpPr txBox="1"/>
          <p:nvPr/>
        </p:nvSpPr>
        <p:spPr>
          <a:xfrm>
            <a:off x="5615350" y="4102700"/>
            <a:ext cx="617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Acer</a:t>
            </a:r>
          </a:p>
        </p:txBody>
      </p:sp>
      <p:cxnSp>
        <p:nvCxnSpPr>
          <p:cNvPr id="695" name="Shape 695"/>
          <p:cNvCxnSpPr/>
          <p:nvPr/>
        </p:nvCxnSpPr>
        <p:spPr>
          <a:xfrm flipH="1" rot="10800000">
            <a:off x="1265075" y="3891500"/>
            <a:ext cx="915900" cy="363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96" name="Shape 696"/>
          <p:cNvCxnSpPr/>
          <p:nvPr/>
        </p:nvCxnSpPr>
        <p:spPr>
          <a:xfrm flipH="1" rot="10800000">
            <a:off x="2027075" y="3950000"/>
            <a:ext cx="564900" cy="305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97" name="Shape 697"/>
          <p:cNvCxnSpPr/>
          <p:nvPr/>
        </p:nvCxnSpPr>
        <p:spPr>
          <a:xfrm flipH="1" rot="10800000">
            <a:off x="2865275" y="3926600"/>
            <a:ext cx="137700" cy="252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98" name="Shape 698"/>
          <p:cNvCxnSpPr/>
          <p:nvPr/>
        </p:nvCxnSpPr>
        <p:spPr>
          <a:xfrm flipH="1" rot="10800000">
            <a:off x="3703475" y="3891500"/>
            <a:ext cx="4200" cy="287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99" name="Shape 699"/>
          <p:cNvCxnSpPr/>
          <p:nvPr/>
        </p:nvCxnSpPr>
        <p:spPr>
          <a:xfrm rot="10800000">
            <a:off x="4212575" y="3891500"/>
            <a:ext cx="100500" cy="287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700" name="Shape 700"/>
          <p:cNvCxnSpPr/>
          <p:nvPr/>
        </p:nvCxnSpPr>
        <p:spPr>
          <a:xfrm rot="10800000">
            <a:off x="4470875" y="3914900"/>
            <a:ext cx="375600" cy="264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701" name="Shape 701"/>
          <p:cNvCxnSpPr/>
          <p:nvPr/>
        </p:nvCxnSpPr>
        <p:spPr>
          <a:xfrm rot="10800000">
            <a:off x="4776275" y="3926600"/>
            <a:ext cx="603600" cy="252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702" name="Shape 702"/>
          <p:cNvCxnSpPr/>
          <p:nvPr/>
        </p:nvCxnSpPr>
        <p:spPr>
          <a:xfrm rot="10800000">
            <a:off x="5022875" y="3891500"/>
            <a:ext cx="814200" cy="287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Shape 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700" y="0"/>
            <a:ext cx="82225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Shape 69"/>
          <p:cNvSpPr txBox="1"/>
          <p:nvPr/>
        </p:nvSpPr>
        <p:spPr>
          <a:xfrm>
            <a:off x="5879950" y="4748400"/>
            <a:ext cx="2704200" cy="3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Reihmann, et al. 2012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 title="PresVideo.mp4"/>
          <p:cNvSpPr/>
          <p:nvPr/>
        </p:nvSpPr>
        <p:spPr>
          <a:xfrm>
            <a:off x="1244600" y="76200"/>
            <a:ext cx="6654800" cy="4991100"/>
          </a:xfrm>
          <a:prstGeom prst="rect">
            <a:avLst/>
          </a:prstGeom>
          <a:blipFill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Presentation Roadmap</a:t>
            </a:r>
          </a:p>
        </p:txBody>
      </p:sp>
      <p:sp>
        <p:nvSpPr>
          <p:cNvPr id="80" name="Shape 8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What does it take to implement?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Similarity </a:t>
            </a:r>
            <a:r>
              <a:rPr lang="en"/>
              <a:t>Calculation</a:t>
            </a:r>
          </a:p>
          <a:p>
            <a:pPr indent="-228600" lvl="1" marL="914400" rtl="0">
              <a:lnSpc>
                <a:spcPct val="150000"/>
              </a:lnSpc>
              <a:spcBef>
                <a:spcPts val="0"/>
              </a:spcBef>
            </a:pPr>
            <a:r>
              <a:rPr lang="en"/>
              <a:t>Algorithm for placing Products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</a:pPr>
            <a:r>
              <a:rPr lang="en"/>
              <a:t>How to evaluate performance?</a:t>
            </a:r>
          </a:p>
          <a:p>
            <a:pPr indent="-228600" lvl="1" marL="914400" rtl="0">
              <a:lnSpc>
                <a:spcPct val="150000"/>
              </a:lnSpc>
              <a:spcBef>
                <a:spcPts val="0"/>
              </a:spcBef>
            </a:pPr>
            <a:r>
              <a:rPr lang="en"/>
              <a:t>User Study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</a:pPr>
            <a:r>
              <a:rPr lang="en"/>
              <a:t>What can we conclude from results?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Shape 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9"/>
            <a:ext cx="9144000" cy="51435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Similarity Metric</a:t>
            </a:r>
          </a:p>
        </p:txBody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311700" y="1152475"/>
            <a:ext cx="8520600" cy="3756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Extract Numeric and Categorical attribute data -- normalize it -- put in a vector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Numeric = Weight, Height… etc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Categorical = Color, Brand… etc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2" name="Shape 92"/>
          <p:cNvSpPr txBox="1"/>
          <p:nvPr/>
        </p:nvSpPr>
        <p:spPr>
          <a:xfrm>
            <a:off x="258400" y="3436700"/>
            <a:ext cx="8520600" cy="5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Laptop </a:t>
            </a:r>
            <a:r>
              <a:rPr lang="en"/>
              <a:t>Product Vector = &lt;0.863,  1,  0.732,  0.1432,  0,  1,  0,  0,  … etc&gt;</a:t>
            </a:r>
          </a:p>
        </p:txBody>
      </p:sp>
      <p:sp>
        <p:nvSpPr>
          <p:cNvPr id="93" name="Shape 93"/>
          <p:cNvSpPr txBox="1"/>
          <p:nvPr/>
        </p:nvSpPr>
        <p:spPr>
          <a:xfrm>
            <a:off x="998750" y="3941600"/>
            <a:ext cx="915900" cy="8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Hard Drive Capacity</a:t>
            </a:r>
          </a:p>
        </p:txBody>
      </p:sp>
      <p:sp>
        <p:nvSpPr>
          <p:cNvPr id="94" name="Shape 94"/>
          <p:cNvSpPr txBox="1"/>
          <p:nvPr/>
        </p:nvSpPr>
        <p:spPr>
          <a:xfrm>
            <a:off x="1914650" y="3988575"/>
            <a:ext cx="915900" cy="8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Built-In-Webcam</a:t>
            </a:r>
          </a:p>
        </p:txBody>
      </p:sp>
      <p:sp>
        <p:nvSpPr>
          <p:cNvPr id="95" name="Shape 95"/>
          <p:cNvSpPr txBox="1"/>
          <p:nvPr/>
        </p:nvSpPr>
        <p:spPr>
          <a:xfrm>
            <a:off x="2830550" y="3941600"/>
            <a:ext cx="1066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Processor Speed</a:t>
            </a:r>
          </a:p>
        </p:txBody>
      </p:sp>
      <p:sp>
        <p:nvSpPr>
          <p:cNvPr id="96" name="Shape 96"/>
          <p:cNvSpPr txBox="1"/>
          <p:nvPr/>
        </p:nvSpPr>
        <p:spPr>
          <a:xfrm>
            <a:off x="3819725" y="3941600"/>
            <a:ext cx="915900" cy="8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Screen Size</a:t>
            </a:r>
          </a:p>
        </p:txBody>
      </p:sp>
      <p:sp>
        <p:nvSpPr>
          <p:cNvPr id="97" name="Shape 97"/>
          <p:cNvSpPr txBox="1"/>
          <p:nvPr/>
        </p:nvSpPr>
        <p:spPr>
          <a:xfrm>
            <a:off x="4581725" y="3941600"/>
            <a:ext cx="479700" cy="8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HP</a:t>
            </a:r>
          </a:p>
        </p:txBody>
      </p:sp>
      <p:sp>
        <p:nvSpPr>
          <p:cNvPr id="98" name="Shape 98"/>
          <p:cNvSpPr txBox="1"/>
          <p:nvPr/>
        </p:nvSpPr>
        <p:spPr>
          <a:xfrm>
            <a:off x="5040425" y="3941600"/>
            <a:ext cx="554400" cy="5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Dell</a:t>
            </a:r>
          </a:p>
        </p:txBody>
      </p:sp>
      <p:sp>
        <p:nvSpPr>
          <p:cNvPr id="99" name="Shape 99"/>
          <p:cNvSpPr txBox="1"/>
          <p:nvPr/>
        </p:nvSpPr>
        <p:spPr>
          <a:xfrm>
            <a:off x="5496200" y="3941600"/>
            <a:ext cx="617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Asus</a:t>
            </a:r>
          </a:p>
        </p:txBody>
      </p:sp>
      <p:sp>
        <p:nvSpPr>
          <p:cNvPr id="100" name="Shape 100"/>
          <p:cNvSpPr txBox="1"/>
          <p:nvPr/>
        </p:nvSpPr>
        <p:spPr>
          <a:xfrm>
            <a:off x="6029600" y="3941600"/>
            <a:ext cx="617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Acer</a:t>
            </a:r>
          </a:p>
        </p:txBody>
      </p:sp>
      <p:cxnSp>
        <p:nvCxnSpPr>
          <p:cNvPr id="101" name="Shape 101"/>
          <p:cNvCxnSpPr/>
          <p:nvPr/>
        </p:nvCxnSpPr>
        <p:spPr>
          <a:xfrm flipH="1" rot="10800000">
            <a:off x="1679325" y="3730400"/>
            <a:ext cx="915900" cy="363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02" name="Shape 102"/>
          <p:cNvCxnSpPr/>
          <p:nvPr/>
        </p:nvCxnSpPr>
        <p:spPr>
          <a:xfrm flipH="1" rot="10800000">
            <a:off x="2441325" y="3788900"/>
            <a:ext cx="564900" cy="305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03" name="Shape 103"/>
          <p:cNvCxnSpPr/>
          <p:nvPr/>
        </p:nvCxnSpPr>
        <p:spPr>
          <a:xfrm flipH="1" rot="10800000">
            <a:off x="3279525" y="3765500"/>
            <a:ext cx="137700" cy="252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04" name="Shape 104"/>
          <p:cNvCxnSpPr/>
          <p:nvPr/>
        </p:nvCxnSpPr>
        <p:spPr>
          <a:xfrm flipH="1" rot="10800000">
            <a:off x="4117725" y="3730400"/>
            <a:ext cx="4200" cy="287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05" name="Shape 105"/>
          <p:cNvCxnSpPr/>
          <p:nvPr/>
        </p:nvCxnSpPr>
        <p:spPr>
          <a:xfrm rot="10800000">
            <a:off x="4626825" y="3730400"/>
            <a:ext cx="100500" cy="287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06" name="Shape 106"/>
          <p:cNvCxnSpPr/>
          <p:nvPr/>
        </p:nvCxnSpPr>
        <p:spPr>
          <a:xfrm rot="10800000">
            <a:off x="4885125" y="3753800"/>
            <a:ext cx="375600" cy="264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07" name="Shape 107"/>
          <p:cNvCxnSpPr/>
          <p:nvPr/>
        </p:nvCxnSpPr>
        <p:spPr>
          <a:xfrm rot="10800000">
            <a:off x="5190525" y="3765500"/>
            <a:ext cx="603600" cy="252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08" name="Shape 108"/>
          <p:cNvCxnSpPr/>
          <p:nvPr/>
        </p:nvCxnSpPr>
        <p:spPr>
          <a:xfrm rot="10800000">
            <a:off x="5437125" y="3730400"/>
            <a:ext cx="814200" cy="287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>
            <p:ph idx="1" type="body"/>
          </p:nvPr>
        </p:nvSpPr>
        <p:spPr>
          <a:xfrm>
            <a:off x="302700" y="3483650"/>
            <a:ext cx="8538600" cy="622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Store in csv for later use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4" name="Shape 114"/>
          <p:cNvSpPr txBox="1"/>
          <p:nvPr/>
        </p:nvSpPr>
        <p:spPr>
          <a:xfrm>
            <a:off x="293625" y="266050"/>
            <a:ext cx="8502000" cy="7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</a:pPr>
            <a:r>
              <a:rPr lang="en" sz="1800">
                <a:solidFill>
                  <a:schemeClr val="dk2"/>
                </a:solidFill>
              </a:rPr>
              <a:t>Calculate Euclidean Distance between every product </a:t>
            </a:r>
          </a:p>
        </p:txBody>
      </p:sp>
      <p:sp>
        <p:nvSpPr>
          <p:cNvPr id="115" name="Shape 115"/>
          <p:cNvSpPr txBox="1"/>
          <p:nvPr/>
        </p:nvSpPr>
        <p:spPr>
          <a:xfrm>
            <a:off x="293625" y="1017550"/>
            <a:ext cx="7879500" cy="15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Laptop1 = &lt;0.863,  1,  0.732,  0.1432,  0,  1,  0,  0,  … &gt;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Laptop2 = &lt;0.127,  0,  0.453,  0.6016,  1,  0,  0,  0,  … &gt;</a:t>
            </a:r>
          </a:p>
        </p:txBody>
      </p:sp>
      <p:cxnSp>
        <p:nvCxnSpPr>
          <p:cNvPr id="116" name="Shape 116"/>
          <p:cNvCxnSpPr/>
          <p:nvPr/>
        </p:nvCxnSpPr>
        <p:spPr>
          <a:xfrm>
            <a:off x="1597125" y="1311175"/>
            <a:ext cx="0" cy="411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17" name="Shape 117"/>
          <p:cNvCxnSpPr/>
          <p:nvPr/>
        </p:nvCxnSpPr>
        <p:spPr>
          <a:xfrm rot="10800000">
            <a:off x="1597125" y="1322900"/>
            <a:ext cx="0" cy="234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18" name="Shape 118"/>
          <p:cNvCxnSpPr/>
          <p:nvPr/>
        </p:nvCxnSpPr>
        <p:spPr>
          <a:xfrm>
            <a:off x="1978125" y="1311175"/>
            <a:ext cx="0" cy="411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19" name="Shape 119"/>
          <p:cNvCxnSpPr/>
          <p:nvPr/>
        </p:nvCxnSpPr>
        <p:spPr>
          <a:xfrm rot="10800000">
            <a:off x="1978125" y="1322900"/>
            <a:ext cx="0" cy="234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20" name="Shape 120"/>
          <p:cNvCxnSpPr/>
          <p:nvPr/>
        </p:nvCxnSpPr>
        <p:spPr>
          <a:xfrm>
            <a:off x="2435325" y="1311175"/>
            <a:ext cx="0" cy="411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21" name="Shape 121"/>
          <p:cNvCxnSpPr/>
          <p:nvPr/>
        </p:nvCxnSpPr>
        <p:spPr>
          <a:xfrm rot="10800000">
            <a:off x="2435325" y="1322900"/>
            <a:ext cx="0" cy="234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22" name="Shape 122"/>
          <p:cNvCxnSpPr/>
          <p:nvPr/>
        </p:nvCxnSpPr>
        <p:spPr>
          <a:xfrm>
            <a:off x="3044925" y="1311175"/>
            <a:ext cx="0" cy="411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23" name="Shape 123"/>
          <p:cNvCxnSpPr/>
          <p:nvPr/>
        </p:nvCxnSpPr>
        <p:spPr>
          <a:xfrm rot="10800000">
            <a:off x="3044925" y="1322900"/>
            <a:ext cx="0" cy="234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24" name="Shape 124"/>
          <p:cNvCxnSpPr/>
          <p:nvPr/>
        </p:nvCxnSpPr>
        <p:spPr>
          <a:xfrm>
            <a:off x="3502125" y="1311175"/>
            <a:ext cx="0" cy="411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25" name="Shape 125"/>
          <p:cNvCxnSpPr/>
          <p:nvPr/>
        </p:nvCxnSpPr>
        <p:spPr>
          <a:xfrm rot="10800000">
            <a:off x="3502125" y="1322900"/>
            <a:ext cx="0" cy="234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26" name="Shape 126"/>
          <p:cNvCxnSpPr/>
          <p:nvPr/>
        </p:nvCxnSpPr>
        <p:spPr>
          <a:xfrm>
            <a:off x="3730700" y="1311175"/>
            <a:ext cx="0" cy="411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27" name="Shape 127"/>
          <p:cNvCxnSpPr/>
          <p:nvPr/>
        </p:nvCxnSpPr>
        <p:spPr>
          <a:xfrm rot="10800000">
            <a:off x="3730700" y="1322900"/>
            <a:ext cx="0" cy="234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28" name="Shape 128"/>
          <p:cNvCxnSpPr/>
          <p:nvPr/>
        </p:nvCxnSpPr>
        <p:spPr>
          <a:xfrm>
            <a:off x="3988525" y="1311175"/>
            <a:ext cx="0" cy="411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29" name="Shape 129"/>
          <p:cNvCxnSpPr/>
          <p:nvPr/>
        </p:nvCxnSpPr>
        <p:spPr>
          <a:xfrm rot="10800000">
            <a:off x="3988525" y="1322900"/>
            <a:ext cx="0" cy="234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30" name="Shape 130"/>
          <p:cNvCxnSpPr/>
          <p:nvPr/>
        </p:nvCxnSpPr>
        <p:spPr>
          <a:xfrm>
            <a:off x="4217125" y="1311175"/>
            <a:ext cx="0" cy="411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31" name="Shape 131"/>
          <p:cNvCxnSpPr/>
          <p:nvPr/>
        </p:nvCxnSpPr>
        <p:spPr>
          <a:xfrm rot="10800000">
            <a:off x="4217125" y="1322900"/>
            <a:ext cx="0" cy="234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32" name="Shape 132"/>
          <p:cNvCxnSpPr/>
          <p:nvPr/>
        </p:nvCxnSpPr>
        <p:spPr>
          <a:xfrm>
            <a:off x="4474200" y="1487325"/>
            <a:ext cx="1275300" cy="747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id="133" name="Shape 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3100" y="2599125"/>
            <a:ext cx="5514975" cy="37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Shape 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42862"/>
            <a:ext cx="8991600" cy="5057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