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3"/>
  </p:notesMasterIdLst>
  <p:sldIdLst>
    <p:sldId id="256" r:id="rId2"/>
    <p:sldId id="269" r:id="rId3"/>
    <p:sldId id="259" r:id="rId4"/>
    <p:sldId id="261" r:id="rId5"/>
    <p:sldId id="272" r:id="rId6"/>
    <p:sldId id="264" r:id="rId7"/>
    <p:sldId id="270" r:id="rId8"/>
    <p:sldId id="265" r:id="rId9"/>
    <p:sldId id="266" r:id="rId10"/>
    <p:sldId id="268"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76848"/>
  </p:normalViewPr>
  <p:slideViewPr>
    <p:cSldViewPr snapToGrid="0" snapToObjects="1">
      <p:cViewPr>
        <p:scale>
          <a:sx n="90" d="100"/>
          <a:sy n="90" d="100"/>
        </p:scale>
        <p:origin x="144" y="304"/>
      </p:cViewPr>
      <p:guideLst/>
    </p:cSldViewPr>
  </p:slideViewPr>
  <p:notesTextViewPr>
    <p:cViewPr>
      <p:scale>
        <a:sx n="70" d="100"/>
        <a:sy n="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CA0CD-B165-604A-B453-716DF7F5BAD5}" type="datetimeFigureOut">
              <a:rPr kumimoji="1" lang="zh-CN" altLang="en-US" smtClean="0"/>
              <a:t>2017/3/3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7B6D3-1BE3-A74A-8067-65CF00C66963}" type="slidenum">
              <a:rPr kumimoji="1" lang="zh-CN" altLang="en-US" smtClean="0"/>
              <a:t>‹#›</a:t>
            </a:fld>
            <a:endParaRPr kumimoji="1" lang="zh-CN" altLang="en-US"/>
          </a:p>
        </p:txBody>
      </p:sp>
    </p:spTree>
    <p:extLst>
      <p:ext uri="{BB962C8B-B14F-4D97-AF65-F5344CB8AC3E}">
        <p14:creationId xmlns:p14="http://schemas.microsoft.com/office/powerpoint/2010/main" val="180774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1</a:t>
            </a:fld>
            <a:endParaRPr kumimoji="1" lang="zh-CN" altLang="en-US"/>
          </a:p>
        </p:txBody>
      </p:sp>
    </p:spTree>
    <p:extLst>
      <p:ext uri="{BB962C8B-B14F-4D97-AF65-F5344CB8AC3E}">
        <p14:creationId xmlns:p14="http://schemas.microsoft.com/office/powerpoint/2010/main" val="143751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Also,</a:t>
            </a:r>
            <a:r>
              <a:rPr kumimoji="1" lang="en-US" altLang="zh-CN" baseline="0" dirty="0" smtClean="0"/>
              <a:t> in the future, we want to improve the collision prediction algorithm so that it can more accurately predict a collision. And we want to run the experiments in a lager world with more obstacles. Moreover, we want to test if our algorithm can be used on a robot who has zero knowledge about the map. </a:t>
            </a:r>
          </a:p>
          <a:p>
            <a:endParaRPr kumimoji="1" lang="en-US" altLang="zh-CN" baseline="0" dirty="0" smtClean="0"/>
          </a:p>
          <a:p>
            <a:r>
              <a:rPr kumimoji="1" lang="en-US" altLang="zh-CN" baseline="0" dirty="0" smtClean="0"/>
              <a:t>So that</a:t>
            </a:r>
            <a:r>
              <a:rPr kumimoji="1" lang="mr-IN" altLang="zh-CN" baseline="0" dirty="0" smtClean="0"/>
              <a:t>’</a:t>
            </a:r>
            <a:r>
              <a:rPr kumimoji="1" lang="en-US" altLang="zh-CN" baseline="0" dirty="0" smtClean="0"/>
              <a:t>s pretty much about our project. Thank you for watching. Any questions?</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10</a:t>
            </a:fld>
            <a:endParaRPr kumimoji="1" lang="zh-CN" altLang="en-US"/>
          </a:p>
        </p:txBody>
      </p:sp>
    </p:spTree>
    <p:extLst>
      <p:ext uri="{BB962C8B-B14F-4D97-AF65-F5344CB8AC3E}">
        <p14:creationId xmlns:p14="http://schemas.microsoft.com/office/powerpoint/2010/main" val="142857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a:t>
            </a:r>
            <a:r>
              <a:rPr kumimoji="1" lang="en-US" altLang="zh-CN" baseline="0" dirty="0" smtClean="0"/>
              <a:t>, I would like you to imagine a situation. There is a map with some complex topography. A robot who has perfect knowledge to the map is currently standing at a point on the map. Its task is to move to a random position on the map. This task </a:t>
            </a:r>
            <a:r>
              <a:rPr kumimoji="1" lang="en-US" altLang="zh-CN" baseline="0" dirty="0" smtClean="0"/>
              <a:t>seems to be easy</a:t>
            </a:r>
            <a:r>
              <a:rPr kumimoji="1" lang="en-US" altLang="zh-CN" baseline="0" dirty="0" smtClean="0"/>
              <a:t>, since the robot knows everything about the map. It can take its current position and the goal position as parameters and plan a path by using some path planning </a:t>
            </a:r>
            <a:r>
              <a:rPr kumimoji="1" lang="en-US" altLang="zh-CN" baseline="0" dirty="0" smtClean="0"/>
              <a:t>algorithms </a:t>
            </a:r>
            <a:r>
              <a:rPr kumimoji="1" lang="en-US" altLang="zh-CN" baseline="0" dirty="0" smtClean="0"/>
              <a:t>such as A* algorithm. However, the story changes if there also exists some moving obstacles, and the robot doesn’t know the existence of these obstacles. The planned path may lead to a collision. Therefore, in order to prevent robot from colliding </a:t>
            </a:r>
            <a:r>
              <a:rPr kumimoji="1" lang="en-US" altLang="zh-CN" baseline="0" dirty="0" smtClean="0"/>
              <a:t>the </a:t>
            </a:r>
            <a:r>
              <a:rPr kumimoji="1" lang="en-US" altLang="zh-CN" baseline="0" dirty="0" smtClean="0"/>
              <a:t>moving obstacles, we </a:t>
            </a:r>
            <a:r>
              <a:rPr kumimoji="1" lang="en-US" altLang="zh-CN" baseline="0" dirty="0" smtClean="0"/>
              <a:t> want to  introduce a </a:t>
            </a:r>
            <a:r>
              <a:rPr kumimoji="1" lang="en-US" altLang="zh-CN" baseline="0" dirty="0" smtClean="0"/>
              <a:t>navigation approach in the dynamic environment. Note that, the dynamic environment in our project is the environment where exists moving obstacles.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2</a:t>
            </a:fld>
            <a:endParaRPr kumimoji="1" lang="zh-CN" altLang="en-US"/>
          </a:p>
        </p:txBody>
      </p:sp>
    </p:spTree>
    <p:extLst>
      <p:ext uri="{BB962C8B-B14F-4D97-AF65-F5344CB8AC3E}">
        <p14:creationId xmlns:p14="http://schemas.microsoft.com/office/powerpoint/2010/main" val="73351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Or</a:t>
            </a:r>
            <a:r>
              <a:rPr kumimoji="1" lang="en-US" altLang="zh-CN" baseline="0" dirty="0" smtClean="0"/>
              <a:t> may be, the planned path will have a shortest path length</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3</a:t>
            </a:fld>
            <a:endParaRPr kumimoji="1" lang="zh-CN" altLang="en-US"/>
          </a:p>
        </p:txBody>
      </p:sp>
    </p:spTree>
    <p:extLst>
      <p:ext uri="{BB962C8B-B14F-4D97-AF65-F5344CB8AC3E}">
        <p14:creationId xmlns:p14="http://schemas.microsoft.com/office/powerpoint/2010/main" val="7039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separate the goal into 2 sub-goals: one is to do plan and re-plan, another is to predict the collision.</a:t>
            </a:r>
            <a:r>
              <a:rPr kumimoji="1" lang="en-US" altLang="zh-CN" baseline="0" dirty="0"/>
              <a:t> </a:t>
            </a:r>
            <a:r>
              <a:rPr kumimoji="1" lang="en-US" altLang="zh-CN" baseline="0" dirty="0" smtClean="0"/>
              <a:t>We have two agents, path plan agent and collision prediction agent, to handle with these two sub-goals. For the planning part, we will first use A* algorithm to plan a path from the start position to goal position. The heuristic is the direct distance between the current position and the goal position. While the robot is moving to the goal position, the path planning agent may be called to do a re-planning based on the map updated from collision prediction agent when a collision is predicted.</a:t>
            </a:r>
          </a:p>
          <a:p>
            <a:r>
              <a:rPr kumimoji="1" lang="en-US" altLang="zh-CN" baseline="0" dirty="0" smtClean="0"/>
              <a:t>Once the robot start to move, the collision prediction agent will start to detect the moving obstacles. And if any of them was detected, the agent will do the calculation and see if there will be a collision. If so, it will mark the motion trail of the obstacle on the map and notice the path planning agent to plan a new path to get around</a:t>
            </a:r>
            <a:r>
              <a:rPr kumimoji="1" lang="zh-CN" altLang="en-US" baseline="0" dirty="0" smtClean="0"/>
              <a:t> </a:t>
            </a:r>
            <a:r>
              <a:rPr kumimoji="1" lang="en-US" altLang="zh-CN" baseline="0" dirty="0" smtClean="0"/>
              <a:t>the obstacle. </a:t>
            </a:r>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4</a:t>
            </a:fld>
            <a:endParaRPr kumimoji="1" lang="zh-CN" altLang="en-US"/>
          </a:p>
        </p:txBody>
      </p:sp>
    </p:spTree>
    <p:extLst>
      <p:ext uri="{BB962C8B-B14F-4D97-AF65-F5344CB8AC3E}">
        <p14:creationId xmlns:p14="http://schemas.microsoft.com/office/powerpoint/2010/main" val="107342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a:t>
            </a:r>
            <a:r>
              <a:rPr kumimoji="1" lang="en-US" altLang="zh-CN" baseline="0" dirty="0" smtClean="0"/>
              <a:t> our experiment, we only have one robot and one obstacle. They share the same rule of movement. That is, they have a heading direction, and they are only allowed to moving in the heading direction. So in order to make a turn, they must stop, change the heading, and then start to move again. Note that the robot will always stick with the path planned by the path planning agent, while the obstacle will move randomly, but not completely randomly. That means the obstacle will move in a direction for a certain time, and then will choose a random direction and keep going. Both of the robot and obstacle will be assigned a velocity before the experiment starts. The velocity is constant during the experiment. Note that, for each run, the velocity is different, and the velocity of the robot could be faster or slower than that of the obstacle. After a collision happens, the robot will stop and wait, but the obstacle will keep moving.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5</a:t>
            </a:fld>
            <a:endParaRPr kumimoji="1" lang="zh-CN" altLang="en-US"/>
          </a:p>
        </p:txBody>
      </p:sp>
    </p:spTree>
    <p:extLst>
      <p:ext uri="{BB962C8B-B14F-4D97-AF65-F5344CB8AC3E}">
        <p14:creationId xmlns:p14="http://schemas.microsoft.com/office/powerpoint/2010/main" val="131128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We set up one control group and 3 non-control groups. Each group will have the same robot and moving obstacle. In the control group, the robot always will move along the planned path, and no prediction or re-plan will be done. In the group of re-planning only, the robot will re-plan a path once it collides the obstacle. It will wait until the re-planning is completed, and it will move along the re-planned path. In the group prediction only, the robot will stop moving after a collision is predicted until the obstacle passes the predicted collision area.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6</a:t>
            </a:fld>
            <a:endParaRPr kumimoji="1" lang="zh-CN" altLang="en-US"/>
          </a:p>
        </p:txBody>
      </p:sp>
    </p:spTree>
    <p:extLst>
      <p:ext uri="{BB962C8B-B14F-4D97-AF65-F5344CB8AC3E}">
        <p14:creationId xmlns:p14="http://schemas.microsoft.com/office/powerpoint/2010/main" val="70526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 experiments are carried out in a simulator</a:t>
            </a:r>
            <a:r>
              <a:rPr kumimoji="1" lang="en-US" altLang="zh-CN" baseline="0" dirty="0" smtClean="0"/>
              <a:t>. We constructed a complex map in the simulator, which is 20 units by 15 units. We choose 10 groups of starting and goal positions from the map. We ensured that each of them has an actual path length larger than 15 units. So that for each run, the problem will be complex enough. Before the experiment begin, we manually choose a group of starting and goal position and assigned to the robot. Each group of positions will be tested by 10 times. So we have 100 runs in total for each experiment.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7</a:t>
            </a:fld>
            <a:endParaRPr kumimoji="1" lang="zh-CN" altLang="en-US"/>
          </a:p>
        </p:txBody>
      </p:sp>
    </p:spTree>
    <p:extLst>
      <p:ext uri="{BB962C8B-B14F-4D97-AF65-F5344CB8AC3E}">
        <p14:creationId xmlns:p14="http://schemas.microsoft.com/office/powerpoint/2010/main" val="149242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So here is the result</a:t>
            </a:r>
            <a:r>
              <a:rPr kumimoji="1" lang="en-US" altLang="zh-CN" baseline="0" dirty="0" smtClean="0"/>
              <a:t>. </a:t>
            </a:r>
            <a:r>
              <a:rPr kumimoji="1" lang="en-US" altLang="zh-CN" dirty="0" smtClean="0"/>
              <a:t>The chart</a:t>
            </a:r>
            <a:r>
              <a:rPr kumimoji="1" lang="en-US" altLang="zh-CN" baseline="0" dirty="0" smtClean="0"/>
              <a:t> is </a:t>
            </a:r>
            <a:r>
              <a:rPr kumimoji="1" lang="en-US" altLang="zh-CN" baseline="0" smtClean="0"/>
              <a:t>the statistical </a:t>
            </a:r>
            <a:r>
              <a:rPr kumimoji="1" lang="en-US" altLang="zh-CN" baseline="0" dirty="0" smtClean="0"/>
              <a:t>summary of the data collected from the experiments. The graph shows the distribution of # of collisions and travel time in each group. From the graph we can see that there are a lot of zero’s in the re-plan only, prediction only, and proposed group, which means the number of collision did be reduced. However, the data of number of collision are not statistically significant. On the other hand, the proposed algorithm has a poor performance in terms of travel time. The robot spends 10 more seconds in average on travelling. But the data are statistically significant.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8</a:t>
            </a:fld>
            <a:endParaRPr kumimoji="1" lang="zh-CN" altLang="en-US"/>
          </a:p>
        </p:txBody>
      </p:sp>
    </p:spTree>
    <p:extLst>
      <p:ext uri="{BB962C8B-B14F-4D97-AF65-F5344CB8AC3E}">
        <p14:creationId xmlns:p14="http://schemas.microsoft.com/office/powerpoint/2010/main" val="174752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result leads us</a:t>
            </a:r>
            <a:r>
              <a:rPr kumimoji="1" lang="en-US" altLang="zh-CN" baseline="0" dirty="0" smtClean="0"/>
              <a:t> to think whether our proposed algorithm is worth to be implemented. Well, we have to make a trade off. If the cost of collision is larger than the cost of the additional time we spent on travelling, then we absolutely want to use the proposed algorithm. Otherwise, it may not be necessary to implement the algorithm. But we need to do more investigations to figure out that in what kind of situation will our algorithm be more likely used. </a:t>
            </a:r>
            <a:endParaRPr kumimoji="1" lang="zh-CN" altLang="en-US" dirty="0"/>
          </a:p>
        </p:txBody>
      </p:sp>
      <p:sp>
        <p:nvSpPr>
          <p:cNvPr id="4" name="幻灯片编号占位符 3"/>
          <p:cNvSpPr>
            <a:spLocks noGrp="1"/>
          </p:cNvSpPr>
          <p:nvPr>
            <p:ph type="sldNum" sz="quarter" idx="10"/>
          </p:nvPr>
        </p:nvSpPr>
        <p:spPr/>
        <p:txBody>
          <a:bodyPr/>
          <a:lstStyle/>
          <a:p>
            <a:fld id="{2227B6D3-1BE3-A74A-8067-65CF00C66963}" type="slidenum">
              <a:rPr kumimoji="1" lang="zh-CN" altLang="en-US" smtClean="0"/>
              <a:t>9</a:t>
            </a:fld>
            <a:endParaRPr kumimoji="1" lang="zh-CN" altLang="en-US"/>
          </a:p>
        </p:txBody>
      </p:sp>
    </p:spTree>
    <p:extLst>
      <p:ext uri="{BB962C8B-B14F-4D97-AF65-F5344CB8AC3E}">
        <p14:creationId xmlns:p14="http://schemas.microsoft.com/office/powerpoint/2010/main" val="174166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5586B75A-687E-405C-8A0B-8D00578BA2C3}" type="datetimeFigureOut">
              <a:rPr lang="en-US" dirty="0"/>
              <a:pPr/>
              <a:t>3/3/17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3/3/17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dirty="0" smtClean="0"/>
              <a:t>Navigation In Dynamic Environment </a:t>
            </a:r>
            <a:endParaRPr kumimoji="1" lang="zh-CN" altLang="en-US" dirty="0"/>
          </a:p>
        </p:txBody>
      </p:sp>
      <p:sp>
        <p:nvSpPr>
          <p:cNvPr id="3" name="副标题 2"/>
          <p:cNvSpPr>
            <a:spLocks noGrp="1"/>
          </p:cNvSpPr>
          <p:nvPr>
            <p:ph type="subTitle" idx="1"/>
          </p:nvPr>
        </p:nvSpPr>
        <p:spPr/>
        <p:txBody>
          <a:bodyPr/>
          <a:lstStyle/>
          <a:p>
            <a:r>
              <a:rPr kumimoji="1" lang="en-US" altLang="zh-CN" dirty="0" smtClean="0"/>
              <a:t>Chao </a:t>
            </a:r>
            <a:r>
              <a:rPr kumimoji="1" lang="en-US" altLang="zh-CN" dirty="0" smtClean="0"/>
              <a:t>Lin</a:t>
            </a:r>
          </a:p>
          <a:p>
            <a:r>
              <a:rPr kumimoji="1" lang="en-US" altLang="zh-CN" dirty="0" smtClean="0"/>
              <a:t>Advisor - Aaron Cass</a:t>
            </a:r>
            <a:endParaRPr kumimoji="1" lang="zh-CN" altLang="en-US" dirty="0"/>
          </a:p>
        </p:txBody>
      </p:sp>
    </p:spTree>
    <p:extLst>
      <p:ext uri="{BB962C8B-B14F-4D97-AF65-F5344CB8AC3E}">
        <p14:creationId xmlns:p14="http://schemas.microsoft.com/office/powerpoint/2010/main" val="1993943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Future Work</a:t>
            </a:r>
            <a:endParaRPr kumimoji="1" lang="zh-CN" altLang="en-US" dirty="0"/>
          </a:p>
        </p:txBody>
      </p:sp>
      <p:sp>
        <p:nvSpPr>
          <p:cNvPr id="3" name="内容占位符 2"/>
          <p:cNvSpPr>
            <a:spLocks noGrp="1"/>
          </p:cNvSpPr>
          <p:nvPr>
            <p:ph idx="1"/>
          </p:nvPr>
        </p:nvSpPr>
        <p:spPr/>
        <p:txBody>
          <a:bodyPr>
            <a:normAutofit/>
          </a:bodyPr>
          <a:lstStyle/>
          <a:p>
            <a:r>
              <a:rPr kumimoji="1" lang="en-US" altLang="zh-CN" sz="2500" dirty="0" smtClean="0"/>
              <a:t>More advanced Collision Prediction algorithm</a:t>
            </a:r>
          </a:p>
          <a:p>
            <a:r>
              <a:rPr kumimoji="1" lang="en-US" altLang="zh-CN" sz="2500" dirty="0" smtClean="0"/>
              <a:t>Run the experiment in a </a:t>
            </a:r>
            <a:r>
              <a:rPr kumimoji="1" lang="en-US" altLang="zh-CN" sz="2500" dirty="0" smtClean="0"/>
              <a:t>larger map</a:t>
            </a:r>
            <a:endParaRPr kumimoji="1" lang="en-US" altLang="zh-CN" sz="2500" dirty="0" smtClean="0"/>
          </a:p>
          <a:p>
            <a:r>
              <a:rPr kumimoji="1" lang="en-US" altLang="zh-CN" sz="2500" dirty="0" smtClean="0"/>
              <a:t>Multiple moving obstacles</a:t>
            </a:r>
          </a:p>
          <a:p>
            <a:r>
              <a:rPr kumimoji="1" lang="en-US" altLang="zh-CN" sz="2500" dirty="0" smtClean="0"/>
              <a:t>Zero knowledge about the map</a:t>
            </a:r>
            <a:endParaRPr kumimoji="1" lang="zh-CN" altLang="en-US" sz="2500" dirty="0"/>
          </a:p>
        </p:txBody>
      </p:sp>
    </p:spTree>
    <p:extLst>
      <p:ext uri="{BB962C8B-B14F-4D97-AF65-F5344CB8AC3E}">
        <p14:creationId xmlns:p14="http://schemas.microsoft.com/office/powerpoint/2010/main" val="455640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Questions?</a:t>
            </a:r>
            <a:endParaRPr kumimoji="1" lang="zh-CN" altLang="en-US" dirty="0"/>
          </a:p>
        </p:txBody>
      </p:sp>
    </p:spTree>
    <p:extLst>
      <p:ext uri="{BB962C8B-B14F-4D97-AF65-F5344CB8AC3E}">
        <p14:creationId xmlns:p14="http://schemas.microsoft.com/office/powerpoint/2010/main" val="114638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Introduction</a:t>
            </a:r>
            <a:endParaRPr kumimoji="1"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110" y="581045"/>
            <a:ext cx="7645551" cy="573416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776" y="2767854"/>
            <a:ext cx="1039790" cy="1538618"/>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697" y="4574505"/>
            <a:ext cx="1160341" cy="1717004"/>
          </a:xfrm>
          <a:prstGeom prst="rect">
            <a:avLst/>
          </a:prstGeom>
        </p:spPr>
      </p:pic>
      <p:grpSp>
        <p:nvGrpSpPr>
          <p:cNvPr id="14" name="组 13"/>
          <p:cNvGrpSpPr/>
          <p:nvPr/>
        </p:nvGrpSpPr>
        <p:grpSpPr>
          <a:xfrm rot="5400000">
            <a:off x="10257678" y="1102051"/>
            <a:ext cx="693333" cy="251136"/>
            <a:chOff x="10529888" y="114300"/>
            <a:chExt cx="1386668" cy="488765"/>
          </a:xfrm>
        </p:grpSpPr>
        <p:sp>
          <p:nvSpPr>
            <p:cNvPr id="10" name="三角形 9"/>
            <p:cNvSpPr/>
            <p:nvPr/>
          </p:nvSpPr>
          <p:spPr>
            <a:xfrm>
              <a:off x="10529888" y="114300"/>
              <a:ext cx="514350" cy="4430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3" name="矩形 12"/>
            <p:cNvSpPr/>
            <p:nvPr/>
          </p:nvSpPr>
          <p:spPr>
            <a:xfrm>
              <a:off x="10558463" y="557346"/>
              <a:ext cx="1358093"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 name="文本框 14"/>
          <p:cNvSpPr txBox="1"/>
          <p:nvPr/>
        </p:nvSpPr>
        <p:spPr>
          <a:xfrm>
            <a:off x="7067188" y="2014538"/>
            <a:ext cx="3475631" cy="861774"/>
          </a:xfrm>
          <a:prstGeom prst="rect">
            <a:avLst/>
          </a:prstGeom>
          <a:noFill/>
        </p:spPr>
        <p:txBody>
          <a:bodyPr wrap="none" rtlCol="0">
            <a:spAutoFit/>
          </a:bodyPr>
          <a:lstStyle/>
          <a:p>
            <a:r>
              <a:rPr kumimoji="1" lang="en-US" altLang="zh-CN" sz="5000" b="1" dirty="0" smtClean="0">
                <a:solidFill>
                  <a:srgbClr val="FF0000"/>
                </a:solidFill>
              </a:rPr>
              <a:t>Collision!!!!!</a:t>
            </a:r>
            <a:endParaRPr kumimoji="1" lang="zh-CN" altLang="en-US" sz="5000" b="1" dirty="0">
              <a:solidFill>
                <a:srgbClr val="FF0000"/>
              </a:solidFill>
            </a:endParaRPr>
          </a:p>
        </p:txBody>
      </p:sp>
      <p:sp>
        <p:nvSpPr>
          <p:cNvPr id="12" name="任意形状 11"/>
          <p:cNvSpPr/>
          <p:nvPr/>
        </p:nvSpPr>
        <p:spPr>
          <a:xfrm>
            <a:off x="5272088" y="1285875"/>
            <a:ext cx="5014912" cy="4243388"/>
          </a:xfrm>
          <a:custGeom>
            <a:avLst/>
            <a:gdLst>
              <a:gd name="connsiteX0" fmla="*/ 0 w 5014912"/>
              <a:gd name="connsiteY0" fmla="*/ 4243388 h 4243388"/>
              <a:gd name="connsiteX1" fmla="*/ 2185987 w 5014912"/>
              <a:gd name="connsiteY1" fmla="*/ 3514725 h 4243388"/>
              <a:gd name="connsiteX2" fmla="*/ 3443287 w 5014912"/>
              <a:gd name="connsiteY2" fmla="*/ 2314575 h 4243388"/>
              <a:gd name="connsiteX3" fmla="*/ 3443287 w 5014912"/>
              <a:gd name="connsiteY3" fmla="*/ 657225 h 4243388"/>
              <a:gd name="connsiteX4" fmla="*/ 5014912 w 5014912"/>
              <a:gd name="connsiteY4" fmla="*/ 0 h 424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912" h="4243388">
                <a:moveTo>
                  <a:pt x="0" y="4243388"/>
                </a:moveTo>
                <a:cubicBezTo>
                  <a:pt x="806053" y="4039791"/>
                  <a:pt x="1612106" y="3836194"/>
                  <a:pt x="2185987" y="3514725"/>
                </a:cubicBezTo>
                <a:cubicBezTo>
                  <a:pt x="2759868" y="3193256"/>
                  <a:pt x="3233737" y="2790825"/>
                  <a:pt x="3443287" y="2314575"/>
                </a:cubicBezTo>
                <a:cubicBezTo>
                  <a:pt x="3652837" y="1838325"/>
                  <a:pt x="3181350" y="1042987"/>
                  <a:pt x="3443287" y="657225"/>
                </a:cubicBezTo>
                <a:cubicBezTo>
                  <a:pt x="3705224" y="271463"/>
                  <a:pt x="5014912" y="0"/>
                  <a:pt x="5014912" y="0"/>
                </a:cubicBezTo>
              </a:path>
            </a:pathLst>
          </a:cu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9826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6.66667E-6 2.96296E-6 L 0.1207 -0.08148 C 0.14973 -0.09954 0.14804 -0.09121 0.1746 -0.10834 C 0.20116 -0.1257 0.25793 -0.15741 0.28007 -0.18565 C 0.30208 -0.21366 0.30116 -0.24815 0.30702 -0.27732 C 0.31288 -0.30648 0.31405 -0.33241 0.31523 -0.36065 C 0.3164 -0.38866 0.31405 -0.44584 0.31405 -0.44584 " pathEditMode="relative" ptsTypes="AAAAAAA">
                                      <p:cBhvr>
                                        <p:cTn id="26" dur="2000" fill="hold"/>
                                        <p:tgtEl>
                                          <p:spTgt spid="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234 0.03264 C -0.0095 0.03565 -0.0056 0.0338 -0.01419 0.03866 C -0.01692 0.04051 -0.0194 0.04213 -0.02226 0.04282 C -0.02539 0.04375 -0.02864 0.04421 -0.03164 0.04514 C -0.03333 0.0456 -0.03476 0.04653 -0.03632 0.04699 C -0.03945 0.04792 -0.0427 0.04838 -0.0457 0.04931 C -0.04817 0.04977 -0.05039 0.0507 -0.05273 0.05116 C -0.06067 0.05602 -0.05286 0.05185 -0.0681 0.05532 C -0.07005 0.05602 -0.072 0.05671 -0.07382 0.05764 C -0.08398 0.05671 -0.09427 0.05671 -0.10429 0.05532 C -0.1056 0.05532 -0.10677 0.0544 -0.10794 0.05347 C -0.10911 0.05232 -0.11028 0.0507 -0.11132 0.04931 C -0.12044 0.03588 -0.10963 0.04907 -0.11836 0.03866 C -0.11914 0.03681 -0.11979 0.03426 -0.1207 0.03264 C -0.12174 0.03079 -0.12317 0.02986 -0.12435 0.02847 C -0.1345 0.01551 -0.12422 0.02778 -0.13242 0.01782 C -0.1332 0.01597 -0.13385 0.01343 -0.13476 0.01181 C -0.14401 -0.00463 -0.13229 0.02176 -0.14179 0.00116 C -0.1427 -0.00069 -0.14336 -0.00301 -0.14414 -0.00486 C -0.14648 -0.01065 -0.14909 -0.01597 -0.15117 -0.02153 C -0.15273 -0.02569 -0.1539 -0.03055 -0.15586 -0.03403 C -0.16302 -0.04676 -0.15573 -0.03287 -0.16419 -0.05301 C -0.16497 -0.05486 -0.16914 -0.06435 -0.16992 -0.06736 C -0.17057 -0.06944 -0.17044 -0.07199 -0.17122 -0.07384 C -0.17213 -0.07616 -0.17356 -0.07778 -0.17461 -0.07986 C -0.17552 -0.08194 -0.17617 -0.08403 -0.17695 -0.08634 C -0.17734 -0.08889 -0.17851 -0.09792 -0.17929 -0.10069 C -0.18268 -0.1125 -0.18203 -0.10162 -0.18398 -0.11968 C -0.1845 -0.12292 -0.18463 -0.12662 -0.18528 -0.12986 C -0.1858 -0.13426 -0.18763 -0.14236 -0.18763 -0.14213 C -0.18919 -0.15926 -0.18802 -0.15093 -0.19101 -0.16736 C -0.19244 -0.17477 -0.1914 -0.17222 -0.19336 -0.17569 " pathEditMode="relative" rAng="0" ptsTypes="AAAAAAAAAAAAAAAAAAAAAAAAAAAAAAAA">
                                      <p:cBhvr>
                                        <p:cTn id="28" dur="2000" fill="hold"/>
                                        <p:tgtEl>
                                          <p:spTgt spid="7"/>
                                        </p:tgtEl>
                                        <p:attrNameLst>
                                          <p:attrName>ppt_x</p:attrName>
                                          <p:attrName>ppt_y</p:attrName>
                                        </p:attrNameLst>
                                      </p:cBhvr>
                                      <p:rCtr x="-9557" y="-9167"/>
                                    </p:animMotion>
                                  </p:childTnLst>
                                </p:cTn>
                              </p:par>
                              <p:par>
                                <p:cTn id="29" presetID="1" presetClass="entr" presetSubtype="0" fill="hold" grpId="0" nodeType="withEffect">
                                  <p:stCondLst>
                                    <p:cond delay="170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par>
                                <p:cTn id="31" presetID="6" presetClass="emph" presetSubtype="0" fill="hold" nodeType="withEffect">
                                  <p:stCondLst>
                                    <p:cond delay="0"/>
                                  </p:stCondLst>
                                  <p:childTnLst>
                                    <p:animScale>
                                      <p:cBhvr>
                                        <p:cTn id="32"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Goal </a:t>
            </a:r>
            <a:endParaRPr kumimoji="1" lang="zh-CN" altLang="en-US" dirty="0"/>
          </a:p>
        </p:txBody>
      </p:sp>
      <p:sp>
        <p:nvSpPr>
          <p:cNvPr id="3" name="内容占位符 2"/>
          <p:cNvSpPr>
            <a:spLocks noGrp="1"/>
          </p:cNvSpPr>
          <p:nvPr>
            <p:ph idx="1"/>
          </p:nvPr>
        </p:nvSpPr>
        <p:spPr/>
        <p:txBody>
          <a:bodyPr>
            <a:normAutofit/>
          </a:bodyPr>
          <a:lstStyle/>
          <a:p>
            <a:r>
              <a:rPr kumimoji="1" lang="en-US" altLang="zh-CN" sz="3000" dirty="0" smtClean="0"/>
              <a:t>Plan a path from the start position to a goal position</a:t>
            </a:r>
          </a:p>
          <a:p>
            <a:pPr lvl="1"/>
            <a:r>
              <a:rPr kumimoji="1" lang="en-US" altLang="zh-CN" sz="2800" dirty="0"/>
              <a:t>Collision </a:t>
            </a:r>
            <a:r>
              <a:rPr kumimoji="1" lang="en-US" altLang="zh-CN" sz="2800" dirty="0" smtClean="0"/>
              <a:t>free</a:t>
            </a:r>
          </a:p>
          <a:p>
            <a:pPr lvl="1"/>
            <a:r>
              <a:rPr kumimoji="1" lang="en-US" altLang="zh-CN" sz="3000" dirty="0" smtClean="0"/>
              <a:t>Ideally, spend less time on traveling</a:t>
            </a:r>
          </a:p>
          <a:p>
            <a:r>
              <a:rPr kumimoji="1" lang="en-US" altLang="zh-CN" sz="3000" dirty="0" smtClean="0"/>
              <a:t>Shortest path length ?</a:t>
            </a:r>
            <a:endParaRPr kumimoji="1" lang="zh-CN" altLang="en-US" sz="3000" dirty="0"/>
          </a:p>
        </p:txBody>
      </p:sp>
    </p:spTree>
    <p:extLst>
      <p:ext uri="{BB962C8B-B14F-4D97-AF65-F5344CB8AC3E}">
        <p14:creationId xmlns:p14="http://schemas.microsoft.com/office/powerpoint/2010/main" val="18117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Proposed Algorithm</a:t>
            </a:r>
            <a:endParaRPr kumimoji="1" lang="zh-CN" altLang="en-US" dirty="0"/>
          </a:p>
        </p:txBody>
      </p:sp>
      <p:sp>
        <p:nvSpPr>
          <p:cNvPr id="3" name="内容占位符 2"/>
          <p:cNvSpPr>
            <a:spLocks noGrp="1"/>
          </p:cNvSpPr>
          <p:nvPr>
            <p:ph idx="1"/>
          </p:nvPr>
        </p:nvSpPr>
        <p:spPr/>
        <p:txBody>
          <a:bodyPr>
            <a:normAutofit/>
          </a:bodyPr>
          <a:lstStyle/>
          <a:p>
            <a:r>
              <a:rPr kumimoji="1" lang="en-US" altLang="zh-CN" sz="3000" dirty="0" smtClean="0"/>
              <a:t>Plan/Re-plan</a:t>
            </a:r>
          </a:p>
          <a:p>
            <a:pPr lvl="1"/>
            <a:r>
              <a:rPr kumimoji="1" lang="en-US" altLang="zh-CN" sz="2500" dirty="0"/>
              <a:t>Use A* Algorithm </a:t>
            </a:r>
          </a:p>
          <a:p>
            <a:pPr lvl="1"/>
            <a:r>
              <a:rPr kumimoji="1" lang="en-US" altLang="zh-CN" sz="2500" dirty="0"/>
              <a:t>Use A* to re-plan a </a:t>
            </a:r>
            <a:r>
              <a:rPr kumimoji="1" lang="en-US" altLang="zh-CN" sz="2500" dirty="0" smtClean="0"/>
              <a:t>path </a:t>
            </a:r>
            <a:r>
              <a:rPr kumimoji="1" lang="en-US" altLang="zh-CN" sz="2500" dirty="0"/>
              <a:t>if a collision is </a:t>
            </a:r>
            <a:r>
              <a:rPr kumimoji="1" lang="en-US" altLang="zh-CN" sz="2500" dirty="0" smtClean="0"/>
              <a:t>predicted</a:t>
            </a:r>
            <a:endParaRPr kumimoji="1" lang="en-US" altLang="zh-CN" sz="2800" dirty="0" smtClean="0"/>
          </a:p>
          <a:p>
            <a:r>
              <a:rPr kumimoji="1" lang="en-US" altLang="zh-CN" sz="3000" dirty="0" smtClean="0"/>
              <a:t>Collision Prediction</a:t>
            </a:r>
          </a:p>
          <a:p>
            <a:pPr lvl="1"/>
            <a:r>
              <a:rPr kumimoji="1" lang="en-US" altLang="zh-CN" sz="2500" dirty="0"/>
              <a:t>Detect the moving obstacle </a:t>
            </a:r>
          </a:p>
          <a:p>
            <a:pPr lvl="1"/>
            <a:r>
              <a:rPr kumimoji="1" lang="en-US" altLang="zh-CN" sz="2500" dirty="0" smtClean="0"/>
              <a:t>Collision?</a:t>
            </a:r>
            <a:endParaRPr kumimoji="1" lang="en-US" altLang="zh-CN" sz="2500" dirty="0"/>
          </a:p>
          <a:p>
            <a:pPr lvl="1"/>
            <a:r>
              <a:rPr kumimoji="1" lang="en-US" altLang="zh-CN" sz="2500" dirty="0"/>
              <a:t>Update the map if </a:t>
            </a:r>
            <a:r>
              <a:rPr kumimoji="1" lang="en-US" altLang="zh-CN" sz="2500" dirty="0" smtClean="0"/>
              <a:t>predict a collision</a:t>
            </a:r>
            <a:endParaRPr kumimoji="1" lang="en-US" altLang="zh-CN" sz="2500" dirty="0"/>
          </a:p>
          <a:p>
            <a:pPr lvl="1"/>
            <a:endParaRPr kumimoji="1" lang="zh-CN" altLang="en-US" sz="2800" dirty="0"/>
          </a:p>
        </p:txBody>
      </p:sp>
    </p:spTree>
    <p:extLst>
      <p:ext uri="{BB962C8B-B14F-4D97-AF65-F5344CB8AC3E}">
        <p14:creationId xmlns:p14="http://schemas.microsoft.com/office/powerpoint/2010/main" val="21185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Design</a:t>
            </a:r>
            <a:endParaRPr kumimoji="1" lang="zh-CN" altLang="en-US" sz="3000" dirty="0"/>
          </a:p>
        </p:txBody>
      </p:sp>
      <p:sp>
        <p:nvSpPr>
          <p:cNvPr id="3" name="内容占位符 2"/>
          <p:cNvSpPr>
            <a:spLocks noGrp="1"/>
          </p:cNvSpPr>
          <p:nvPr>
            <p:ph idx="1"/>
          </p:nvPr>
        </p:nvSpPr>
        <p:spPr>
          <a:xfrm>
            <a:off x="4083581" y="1313223"/>
            <a:ext cx="7315200" cy="3698748"/>
          </a:xfrm>
        </p:spPr>
        <p:txBody>
          <a:bodyPr>
            <a:normAutofit/>
          </a:bodyPr>
          <a:lstStyle/>
          <a:p>
            <a:r>
              <a:rPr kumimoji="1" lang="en-US" altLang="zh-CN" sz="2500" dirty="0" smtClean="0"/>
              <a:t>One robot and one moving obstacle</a:t>
            </a:r>
          </a:p>
          <a:p>
            <a:r>
              <a:rPr kumimoji="1" lang="en-US" altLang="zh-CN" sz="2500" dirty="0" smtClean="0"/>
              <a:t>Share the rule of movement</a:t>
            </a:r>
          </a:p>
          <a:p>
            <a:pPr lvl="1"/>
            <a:r>
              <a:rPr kumimoji="1" lang="en-US" altLang="zh-CN" sz="2300" dirty="0" smtClean="0"/>
              <a:t>Robot: stick with planned path</a:t>
            </a:r>
          </a:p>
          <a:p>
            <a:pPr lvl="1"/>
            <a:r>
              <a:rPr kumimoji="1" lang="en-US" altLang="zh-CN" sz="2300" dirty="0" smtClean="0"/>
              <a:t>Obstacle: some randomness in moving direction</a:t>
            </a:r>
          </a:p>
          <a:p>
            <a:r>
              <a:rPr kumimoji="1" lang="en-US" altLang="zh-CN" sz="2500" dirty="0" smtClean="0"/>
              <a:t>Velocity</a:t>
            </a:r>
          </a:p>
          <a:p>
            <a:r>
              <a:rPr kumimoji="1" lang="en-US" altLang="zh-CN" sz="2500" dirty="0" smtClean="0"/>
              <a:t>After collision</a:t>
            </a:r>
          </a:p>
          <a:p>
            <a:pPr lvl="1"/>
            <a:r>
              <a:rPr kumimoji="1" lang="en-US" altLang="zh-CN" sz="2500" dirty="0" smtClean="0"/>
              <a:t>Robot: stop and wait</a:t>
            </a:r>
          </a:p>
          <a:p>
            <a:pPr lvl="1"/>
            <a:r>
              <a:rPr kumimoji="1" lang="en-US" altLang="zh-CN" sz="2500" dirty="0" smtClean="0"/>
              <a:t>Obstacle: keep moving</a:t>
            </a:r>
            <a:endParaRPr kumimoji="1" lang="zh-CN" altLang="en-US" sz="2500" dirty="0"/>
          </a:p>
        </p:txBody>
      </p:sp>
      <p:sp>
        <p:nvSpPr>
          <p:cNvPr id="4" name="文本框 3"/>
          <p:cNvSpPr txBox="1"/>
          <p:nvPr/>
        </p:nvSpPr>
        <p:spPr>
          <a:xfrm>
            <a:off x="3557587" y="864108"/>
            <a:ext cx="4519892" cy="553998"/>
          </a:xfrm>
          <a:prstGeom prst="rect">
            <a:avLst/>
          </a:prstGeom>
          <a:noFill/>
        </p:spPr>
        <p:txBody>
          <a:bodyPr wrap="none" rtlCol="0">
            <a:spAutoFit/>
          </a:bodyPr>
          <a:lstStyle/>
          <a:p>
            <a:r>
              <a:rPr kumimoji="1" lang="en-US" altLang="zh-CN" sz="3000" dirty="0" smtClean="0"/>
              <a:t>Robot and Moving obstacle</a:t>
            </a:r>
            <a:endParaRPr kumimoji="1" lang="zh-CN" altLang="en-US" sz="3000" dirty="0"/>
          </a:p>
        </p:txBody>
      </p:sp>
    </p:spTree>
    <p:extLst>
      <p:ext uri="{BB962C8B-B14F-4D97-AF65-F5344CB8AC3E}">
        <p14:creationId xmlns:p14="http://schemas.microsoft.com/office/powerpoint/2010/main" val="13901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Design</a:t>
            </a:r>
            <a:endParaRPr kumimoji="1"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36878779"/>
              </p:ext>
            </p:extLst>
          </p:nvPr>
        </p:nvGraphicFramePr>
        <p:xfrm>
          <a:off x="3988396" y="936892"/>
          <a:ext cx="7298729" cy="3663683"/>
        </p:xfrm>
        <a:graphic>
          <a:graphicData uri="http://schemas.openxmlformats.org/drawingml/2006/table">
            <a:tbl>
              <a:tblPr>
                <a:tableStyleId>{1FECB4D8-DB02-4DC6-A0A2-4F2EBAE1DC90}</a:tableStyleId>
              </a:tblPr>
              <a:tblGrid>
                <a:gridCol w="515728"/>
                <a:gridCol w="1458980"/>
                <a:gridCol w="2662280"/>
                <a:gridCol w="2661741"/>
              </a:tblGrid>
              <a:tr h="409159">
                <a:tc>
                  <a:txBody>
                    <a:bodyPr/>
                    <a:lstStyle/>
                    <a:p>
                      <a:pPr algn="l" fontAlgn="ctr"/>
                      <a:endParaRPr lang="zh-CN" altLang="en-US" sz="2500" b="0" i="0" u="none" strike="noStrike" dirty="0">
                        <a:solidFill>
                          <a:srgbClr val="000000"/>
                        </a:solidFill>
                        <a:effectLst/>
                        <a:latin typeface="DengXian" charset="-122"/>
                      </a:endParaRPr>
                    </a:p>
                  </a:txBody>
                  <a:tcPr marL="5638" marR="5638" marT="5638" marB="0" anchor="ctr">
                    <a:lnL w="12700" cmpd="sng">
                      <a:noFill/>
                    </a:lnL>
                    <a:lnR>
                      <a:noFill/>
                    </a:lnR>
                    <a:lnT w="12700" cmpd="sng">
                      <a:noFill/>
                    </a:lnT>
                    <a:lnB w="12700" cmpd="sng">
                      <a:noFill/>
                    </a:lnB>
                    <a:lnTlToBr w="12700" cmpd="sng">
                      <a:noFill/>
                      <a:prstDash val="solid"/>
                    </a:lnTlToBr>
                    <a:lnBlToTr w="12700" cmpd="sng">
                      <a:noFill/>
                      <a:prstDash val="solid"/>
                    </a:lnBlToTr>
                  </a:tcPr>
                </a:tc>
                <a:tc gridSpan="3">
                  <a:txBody>
                    <a:bodyPr/>
                    <a:lstStyle/>
                    <a:p>
                      <a:pPr algn="ctr" fontAlgn="ctr"/>
                      <a:r>
                        <a:rPr lang="en-US" sz="2500" u="none" strike="noStrike" dirty="0" smtClean="0">
                          <a:effectLst/>
                          <a:latin typeface="Calibri" charset="0"/>
                          <a:ea typeface="Calibri" charset="0"/>
                          <a:cs typeface="Calibri" charset="0"/>
                        </a:rPr>
                        <a:t>                     Re</a:t>
                      </a:r>
                      <a:r>
                        <a:rPr lang="en-US" altLang="zh-CN" sz="2500" u="none" strike="noStrike" dirty="0" smtClean="0">
                          <a:effectLst/>
                          <a:latin typeface="Calibri" charset="0"/>
                          <a:ea typeface="Calibri" charset="0"/>
                          <a:cs typeface="Calibri" charset="0"/>
                        </a:rPr>
                        <a:t>-</a:t>
                      </a:r>
                      <a:r>
                        <a:rPr lang="en-US" sz="2500" u="none" strike="noStrike" dirty="0" smtClean="0">
                          <a:effectLst/>
                          <a:latin typeface="Calibri" charset="0"/>
                          <a:ea typeface="Calibri" charset="0"/>
                          <a:cs typeface="Calibri" charset="0"/>
                        </a:rPr>
                        <a:t>plan</a:t>
                      </a:r>
                      <a:r>
                        <a:rPr lang="en-US" altLang="zh-CN" sz="2500" u="none" strike="noStrike" dirty="0" smtClean="0">
                          <a:effectLst/>
                          <a:latin typeface="Calibri" charset="0"/>
                          <a:ea typeface="Calibri" charset="0"/>
                          <a:cs typeface="Calibri" charset="0"/>
                        </a:rPr>
                        <a:t>n</a:t>
                      </a:r>
                      <a:r>
                        <a:rPr lang="en-US" sz="2500" u="none" strike="noStrike" dirty="0" smtClean="0">
                          <a:effectLst/>
                          <a:latin typeface="Calibri" charset="0"/>
                          <a:ea typeface="Calibri" charset="0"/>
                          <a:cs typeface="Calibri" charset="0"/>
                        </a:rPr>
                        <a:t>ing</a:t>
                      </a:r>
                      <a:endParaRPr lang="en-US" sz="2500" b="1" i="0" u="none" strike="noStrike" dirty="0">
                        <a:solidFill>
                          <a:srgbClr val="000000"/>
                        </a:solidFill>
                        <a:effectLst/>
                        <a:latin typeface="Calibri" charset="0"/>
                        <a:ea typeface="Calibri" charset="0"/>
                        <a:cs typeface="Calibri" charset="0"/>
                      </a:endParaRPr>
                    </a:p>
                  </a:txBody>
                  <a:tcPr marL="5638" marR="5638" marT="5638"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r>
              <a:tr h="409159">
                <a:tc>
                  <a:txBody>
                    <a:bodyPr/>
                    <a:lstStyle/>
                    <a:p>
                      <a:pPr algn="ctr" fontAlgn="ctr"/>
                      <a:endParaRPr lang="en-US" sz="2500" b="1" i="0" u="none" strike="noStrike" dirty="0">
                        <a:solidFill>
                          <a:srgbClr val="000000"/>
                        </a:solidFill>
                        <a:effectLst/>
                        <a:latin typeface="Calibri" charset="0"/>
                        <a:ea typeface="Calibri" charset="0"/>
                        <a:cs typeface="Calibri" charset="0"/>
                      </a:endParaRPr>
                    </a:p>
                  </a:txBody>
                  <a:tcPr marL="5638" marR="5638" marT="5638" marB="0" vert="vert27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zh-CN" alt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500" dirty="0" smtClean="0">
                          <a:latin typeface="Calibri" charset="0"/>
                          <a:ea typeface="Calibri" charset="0"/>
                          <a:cs typeface="Calibri" charset="0"/>
                        </a:rPr>
                        <a:t>NO</a:t>
                      </a:r>
                      <a:endParaRPr lang="zh-CN" altLang="en-US" sz="2500" dirty="0">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Calibri" charset="0"/>
                          <a:ea typeface="Calibri" charset="0"/>
                          <a:cs typeface="Calibri" charset="0"/>
                        </a:rPr>
                        <a:t>YES</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2327">
                <a:tc rowSpan="2">
                  <a:txBody>
                    <a:bodyPr/>
                    <a:lstStyle/>
                    <a:p>
                      <a:pPr algn="ctr"/>
                      <a:r>
                        <a:rPr lang="en-US" altLang="zh-CN" sz="2500" b="0" i="0" u="none" strike="noStrike" dirty="0" smtClean="0">
                          <a:solidFill>
                            <a:schemeClr val="dk1"/>
                          </a:solidFill>
                          <a:effectLst/>
                          <a:latin typeface="Calibri" charset="0"/>
                          <a:ea typeface="Calibri" charset="0"/>
                          <a:cs typeface="Calibri" charset="0"/>
                        </a:rPr>
                        <a:t>Collision</a:t>
                      </a:r>
                      <a:r>
                        <a:rPr lang="en-US" altLang="zh-CN" sz="2500" b="0" i="0" u="none" strike="noStrike" baseline="0" dirty="0" smtClean="0">
                          <a:solidFill>
                            <a:schemeClr val="dk1"/>
                          </a:solidFill>
                          <a:effectLst/>
                          <a:latin typeface="Calibri" charset="0"/>
                          <a:ea typeface="Calibri" charset="0"/>
                          <a:cs typeface="Calibri" charset="0"/>
                        </a:rPr>
                        <a:t> </a:t>
                      </a:r>
                      <a:endParaRPr lang="zh-CN" altLang="en-US" sz="2500" dirty="0"/>
                    </a:p>
                  </a:txBody>
                  <a:tcPr marL="5638" marR="5638" marT="5638" marB="0" vert="vert27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dirty="0">
                          <a:effectLst/>
                          <a:latin typeface="Calibri" charset="0"/>
                          <a:ea typeface="Calibri" charset="0"/>
                          <a:cs typeface="Calibri" charset="0"/>
                        </a:rPr>
                        <a:t>Allow</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500" dirty="0" smtClean="0">
                          <a:latin typeface="Calibri" charset="0"/>
                          <a:ea typeface="Calibri" charset="0"/>
                          <a:cs typeface="Calibri" charset="0"/>
                        </a:rPr>
                        <a:t>Control</a:t>
                      </a:r>
                      <a:endParaRPr lang="zh-CN" altLang="en-US" sz="2500" dirty="0">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smtClean="0">
                          <a:effectLst/>
                          <a:latin typeface="Calibri" charset="0"/>
                          <a:ea typeface="Calibri" charset="0"/>
                          <a:cs typeface="Calibri" charset="0"/>
                        </a:rPr>
                        <a:t>Control</a:t>
                      </a:r>
                      <a:br>
                        <a:rPr lang="en-US" sz="2500" u="none" strike="noStrike" dirty="0" smtClean="0">
                          <a:effectLst/>
                          <a:latin typeface="Calibri" charset="0"/>
                          <a:ea typeface="Calibri" charset="0"/>
                          <a:cs typeface="Calibri" charset="0"/>
                        </a:rPr>
                      </a:br>
                      <a:r>
                        <a:rPr lang="en-US" sz="2500" u="none" strike="noStrike" dirty="0" smtClean="0">
                          <a:effectLst/>
                          <a:latin typeface="Calibri" charset="0"/>
                          <a:ea typeface="Calibri" charset="0"/>
                          <a:cs typeface="Calibri" charset="0"/>
                        </a:rPr>
                        <a:t>+</a:t>
                      </a:r>
                      <a:br>
                        <a:rPr lang="en-US" sz="2500" u="none" strike="noStrike" dirty="0" smtClean="0">
                          <a:effectLst/>
                          <a:latin typeface="Calibri" charset="0"/>
                          <a:ea typeface="Calibri" charset="0"/>
                          <a:cs typeface="Calibri" charset="0"/>
                        </a:rPr>
                      </a:br>
                      <a:r>
                        <a:rPr lang="en-US" sz="2500" u="none" strike="noStrike" dirty="0" smtClean="0">
                          <a:effectLst/>
                          <a:latin typeface="Calibri" charset="0"/>
                          <a:ea typeface="Calibri" charset="0"/>
                          <a:cs typeface="Calibri" charset="0"/>
                        </a:rPr>
                        <a:t>Re-planning</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3038">
                <a:tc vMerge="1">
                  <a:txBody>
                    <a:bodyPr/>
                    <a:lstStyle/>
                    <a:p>
                      <a:endParaRPr lang="zh-CN" altLang="en-US" dirty="0"/>
                    </a:p>
                  </a:txBody>
                  <a:tcPr marL="5638" marR="5638" marT="5638" marB="0" vert="vert270" anchor="ctr">
                    <a:lnR w="12700" cap="flat" cmpd="sng" algn="ctr">
                      <a:solidFill>
                        <a:schemeClr val="tx1"/>
                      </a:solidFill>
                      <a:prstDash val="solid"/>
                      <a:round/>
                      <a:headEnd type="none" w="med" len="med"/>
                      <a:tailEnd type="none" w="med" len="med"/>
                    </a:lnR>
                  </a:tcPr>
                </a:tc>
                <a:tc>
                  <a:txBody>
                    <a:bodyPr/>
                    <a:lstStyle/>
                    <a:p>
                      <a:pPr algn="ctr" fontAlgn="ctr"/>
                      <a:r>
                        <a:rPr lang="en-US" sz="2500" u="none" strike="noStrike" dirty="0">
                          <a:effectLst/>
                          <a:latin typeface="Calibri" charset="0"/>
                          <a:ea typeface="Calibri" charset="0"/>
                          <a:cs typeface="Calibri" charset="0"/>
                        </a:rPr>
                        <a:t>Predict</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a:effectLst/>
                          <a:latin typeface="Calibri" charset="0"/>
                          <a:ea typeface="Calibri" charset="0"/>
                          <a:cs typeface="Calibri" charset="0"/>
                        </a:rPr>
                        <a:t> Control </a:t>
                      </a:r>
                      <a:endParaRPr lang="en-US" sz="2500" u="none" strike="noStrike" dirty="0" smtClean="0">
                        <a:effectLst/>
                        <a:latin typeface="Calibri" charset="0"/>
                        <a:ea typeface="Calibri" charset="0"/>
                        <a:cs typeface="Calibri" charset="0"/>
                      </a:endParaRPr>
                    </a:p>
                    <a:p>
                      <a:pPr algn="ctr" fontAlgn="ctr"/>
                      <a:r>
                        <a:rPr lang="en-US" sz="2500" u="none" strike="noStrike" dirty="0" smtClean="0">
                          <a:effectLst/>
                          <a:latin typeface="Calibri" charset="0"/>
                          <a:ea typeface="Calibri" charset="0"/>
                          <a:cs typeface="Calibri" charset="0"/>
                        </a:rPr>
                        <a:t>+ </a:t>
                      </a:r>
                    </a:p>
                    <a:p>
                      <a:pPr algn="ctr" fontAlgn="ctr"/>
                      <a:r>
                        <a:rPr lang="en-US" sz="2500" u="none" strike="noStrike" dirty="0" smtClean="0">
                          <a:effectLst/>
                          <a:latin typeface="Calibri" charset="0"/>
                          <a:ea typeface="Calibri" charset="0"/>
                          <a:cs typeface="Calibri" charset="0"/>
                        </a:rPr>
                        <a:t>Predict </a:t>
                      </a:r>
                      <a:r>
                        <a:rPr lang="en-US" sz="2500" u="none" strike="noStrike" dirty="0">
                          <a:effectLst/>
                          <a:latin typeface="Calibri" charset="0"/>
                          <a:ea typeface="Calibri" charset="0"/>
                          <a:cs typeface="Calibri" charset="0"/>
                        </a:rPr>
                        <a:t>Collision</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500" u="none" strike="noStrike" dirty="0" smtClean="0">
                          <a:effectLst/>
                          <a:latin typeface="Calibri" charset="0"/>
                          <a:ea typeface="Calibri" charset="0"/>
                          <a:cs typeface="Calibri" charset="0"/>
                        </a:rPr>
                        <a:t>Proposed</a:t>
                      </a:r>
                      <a:br>
                        <a:rPr lang="en-US" sz="2500" u="none" strike="noStrike" dirty="0" smtClean="0">
                          <a:effectLst/>
                          <a:latin typeface="Calibri" charset="0"/>
                          <a:ea typeface="Calibri" charset="0"/>
                          <a:cs typeface="Calibri" charset="0"/>
                        </a:rPr>
                      </a:br>
                      <a:r>
                        <a:rPr lang="en-US" sz="2500" u="none" strike="noStrike" dirty="0" smtClean="0">
                          <a:effectLst/>
                          <a:latin typeface="Calibri" charset="0"/>
                          <a:ea typeface="Calibri" charset="0"/>
                          <a:cs typeface="Calibri" charset="0"/>
                        </a:rPr>
                        <a:t>Algorithm</a:t>
                      </a:r>
                      <a:endParaRPr lang="en-US" sz="2500" b="0" i="0" u="none" strike="noStrike" dirty="0">
                        <a:solidFill>
                          <a:srgbClr val="000000"/>
                        </a:solidFill>
                        <a:effectLst/>
                        <a:latin typeface="Calibri" charset="0"/>
                        <a:ea typeface="Calibri" charset="0"/>
                        <a:cs typeface="Calibri" charset="0"/>
                      </a:endParaRPr>
                    </a:p>
                  </a:txBody>
                  <a:tcPr marL="5638" marR="5638" marT="5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5"/>
          <p:cNvSpPr txBox="1"/>
          <p:nvPr/>
        </p:nvSpPr>
        <p:spPr>
          <a:xfrm>
            <a:off x="4460287" y="4749333"/>
            <a:ext cx="3307316" cy="1246495"/>
          </a:xfrm>
          <a:prstGeom prst="rect">
            <a:avLst/>
          </a:prstGeom>
          <a:noFill/>
        </p:spPr>
        <p:txBody>
          <a:bodyPr wrap="none" rtlCol="0">
            <a:spAutoFit/>
          </a:bodyPr>
          <a:lstStyle/>
          <a:p>
            <a:r>
              <a:rPr kumimoji="1" lang="en-US" altLang="zh-CN" sz="2500" dirty="0" smtClean="0"/>
              <a:t>Measurement:</a:t>
            </a:r>
          </a:p>
          <a:p>
            <a:pPr marL="285750" indent="-285750">
              <a:buFont typeface="Arial" charset="0"/>
              <a:buChar char="•"/>
            </a:pPr>
            <a:r>
              <a:rPr kumimoji="1" lang="en-US" altLang="zh-CN" sz="2500" dirty="0" smtClean="0"/>
              <a:t>Travel </a:t>
            </a:r>
            <a:r>
              <a:rPr kumimoji="1" lang="en-US" altLang="zh-CN" sz="2500" dirty="0"/>
              <a:t>t</a:t>
            </a:r>
            <a:r>
              <a:rPr kumimoji="1" lang="en-US" altLang="zh-CN" sz="2500" dirty="0" smtClean="0"/>
              <a:t>ime</a:t>
            </a:r>
            <a:endParaRPr kumimoji="1" lang="en-US" altLang="zh-CN" sz="2500" dirty="0" smtClean="0"/>
          </a:p>
          <a:p>
            <a:pPr marL="285750" indent="-285750">
              <a:buFont typeface="Arial" charset="0"/>
              <a:buChar char="•"/>
            </a:pPr>
            <a:r>
              <a:rPr kumimoji="1" lang="en-US" altLang="zh-CN" sz="2500" dirty="0" smtClean="0"/>
              <a:t>Numbers of </a:t>
            </a:r>
            <a:r>
              <a:rPr kumimoji="1" lang="en-US" altLang="zh-CN" sz="2500" dirty="0" smtClean="0"/>
              <a:t>collisions</a:t>
            </a:r>
          </a:p>
        </p:txBody>
      </p:sp>
    </p:spTree>
    <p:extLst>
      <p:ext uri="{BB962C8B-B14F-4D97-AF65-F5344CB8AC3E}">
        <p14:creationId xmlns:p14="http://schemas.microsoft.com/office/powerpoint/2010/main" val="2537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Design </a:t>
            </a:r>
            <a:endParaRPr kumimoji="1" lang="zh-CN" alt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6163" y="1211061"/>
            <a:ext cx="5531169" cy="4426732"/>
          </a:xfrm>
          <a:prstGeom prst="rect">
            <a:avLst/>
          </a:prstGeom>
        </p:spPr>
      </p:pic>
      <p:sp>
        <p:nvSpPr>
          <p:cNvPr id="8" name="文本框 7"/>
          <p:cNvSpPr txBox="1"/>
          <p:nvPr/>
        </p:nvSpPr>
        <p:spPr>
          <a:xfrm>
            <a:off x="9286875" y="1839377"/>
            <a:ext cx="2528888" cy="3170099"/>
          </a:xfrm>
          <a:prstGeom prst="rect">
            <a:avLst/>
          </a:prstGeom>
          <a:noFill/>
        </p:spPr>
        <p:txBody>
          <a:bodyPr wrap="square" rtlCol="0">
            <a:spAutoFit/>
          </a:bodyPr>
          <a:lstStyle/>
          <a:p>
            <a:pPr marL="285750" indent="-285750">
              <a:buFont typeface="Arial" charset="0"/>
              <a:buChar char="•"/>
            </a:pPr>
            <a:r>
              <a:rPr kumimoji="1" lang="en-US" altLang="zh-CN" sz="2500" dirty="0" smtClean="0">
                <a:latin typeface="Times New Roman" charset="0"/>
                <a:ea typeface="Times New Roman" charset="0"/>
                <a:cs typeface="Times New Roman" charset="0"/>
              </a:rPr>
              <a:t>10 groups of starting and goal positions</a:t>
            </a:r>
          </a:p>
          <a:p>
            <a:pPr marL="285750" indent="-285750">
              <a:buFont typeface="Arial" charset="0"/>
              <a:buChar char="•"/>
            </a:pPr>
            <a:endParaRPr kumimoji="1" lang="en-US" altLang="zh-CN" sz="2500" dirty="0">
              <a:latin typeface="Times New Roman" charset="0"/>
              <a:ea typeface="Times New Roman" charset="0"/>
              <a:cs typeface="Times New Roman" charset="0"/>
            </a:endParaRPr>
          </a:p>
          <a:p>
            <a:pPr marL="285750" indent="-285750">
              <a:buFont typeface="Arial" charset="0"/>
              <a:buChar char="•"/>
            </a:pPr>
            <a:r>
              <a:rPr kumimoji="1" lang="en-US" altLang="zh-CN" sz="2500" dirty="0" smtClean="0">
                <a:latin typeface="Times New Roman" charset="0"/>
                <a:ea typeface="Times New Roman" charset="0"/>
                <a:cs typeface="Times New Roman" charset="0"/>
              </a:rPr>
              <a:t>Run 10 time for each group of starting and goal </a:t>
            </a:r>
            <a:r>
              <a:rPr kumimoji="1" lang="en-US" altLang="zh-CN" sz="2500" dirty="0" smtClean="0">
                <a:latin typeface="Times New Roman" charset="0"/>
                <a:ea typeface="Times New Roman" charset="0"/>
                <a:cs typeface="Times New Roman" charset="0"/>
              </a:rPr>
              <a:t>position</a:t>
            </a:r>
            <a:endParaRPr kumimoji="1" lang="en-US" altLang="zh-CN" sz="25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425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Result</a:t>
            </a:r>
            <a:endParaRPr kumimoji="1" lang="zh-CN" altLang="en-US" dirty="0"/>
          </a:p>
        </p:txBody>
      </p:sp>
      <p:pic>
        <p:nvPicPr>
          <p:cNvPr id="6" name="内容占位符 5"/>
          <p:cNvPicPr>
            <a:picLocks noGrp="1" noChangeAspect="1"/>
          </p:cNvPicPr>
          <p:nvPr>
            <p:ph idx="1"/>
          </p:nvPr>
        </p:nvPicPr>
        <p:blipFill>
          <a:blip r:embed="rId3"/>
          <a:stretch>
            <a:fillRect/>
          </a:stretch>
        </p:blipFill>
        <p:spPr>
          <a:xfrm>
            <a:off x="3826731" y="3230481"/>
            <a:ext cx="3970086" cy="2977565"/>
          </a:xfrm>
          <a:prstGeom prst="rect">
            <a:avLst/>
          </a:prstGeom>
        </p:spPr>
      </p:pic>
      <p:sp>
        <p:nvSpPr>
          <p:cNvPr id="7" name="文本框 6"/>
          <p:cNvSpPr txBox="1"/>
          <p:nvPr/>
        </p:nvSpPr>
        <p:spPr>
          <a:xfrm>
            <a:off x="4638823" y="6006475"/>
            <a:ext cx="2265364" cy="261610"/>
          </a:xfrm>
          <a:prstGeom prst="rect">
            <a:avLst/>
          </a:prstGeom>
          <a:noFill/>
        </p:spPr>
        <p:txBody>
          <a:bodyPr wrap="none" rtlCol="0">
            <a:spAutoFit/>
          </a:bodyPr>
          <a:lstStyle/>
          <a:p>
            <a:r>
              <a:rPr kumimoji="1" lang="en-US" altLang="zh-CN" sz="1100" dirty="0" smtClean="0"/>
              <a:t>Distribution of Number of Collisions</a:t>
            </a:r>
            <a:endParaRPr kumimoji="1" lang="zh-CN" altLang="en-US" sz="1100" dirty="0"/>
          </a:p>
        </p:txBody>
      </p:sp>
      <p:pic>
        <p:nvPicPr>
          <p:cNvPr id="9" name="图片 8"/>
          <p:cNvPicPr>
            <a:picLocks noChangeAspect="1"/>
          </p:cNvPicPr>
          <p:nvPr/>
        </p:nvPicPr>
        <p:blipFill>
          <a:blip r:embed="rId4"/>
          <a:stretch>
            <a:fillRect/>
          </a:stretch>
        </p:blipFill>
        <p:spPr>
          <a:xfrm>
            <a:off x="7437035" y="3201853"/>
            <a:ext cx="4008258" cy="3006193"/>
          </a:xfrm>
          <a:prstGeom prst="rect">
            <a:avLst/>
          </a:prstGeom>
        </p:spPr>
      </p:pic>
      <p:sp>
        <p:nvSpPr>
          <p:cNvPr id="10" name="文本框 9"/>
          <p:cNvSpPr txBox="1"/>
          <p:nvPr/>
        </p:nvSpPr>
        <p:spPr>
          <a:xfrm>
            <a:off x="8770103" y="6006475"/>
            <a:ext cx="1744388" cy="261610"/>
          </a:xfrm>
          <a:prstGeom prst="rect">
            <a:avLst/>
          </a:prstGeom>
          <a:noFill/>
        </p:spPr>
        <p:txBody>
          <a:bodyPr wrap="none" rtlCol="0">
            <a:spAutoFit/>
          </a:bodyPr>
          <a:lstStyle/>
          <a:p>
            <a:r>
              <a:rPr kumimoji="1" lang="en-US" altLang="zh-CN" sz="1100" dirty="0" smtClean="0"/>
              <a:t>Distribution of Travel Time</a:t>
            </a:r>
            <a:endParaRPr kumimoji="1" lang="zh-CN" altLang="en-US" sz="1100" dirty="0"/>
          </a:p>
        </p:txBody>
      </p:sp>
      <p:grpSp>
        <p:nvGrpSpPr>
          <p:cNvPr id="13" name="组 12"/>
          <p:cNvGrpSpPr/>
          <p:nvPr/>
        </p:nvGrpSpPr>
        <p:grpSpPr>
          <a:xfrm>
            <a:off x="3826731" y="409637"/>
            <a:ext cx="7503782" cy="2611250"/>
            <a:chOff x="3900488" y="723727"/>
            <a:chExt cx="7503782" cy="2611250"/>
          </a:xfrm>
        </p:grpSpPr>
        <p:graphicFrame>
          <p:nvGraphicFramePr>
            <p:cNvPr id="11" name="内容占位符 3"/>
            <p:cNvGraphicFramePr>
              <a:graphicFrameLocks/>
            </p:cNvGraphicFramePr>
            <p:nvPr>
              <p:extLst>
                <p:ext uri="{D42A27DB-BD31-4B8C-83A1-F6EECF244321}">
                  <p14:modId xmlns:p14="http://schemas.microsoft.com/office/powerpoint/2010/main" val="123186537"/>
                </p:ext>
              </p:extLst>
            </p:nvPr>
          </p:nvGraphicFramePr>
          <p:xfrm>
            <a:off x="3900488" y="1123837"/>
            <a:ext cx="7503782" cy="2211140"/>
          </p:xfrm>
          <a:graphic>
            <a:graphicData uri="http://schemas.openxmlformats.org/drawingml/2006/table">
              <a:tbl>
                <a:tblPr>
                  <a:tableStyleId>{2D5ABB26-0587-4C30-8999-92F81FD0307C}</a:tableStyleId>
                </a:tblPr>
                <a:tblGrid>
                  <a:gridCol w="2014538"/>
                  <a:gridCol w="1028699"/>
                  <a:gridCol w="1443038"/>
                  <a:gridCol w="1757362"/>
                  <a:gridCol w="1260145"/>
                </a:tblGrid>
                <a:tr h="390937">
                  <a:tc>
                    <a:txBody>
                      <a:bodyPr/>
                      <a:lstStyle/>
                      <a:p>
                        <a:pPr algn="l" fontAlgn="b"/>
                        <a:r>
                          <a:rPr lang="zh-CN" altLang="en-US" sz="2000" u="none" strike="noStrike" dirty="0">
                            <a:effectLst/>
                            <a:latin typeface="Times New Roman" charset="0"/>
                            <a:ea typeface="Times New Roman" charset="0"/>
                            <a:cs typeface="Times New Roman" charset="0"/>
                          </a:rPr>
                          <a:t>　</a:t>
                        </a:r>
                        <a:endParaRPr lang="zh-CN" alt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Times New Roman" charset="0"/>
                            <a:ea typeface="Times New Roman" charset="0"/>
                            <a:cs typeface="Times New Roman" charset="0"/>
                          </a:rPr>
                          <a:t>Control</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Times New Roman" charset="0"/>
                            <a:ea typeface="Times New Roman" charset="0"/>
                            <a:cs typeface="Times New Roman" charset="0"/>
                          </a:rPr>
                          <a:t>Re-plan only</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latin typeface="Times New Roman" charset="0"/>
                            <a:ea typeface="Times New Roman" charset="0"/>
                            <a:cs typeface="Times New Roman" charset="0"/>
                          </a:rPr>
                          <a:t>Prediction Only</a:t>
                        </a:r>
                        <a:endParaRPr lang="en-US" sz="2000" b="0" i="0" u="none" strike="noStrike">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latin typeface="Times New Roman" charset="0"/>
                            <a:ea typeface="Times New Roman" charset="0"/>
                            <a:cs typeface="Times New Roman" charset="0"/>
                          </a:rPr>
                          <a:t>Proposed</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391">
                  <a:tc>
                    <a:txBody>
                      <a:bodyPr/>
                      <a:lstStyle/>
                      <a:p>
                        <a:pPr algn="ctr" fontAlgn="ctr"/>
                        <a:r>
                          <a:rPr lang="en-US" sz="2000" u="none" strike="noStrike" dirty="0">
                            <a:effectLst/>
                            <a:latin typeface="Times New Roman" charset="0"/>
                            <a:ea typeface="Times New Roman" charset="0"/>
                            <a:cs typeface="Times New Roman" charset="0"/>
                          </a:rPr>
                          <a:t>Travel Time (Sec)</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2000" u="none" strike="noStrike" dirty="0">
                            <a:effectLst/>
                            <a:latin typeface="Times New Roman" charset="0"/>
                            <a:ea typeface="Times New Roman" charset="0"/>
                            <a:cs typeface="Times New Roman" charset="0"/>
                          </a:rPr>
                          <a:t>40.61907</a:t>
                        </a:r>
                        <a:endParaRPr lang="hr-HR"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i-FI" sz="2000" u="none" strike="noStrike" dirty="0">
                            <a:effectLst/>
                            <a:latin typeface="Times New Roman" charset="0"/>
                            <a:ea typeface="Times New Roman" charset="0"/>
                            <a:cs typeface="Times New Roman" charset="0"/>
                          </a:rPr>
                          <a:t>41.25087</a:t>
                        </a:r>
                        <a:endParaRPr lang="fi-FI"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2000" u="none" strike="noStrike" dirty="0">
                            <a:effectLst/>
                            <a:latin typeface="Times New Roman" charset="0"/>
                            <a:ea typeface="Times New Roman" charset="0"/>
                            <a:cs typeface="Times New Roman" charset="0"/>
                          </a:rPr>
                          <a:t>42.6072</a:t>
                        </a:r>
                        <a:endParaRPr lang="hr-HR"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u="none" strike="noStrike">
                            <a:effectLst/>
                            <a:latin typeface="Times New Roman" charset="0"/>
                            <a:ea typeface="Times New Roman" charset="0"/>
                            <a:cs typeface="Times New Roman" charset="0"/>
                          </a:rPr>
                          <a:t>50.965657</a:t>
                        </a:r>
                        <a:endParaRPr lang="nb-NO" sz="2000" b="0" i="0" u="none" strike="noStrike">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604">
                  <a:tc>
                    <a:txBody>
                      <a:bodyPr/>
                      <a:lstStyle/>
                      <a:p>
                        <a:pPr algn="ctr" fontAlgn="ctr"/>
                        <a:r>
                          <a:rPr lang="en-US" sz="2000" u="none" strike="noStrike" dirty="0">
                            <a:effectLst/>
                            <a:latin typeface="Times New Roman" charset="0"/>
                            <a:ea typeface="Times New Roman" charset="0"/>
                            <a:cs typeface="Times New Roman" charset="0"/>
                          </a:rPr>
                          <a:t># of Collision</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u="none" strike="noStrike" dirty="0">
                            <a:effectLst/>
                            <a:latin typeface="Times New Roman" charset="0"/>
                            <a:ea typeface="Times New Roman" charset="0"/>
                            <a:cs typeface="Times New Roman" charset="0"/>
                          </a:rPr>
                          <a:t>0.35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u="none" strike="noStrike" dirty="0">
                            <a:effectLst/>
                            <a:latin typeface="Times New Roman" charset="0"/>
                            <a:ea typeface="Times New Roman" charset="0"/>
                            <a:cs typeface="Times New Roman" charset="0"/>
                          </a:rPr>
                          <a:t>0.21</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u="none" strike="noStrike" dirty="0">
                            <a:effectLst/>
                            <a:latin typeface="Times New Roman" charset="0"/>
                            <a:ea typeface="Times New Roman" charset="0"/>
                            <a:cs typeface="Times New Roman" charset="0"/>
                          </a:rPr>
                          <a:t>0.11</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u="none" strike="noStrike" dirty="0">
                            <a:effectLst/>
                            <a:latin typeface="Times New Roman" charset="0"/>
                            <a:ea typeface="Times New Roman" charset="0"/>
                            <a:cs typeface="Times New Roman" charset="0"/>
                          </a:rPr>
                          <a:t>0.08</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604">
                  <a:tc>
                    <a:txBody>
                      <a:bodyPr/>
                      <a:lstStyle/>
                      <a:p>
                        <a:pPr algn="ctr" fontAlgn="ctr"/>
                        <a:r>
                          <a:rPr lang="en-US" sz="2000" b="0" i="0" u="none" strike="noStrike" dirty="0" smtClean="0">
                            <a:solidFill>
                              <a:srgbClr val="000000"/>
                            </a:solidFill>
                            <a:effectLst/>
                            <a:latin typeface="Times New Roman" charset="0"/>
                            <a:ea typeface="Times New Roman" charset="0"/>
                            <a:cs typeface="Times New Roman" charset="0"/>
                          </a:rPr>
                          <a:t>P-</a:t>
                        </a:r>
                        <a:r>
                          <a:rPr lang="en-US" sz="2000" b="0" i="0" u="none" strike="noStrike" dirty="0" err="1" smtClean="0">
                            <a:solidFill>
                              <a:srgbClr val="000000"/>
                            </a:solidFill>
                            <a:effectLst/>
                            <a:latin typeface="Times New Roman" charset="0"/>
                            <a:ea typeface="Times New Roman" charset="0"/>
                            <a:cs typeface="Times New Roman" charset="0"/>
                          </a:rPr>
                          <a:t>value</a:t>
                        </a:r>
                        <a:r>
                          <a:rPr lang="en-US" sz="2000" b="0" i="0" u="none" strike="noStrike" baseline="-25000" dirty="0" err="1" smtClean="0">
                            <a:solidFill>
                              <a:srgbClr val="000000"/>
                            </a:solidFill>
                            <a:effectLst/>
                            <a:latin typeface="Times New Roman" charset="0"/>
                            <a:ea typeface="Times New Roman" charset="0"/>
                            <a:cs typeface="Times New Roman" charset="0"/>
                          </a:rPr>
                          <a:t>Travel</a:t>
                        </a:r>
                        <a:r>
                          <a:rPr lang="en-US" sz="2000" b="0" i="0" u="none" strike="noStrike" baseline="-25000" dirty="0" smtClean="0">
                            <a:solidFill>
                              <a:srgbClr val="000000"/>
                            </a:solidFill>
                            <a:effectLst/>
                            <a:latin typeface="Times New Roman" charset="0"/>
                            <a:ea typeface="Times New Roman" charset="0"/>
                            <a:cs typeface="Times New Roman" charset="0"/>
                          </a:rPr>
                          <a:t> Time</a:t>
                        </a:r>
                        <a:endParaRPr lang="en-US"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&lt;5%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&gt;5%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&lt;5%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604">
                  <a:tc>
                    <a:txBody>
                      <a:bodyPr/>
                      <a:lstStyle/>
                      <a:p>
                        <a:pPr algn="ctr" fontAlgn="ctr"/>
                        <a:r>
                          <a:rPr lang="en-US" sz="2000" b="0" i="0" u="none" strike="noStrike" dirty="0" smtClean="0">
                            <a:solidFill>
                              <a:srgbClr val="000000"/>
                            </a:solidFill>
                            <a:effectLst/>
                            <a:latin typeface="Times New Roman" charset="0"/>
                            <a:ea typeface="Times New Roman" charset="0"/>
                            <a:cs typeface="Times New Roman" charset="0"/>
                          </a:rPr>
                          <a:t>P-value</a:t>
                        </a:r>
                        <a:r>
                          <a:rPr lang="en-US" sz="2000" b="0" i="0" u="none" strike="noStrike" baseline="-25000" dirty="0" smtClean="0">
                            <a:solidFill>
                              <a:srgbClr val="000000"/>
                            </a:solidFill>
                            <a:effectLst/>
                            <a:latin typeface="Times New Roman" charset="0"/>
                            <a:ea typeface="Times New Roman" charset="0"/>
                            <a:cs typeface="Times New Roman" charset="0"/>
                          </a:rPr>
                          <a:t># of Collisions</a:t>
                        </a:r>
                        <a:endParaRPr lang="en-US" sz="2000" b="0" i="0" u="none" strike="noStrike" baseline="-25000"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&gt;5%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&gt;5%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2000" b="0" i="0" u="none" strike="noStrike" dirty="0" smtClean="0">
                            <a:solidFill>
                              <a:srgbClr val="000000"/>
                            </a:solidFill>
                            <a:effectLst/>
                            <a:latin typeface="Times New Roman" charset="0"/>
                            <a:ea typeface="Times New Roman" charset="0"/>
                            <a:cs typeface="Times New Roman" charset="0"/>
                          </a:rPr>
                          <a:t>&gt;5%</a:t>
                        </a:r>
                        <a:endParaRPr lang="nb-NO" sz="2000" b="0" i="0" u="none" strike="noStrike" dirty="0">
                          <a:solidFill>
                            <a:srgbClr val="000000"/>
                          </a:solidFill>
                          <a:effectLst/>
                          <a:latin typeface="Times New Roman" charset="0"/>
                          <a:ea typeface="Times New Roman" charset="0"/>
                          <a:cs typeface="Times New Roman"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文本框 11"/>
            <p:cNvSpPr txBox="1"/>
            <p:nvPr/>
          </p:nvSpPr>
          <p:spPr>
            <a:xfrm>
              <a:off x="6977944" y="723727"/>
              <a:ext cx="1220206" cy="400110"/>
            </a:xfrm>
            <a:prstGeom prst="rect">
              <a:avLst/>
            </a:prstGeom>
            <a:noFill/>
          </p:spPr>
          <p:txBody>
            <a:bodyPr wrap="none" rtlCol="0">
              <a:spAutoFit/>
            </a:bodyPr>
            <a:lstStyle/>
            <a:p>
              <a:r>
                <a:rPr kumimoji="1" lang="en-US" altLang="zh-CN" sz="2000" dirty="0" smtClean="0"/>
                <a:t>Summary</a:t>
              </a:r>
              <a:endParaRPr kumimoji="1" lang="zh-CN" altLang="en-US" sz="2000" dirty="0"/>
            </a:p>
          </p:txBody>
        </p:sp>
      </p:grpSp>
    </p:spTree>
    <p:extLst>
      <p:ext uri="{BB962C8B-B14F-4D97-AF65-F5344CB8AC3E}">
        <p14:creationId xmlns:p14="http://schemas.microsoft.com/office/powerpoint/2010/main" val="69896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Discussion</a:t>
            </a:r>
            <a:endParaRPr kumimoji="1" lang="zh-CN" altLang="en-US" dirty="0"/>
          </a:p>
        </p:txBody>
      </p:sp>
      <p:sp>
        <p:nvSpPr>
          <p:cNvPr id="5" name="内容占位符 4"/>
          <p:cNvSpPr>
            <a:spLocks noGrp="1"/>
          </p:cNvSpPr>
          <p:nvPr>
            <p:ph idx="1"/>
          </p:nvPr>
        </p:nvSpPr>
        <p:spPr/>
        <p:txBody>
          <a:bodyPr>
            <a:normAutofit/>
          </a:bodyPr>
          <a:lstStyle/>
          <a:p>
            <a:r>
              <a:rPr kumimoji="1" lang="en-US" altLang="zh-CN" sz="2500" dirty="0" smtClean="0">
                <a:latin typeface="Times New Roman" charset="0"/>
                <a:ea typeface="Times New Roman" charset="0"/>
                <a:cs typeface="Times New Roman" charset="0"/>
              </a:rPr>
              <a:t>Trade off</a:t>
            </a:r>
          </a:p>
          <a:p>
            <a:pPr lvl="1"/>
            <a:r>
              <a:rPr kumimoji="1" lang="en-US" altLang="zh-CN" sz="2500" dirty="0" smtClean="0">
                <a:latin typeface="Times New Roman" charset="0"/>
                <a:ea typeface="Times New Roman" charset="0"/>
                <a:cs typeface="Times New Roman" charset="0"/>
              </a:rPr>
              <a:t>Travel Time vs Number of Collisions</a:t>
            </a:r>
          </a:p>
          <a:p>
            <a:endParaRPr kumimoji="1" lang="en-US" altLang="zh-CN" sz="2500" dirty="0" smtClean="0">
              <a:latin typeface="Times New Roman" charset="0"/>
              <a:ea typeface="Times New Roman" charset="0"/>
              <a:cs typeface="Times New Roman" charset="0"/>
            </a:endParaRPr>
          </a:p>
          <a:p>
            <a:endParaRPr kumimoji="1" lang="en-US" altLang="zh-CN" sz="2500" dirty="0" smtClean="0"/>
          </a:p>
        </p:txBody>
      </p:sp>
    </p:spTree>
    <p:extLst>
      <p:ext uri="{BB962C8B-B14F-4D97-AF65-F5344CB8AC3E}">
        <p14:creationId xmlns:p14="http://schemas.microsoft.com/office/powerpoint/2010/main" val="478833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图文框">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框架</Template>
  <TotalTime>1791</TotalTime>
  <Words>1337</Words>
  <Application>Microsoft Macintosh PowerPoint</Application>
  <PresentationFormat>宽屏</PresentationFormat>
  <Paragraphs>108</Paragraphs>
  <Slides>11</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Calibri</vt:lpstr>
      <vt:lpstr>Corbel</vt:lpstr>
      <vt:lpstr>DengXian</vt:lpstr>
      <vt:lpstr>Mangal</vt:lpstr>
      <vt:lpstr>Times New Roman</vt:lpstr>
      <vt:lpstr>Wingdings 2</vt:lpstr>
      <vt:lpstr>幼圆</vt:lpstr>
      <vt:lpstr>Arial</vt:lpstr>
      <vt:lpstr>图文框</vt:lpstr>
      <vt:lpstr>Navigation In Dynamic Environment </vt:lpstr>
      <vt:lpstr>Introduction</vt:lpstr>
      <vt:lpstr>Goal </vt:lpstr>
      <vt:lpstr>Proposed Algorithm</vt:lpstr>
      <vt:lpstr>Experiment Design</vt:lpstr>
      <vt:lpstr>Experiment Design</vt:lpstr>
      <vt:lpstr>Experiment Design </vt:lpstr>
      <vt:lpstr>Result</vt:lpstr>
      <vt:lpstr>Discussion</vt:lpstr>
      <vt:lpstr>Future Work</vt:lpstr>
      <vt:lpstr>Questions?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Lin</dc:creator>
  <cp:lastModifiedBy>Chao Lin</cp:lastModifiedBy>
  <cp:revision>77</cp:revision>
  <dcterms:created xsi:type="dcterms:W3CDTF">2017-02-28T21:40:14Z</dcterms:created>
  <dcterms:modified xsi:type="dcterms:W3CDTF">2017-03-04T07:15:32Z</dcterms:modified>
</cp:coreProperties>
</file>