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5143500" cx="9144000"/>
  <p:notesSz cx="6858000" cy="9144000"/>
  <p:embeddedFontLst>
    <p:embeddedFont>
      <p:font typeface="Raleway"/>
      <p:regular r:id="rId30"/>
      <p:bold r:id="rId31"/>
      <p:italic r:id="rId32"/>
      <p:boldItalic r:id="rId33"/>
    </p:embeddedFont>
    <p:embeddedFont>
      <p:font typeface="Karla"/>
      <p:regular r:id="rId34"/>
      <p:bold r:id="rId35"/>
      <p:italic r:id="rId36"/>
      <p:boldItalic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F6AAE586-56CD-47FE-A79F-1DBF3EF0C13E}">
  <a:tblStyle styleId="{F6AAE586-56CD-47FE-A79F-1DBF3EF0C13E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Raleway-bold.fntdata"/><Relationship Id="rId30" Type="http://schemas.openxmlformats.org/officeDocument/2006/relationships/font" Target="fonts/Raleway-regular.fntdata"/><Relationship Id="rId11" Type="http://schemas.openxmlformats.org/officeDocument/2006/relationships/slide" Target="slides/slide6.xml"/><Relationship Id="rId33" Type="http://schemas.openxmlformats.org/officeDocument/2006/relationships/font" Target="fonts/Raleway-boldItalic.fntdata"/><Relationship Id="rId10" Type="http://schemas.openxmlformats.org/officeDocument/2006/relationships/slide" Target="slides/slide5.xml"/><Relationship Id="rId32" Type="http://schemas.openxmlformats.org/officeDocument/2006/relationships/font" Target="fonts/Raleway-italic.fntdata"/><Relationship Id="rId13" Type="http://schemas.openxmlformats.org/officeDocument/2006/relationships/slide" Target="slides/slide8.xml"/><Relationship Id="rId35" Type="http://schemas.openxmlformats.org/officeDocument/2006/relationships/font" Target="fonts/Karla-bold.fntdata"/><Relationship Id="rId12" Type="http://schemas.openxmlformats.org/officeDocument/2006/relationships/slide" Target="slides/slide7.xml"/><Relationship Id="rId34" Type="http://schemas.openxmlformats.org/officeDocument/2006/relationships/font" Target="fonts/Karla-regular.fntdata"/><Relationship Id="rId15" Type="http://schemas.openxmlformats.org/officeDocument/2006/relationships/slide" Target="slides/slide10.xml"/><Relationship Id="rId37" Type="http://schemas.openxmlformats.org/officeDocument/2006/relationships/font" Target="fonts/Karla-boldItalic.fntdata"/><Relationship Id="rId14" Type="http://schemas.openxmlformats.org/officeDocument/2006/relationships/slide" Target="slides/slide9.xml"/><Relationship Id="rId36" Type="http://schemas.openxmlformats.org/officeDocument/2006/relationships/font" Target="fonts/Karla-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bg>
      <p:bgPr>
        <a:solidFill>
          <a:srgbClr val="004C52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>
            <a:off x="6025" y="301575"/>
            <a:ext cx="9150050" cy="4496747"/>
          </a:xfrm>
          <a:custGeom>
            <a:pathLst>
              <a:path extrusionOk="0" h="149344" w="366002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0" name="Shape 10"/>
          <p:cNvSpPr/>
          <p:nvPr/>
        </p:nvSpPr>
        <p:spPr>
          <a:xfrm>
            <a:off x="-5900" y="759981"/>
            <a:ext cx="9144150" cy="3769800"/>
          </a:xfrm>
          <a:custGeom>
            <a:pathLst>
              <a:path extrusionOk="0" h="150792" w="365766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11" name="Shape 11"/>
          <p:cNvSpPr/>
          <p:nvPr/>
        </p:nvSpPr>
        <p:spPr>
          <a:xfrm>
            <a:off x="0" y="1351100"/>
            <a:ext cx="9156075" cy="2889062"/>
          </a:xfrm>
          <a:custGeom>
            <a:pathLst>
              <a:path extrusionOk="0" h="106157" w="366243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1719025" y="1991825"/>
            <a:ext cx="5705999" cy="1159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ubtitle">
    <p:bg>
      <p:bgPr>
        <a:solidFill>
          <a:srgbClr val="ABE33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flipH="1">
            <a:off x="6025" y="301575"/>
            <a:ext cx="9150050" cy="4496747"/>
          </a:xfrm>
          <a:custGeom>
            <a:pathLst>
              <a:path extrusionOk="0" h="149344" w="366002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15" name="Shape 15"/>
          <p:cNvSpPr/>
          <p:nvPr/>
        </p:nvSpPr>
        <p:spPr>
          <a:xfrm>
            <a:off x="-5900" y="753950"/>
            <a:ext cx="9144150" cy="3769800"/>
          </a:xfrm>
          <a:custGeom>
            <a:pathLst>
              <a:path extrusionOk="0" h="150792" w="365766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16" name="Shape 16"/>
          <p:cNvSpPr/>
          <p:nvPr/>
        </p:nvSpPr>
        <p:spPr>
          <a:xfrm>
            <a:off x="0" y="1351100"/>
            <a:ext cx="9156075" cy="2889062"/>
          </a:xfrm>
          <a:custGeom>
            <a:pathLst>
              <a:path extrusionOk="0" h="106157" w="366243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7" name="Shape 17"/>
          <p:cNvSpPr txBox="1"/>
          <p:nvPr>
            <p:ph type="ctrTitle"/>
          </p:nvPr>
        </p:nvSpPr>
        <p:spPr>
          <a:xfrm>
            <a:off x="1815525" y="2040550"/>
            <a:ext cx="55131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3600"/>
            </a:lvl1pPr>
            <a:lvl2pPr lvl="1" rtl="0" algn="ctr">
              <a:spcBef>
                <a:spcPts val="0"/>
              </a:spcBef>
              <a:buSzPct val="100000"/>
              <a:defRPr sz="3600"/>
            </a:lvl2pPr>
            <a:lvl3pPr lvl="2" rtl="0" algn="ctr">
              <a:spcBef>
                <a:spcPts val="0"/>
              </a:spcBef>
              <a:buSzPct val="100000"/>
              <a:defRPr sz="3600"/>
            </a:lvl3pPr>
            <a:lvl4pPr lvl="3" rtl="0" algn="ctr">
              <a:spcBef>
                <a:spcPts val="0"/>
              </a:spcBef>
              <a:buSzPct val="100000"/>
              <a:defRPr sz="3600"/>
            </a:lvl4pPr>
            <a:lvl5pPr lvl="4" rtl="0" algn="ctr">
              <a:spcBef>
                <a:spcPts val="0"/>
              </a:spcBef>
              <a:buSzPct val="100000"/>
              <a:defRPr sz="3600"/>
            </a:lvl5pPr>
            <a:lvl6pPr lvl="5" rtl="0" algn="ctr">
              <a:spcBef>
                <a:spcPts val="0"/>
              </a:spcBef>
              <a:buSzPct val="100000"/>
              <a:defRPr sz="3600"/>
            </a:lvl6pPr>
            <a:lvl7pPr lvl="6" rtl="0" algn="ctr">
              <a:spcBef>
                <a:spcPts val="0"/>
              </a:spcBef>
              <a:buSzPct val="100000"/>
              <a:defRPr sz="3600"/>
            </a:lvl7pPr>
            <a:lvl8pPr lvl="7" rtl="0" algn="ctr">
              <a:spcBef>
                <a:spcPts val="0"/>
              </a:spcBef>
              <a:buSzPct val="100000"/>
              <a:defRPr sz="3600"/>
            </a:lvl8pPr>
            <a:lvl9pPr lvl="8" rtl="0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1815375" y="3068650"/>
            <a:ext cx="55131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rgbClr val="004C52"/>
              </a:buClr>
              <a:buSzPct val="100000"/>
              <a:buNone/>
              <a:defRPr b="1" sz="1800"/>
            </a:lvl1pPr>
            <a:lvl2pPr lvl="1" rtl="0" algn="ctr">
              <a:spcBef>
                <a:spcPts val="0"/>
              </a:spcBef>
              <a:buClr>
                <a:srgbClr val="004C52"/>
              </a:buClr>
              <a:buSzPct val="100000"/>
              <a:buNone/>
              <a:defRPr b="1" sz="1800"/>
            </a:lvl2pPr>
            <a:lvl3pPr lvl="2" rtl="0" algn="ctr">
              <a:spcBef>
                <a:spcPts val="0"/>
              </a:spcBef>
              <a:buClr>
                <a:srgbClr val="004C52"/>
              </a:buClr>
              <a:buSzPct val="100000"/>
              <a:buNone/>
              <a:defRPr b="1" sz="1800"/>
            </a:lvl3pPr>
            <a:lvl4pPr lvl="3" rtl="0" algn="ctr">
              <a:spcBef>
                <a:spcPts val="0"/>
              </a:spcBef>
              <a:buSzPct val="100000"/>
              <a:buNone/>
              <a:defRPr b="1" sz="1800"/>
            </a:lvl4pPr>
            <a:lvl5pPr lvl="4" rtl="0" algn="ctr">
              <a:spcBef>
                <a:spcPts val="0"/>
              </a:spcBef>
              <a:buSzPct val="100000"/>
              <a:buNone/>
              <a:defRPr b="1" sz="1800"/>
            </a:lvl5pPr>
            <a:lvl6pPr lvl="5" rtl="0" algn="ctr">
              <a:spcBef>
                <a:spcPts val="0"/>
              </a:spcBef>
              <a:buSzPct val="100000"/>
              <a:buNone/>
              <a:defRPr b="1" sz="1800"/>
            </a:lvl6pPr>
            <a:lvl7pPr lvl="6" rtl="0" algn="ctr">
              <a:spcBef>
                <a:spcPts val="0"/>
              </a:spcBef>
              <a:buSzPct val="100000"/>
              <a:buNone/>
              <a:defRPr b="1" sz="1800"/>
            </a:lvl7pPr>
            <a:lvl8pPr lvl="7" rtl="0" algn="ctr">
              <a:spcBef>
                <a:spcPts val="0"/>
              </a:spcBef>
              <a:buSzPct val="100000"/>
              <a:buNone/>
              <a:defRPr b="1" sz="1800"/>
            </a:lvl8pPr>
            <a:lvl9pPr lvl="8" rtl="0" algn="ctr">
              <a:spcBef>
                <a:spcPts val="0"/>
              </a:spcBef>
              <a:buSzPct val="100000"/>
              <a:buNone/>
              <a:defRPr b="1"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6024" y="301575"/>
            <a:ext cx="9150050" cy="4496747"/>
          </a:xfrm>
          <a:custGeom>
            <a:pathLst>
              <a:path extrusionOk="0" h="149344" w="366002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21" name="Shape 21"/>
          <p:cNvSpPr/>
          <p:nvPr/>
        </p:nvSpPr>
        <p:spPr>
          <a:xfrm>
            <a:off x="0" y="1580112"/>
            <a:ext cx="9144000" cy="3341667"/>
          </a:xfrm>
          <a:custGeom>
            <a:pathLst>
              <a:path extrusionOk="0" h="110982" w="365760">
                <a:moveTo>
                  <a:pt x="0" y="0"/>
                </a:moveTo>
                <a:lnTo>
                  <a:pt x="0" y="54526"/>
                </a:lnTo>
                <a:lnTo>
                  <a:pt x="317748" y="110982"/>
                </a:lnTo>
                <a:lnTo>
                  <a:pt x="365760" y="84202"/>
                </a:lnTo>
                <a:lnTo>
                  <a:pt x="365760" y="26780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22" name="Shape 22"/>
          <p:cNvSpPr/>
          <p:nvPr/>
        </p:nvSpPr>
        <p:spPr>
          <a:xfrm>
            <a:off x="-5900" y="410541"/>
            <a:ext cx="9144151" cy="4453148"/>
          </a:xfrm>
          <a:custGeom>
            <a:pathLst>
              <a:path extrusionOk="0" h="147896" w="365036">
                <a:moveTo>
                  <a:pt x="365036" y="21714"/>
                </a:moveTo>
                <a:lnTo>
                  <a:pt x="87097" y="0"/>
                </a:lnTo>
                <a:lnTo>
                  <a:pt x="0" y="57421"/>
                </a:lnTo>
                <a:lnTo>
                  <a:pt x="0" y="117255"/>
                </a:lnTo>
                <a:lnTo>
                  <a:pt x="241266" y="147896"/>
                </a:lnTo>
                <a:lnTo>
                  <a:pt x="365036" y="112913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1833775" y="2314200"/>
            <a:ext cx="5476500" cy="8198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rgbClr val="FFFFFF"/>
              </a:buClr>
              <a:defRPr b="1" i="1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buClr>
                <a:srgbClr val="FFFFFF"/>
              </a:buClr>
              <a:defRPr b="1" i="1">
                <a:solidFill>
                  <a:srgbClr val="FFFFFF"/>
                </a:solidFill>
              </a:defRPr>
            </a:lvl2pPr>
            <a:lvl3pPr lvl="2" rtl="0" algn="ctr">
              <a:spcBef>
                <a:spcPts val="0"/>
              </a:spcBef>
              <a:buClr>
                <a:srgbClr val="FFFFFF"/>
              </a:buClr>
              <a:defRPr b="1" i="1">
                <a:solidFill>
                  <a:srgbClr val="FFFFFF"/>
                </a:solidFill>
              </a:defRPr>
            </a:lvl3pPr>
            <a:lvl4pPr lvl="3" rtl="0" algn="ctr">
              <a:spcBef>
                <a:spcPts val="0"/>
              </a:spcBef>
              <a:buClr>
                <a:srgbClr val="FFFFFF"/>
              </a:buClr>
              <a:defRPr b="1" i="1">
                <a:solidFill>
                  <a:srgbClr val="FFFFFF"/>
                </a:solidFill>
              </a:defRPr>
            </a:lvl4pPr>
            <a:lvl5pPr lvl="4" rtl="0" algn="ctr">
              <a:spcBef>
                <a:spcPts val="0"/>
              </a:spcBef>
              <a:buClr>
                <a:srgbClr val="FFFFFF"/>
              </a:buClr>
              <a:defRPr b="1" i="1">
                <a:solidFill>
                  <a:srgbClr val="FFFFFF"/>
                </a:solidFill>
              </a:defRPr>
            </a:lvl5pPr>
            <a:lvl6pPr lvl="5" rtl="0" algn="ctr">
              <a:spcBef>
                <a:spcPts val="0"/>
              </a:spcBef>
              <a:buClr>
                <a:srgbClr val="FFFFFF"/>
              </a:buClr>
              <a:defRPr b="1" i="1">
                <a:solidFill>
                  <a:srgbClr val="FFFFFF"/>
                </a:solidFill>
              </a:defRPr>
            </a:lvl6pPr>
            <a:lvl7pPr lvl="6" rtl="0" algn="ctr">
              <a:spcBef>
                <a:spcPts val="0"/>
              </a:spcBef>
              <a:buClr>
                <a:srgbClr val="FFFFFF"/>
              </a:buClr>
              <a:defRPr b="1" i="1">
                <a:solidFill>
                  <a:srgbClr val="FFFFFF"/>
                </a:solidFill>
              </a:defRPr>
            </a:lvl7pPr>
            <a:lvl8pPr lvl="7" rtl="0" algn="ctr">
              <a:spcBef>
                <a:spcPts val="0"/>
              </a:spcBef>
              <a:buClr>
                <a:srgbClr val="FFFFFF"/>
              </a:buClr>
              <a:defRPr b="1" i="1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defRPr b="1" i="1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/>
        </p:nvSpPr>
        <p:spPr>
          <a:xfrm>
            <a:off x="3593400" y="1086168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6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“</a:t>
            </a:r>
          </a:p>
        </p:txBody>
      </p:sp>
      <p:sp>
        <p:nvSpPr>
          <p:cNvPr id="25" name="Shape 25"/>
          <p:cNvSpPr/>
          <p:nvPr/>
        </p:nvSpPr>
        <p:spPr>
          <a:xfrm>
            <a:off x="4179900" y="1041875"/>
            <a:ext cx="784200" cy="784200"/>
          </a:xfrm>
          <a:prstGeom prst="diamond">
            <a:avLst/>
          </a:prstGeom>
          <a:noFill/>
          <a:ln cap="flat" cmpd="sng" w="28575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+ 1 column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Shape 27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28" name="Shape 28"/>
            <p:cNvSpPr/>
            <p:nvPr/>
          </p:nvSpPr>
          <p:spPr>
            <a:xfrm>
              <a:off x="0" y="0"/>
              <a:ext cx="8552900" cy="1333000"/>
            </a:xfrm>
            <a:custGeom>
              <a:pathLst>
                <a:path extrusionOk="0" h="53320" w="342116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29" name="Shape 29"/>
            <p:cNvSpPr/>
            <p:nvPr/>
          </p:nvSpPr>
          <p:spPr>
            <a:xfrm>
              <a:off x="2563450" y="0"/>
              <a:ext cx="6580550" cy="1272675"/>
            </a:xfrm>
            <a:custGeom>
              <a:pathLst>
                <a:path extrusionOk="0" h="50907" w="263222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0" name="Shape 30"/>
            <p:cNvSpPr/>
            <p:nvPr/>
          </p:nvSpPr>
          <p:spPr>
            <a:xfrm>
              <a:off x="-6025" y="2"/>
              <a:ext cx="7298300" cy="1471709"/>
            </a:xfrm>
            <a:custGeom>
              <a:pathLst>
                <a:path extrusionOk="0" h="58628" w="291932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31" name="Shape 31"/>
            <p:cNvSpPr/>
            <p:nvPr/>
          </p:nvSpPr>
          <p:spPr>
            <a:xfrm>
              <a:off x="3596100" y="4667000"/>
              <a:ext cx="5090700" cy="476500"/>
            </a:xfrm>
            <a:custGeom>
              <a:pathLst>
                <a:path extrusionOk="0" h="19060" w="203628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2" name="Shape 32"/>
            <p:cNvSpPr/>
            <p:nvPr/>
          </p:nvSpPr>
          <p:spPr>
            <a:xfrm>
              <a:off x="5525000" y="4692625"/>
              <a:ext cx="3637100" cy="470475"/>
            </a:xfrm>
            <a:custGeom>
              <a:pathLst>
                <a:path extrusionOk="0" h="18819" w="145484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3" name="Shape 33"/>
            <p:cNvSpPr/>
            <p:nvPr/>
          </p:nvSpPr>
          <p:spPr>
            <a:xfrm>
              <a:off x="7521475" y="4023125"/>
              <a:ext cx="1634600" cy="1139975"/>
            </a:xfrm>
            <a:custGeom>
              <a:pathLst>
                <a:path extrusionOk="0" h="45599" w="65384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34" name="Shape 34"/>
          <p:cNvSpPr txBox="1"/>
          <p:nvPr>
            <p:ph type="title"/>
          </p:nvPr>
        </p:nvSpPr>
        <p:spPr>
          <a:xfrm>
            <a:off x="886650" y="398400"/>
            <a:ext cx="7370699" cy="85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886650" y="1598408"/>
            <a:ext cx="7370699" cy="3327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+ 2 column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Shape 37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38" name="Shape 38"/>
            <p:cNvSpPr/>
            <p:nvPr/>
          </p:nvSpPr>
          <p:spPr>
            <a:xfrm>
              <a:off x="0" y="0"/>
              <a:ext cx="8552900" cy="1333000"/>
            </a:xfrm>
            <a:custGeom>
              <a:pathLst>
                <a:path extrusionOk="0" h="53320" w="342116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9" name="Shape 39"/>
            <p:cNvSpPr/>
            <p:nvPr/>
          </p:nvSpPr>
          <p:spPr>
            <a:xfrm>
              <a:off x="2563450" y="0"/>
              <a:ext cx="6580550" cy="1272675"/>
            </a:xfrm>
            <a:custGeom>
              <a:pathLst>
                <a:path extrusionOk="0" h="50907" w="263222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40" name="Shape 40"/>
            <p:cNvSpPr/>
            <p:nvPr/>
          </p:nvSpPr>
          <p:spPr>
            <a:xfrm>
              <a:off x="-6025" y="2"/>
              <a:ext cx="7298300" cy="1471709"/>
            </a:xfrm>
            <a:custGeom>
              <a:pathLst>
                <a:path extrusionOk="0" h="58628" w="291932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41" name="Shape 41"/>
            <p:cNvSpPr/>
            <p:nvPr/>
          </p:nvSpPr>
          <p:spPr>
            <a:xfrm>
              <a:off x="3596100" y="4667000"/>
              <a:ext cx="5090700" cy="476500"/>
            </a:xfrm>
            <a:custGeom>
              <a:pathLst>
                <a:path extrusionOk="0" h="19060" w="203628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42" name="Shape 42"/>
            <p:cNvSpPr/>
            <p:nvPr/>
          </p:nvSpPr>
          <p:spPr>
            <a:xfrm>
              <a:off x="5525000" y="4692625"/>
              <a:ext cx="3637100" cy="470475"/>
            </a:xfrm>
            <a:custGeom>
              <a:pathLst>
                <a:path extrusionOk="0" h="18819" w="145484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43" name="Shape 43"/>
            <p:cNvSpPr/>
            <p:nvPr/>
          </p:nvSpPr>
          <p:spPr>
            <a:xfrm>
              <a:off x="7521475" y="4023125"/>
              <a:ext cx="1634600" cy="1139975"/>
            </a:xfrm>
            <a:custGeom>
              <a:pathLst>
                <a:path extrusionOk="0" h="45599" w="65384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44" name="Shape 44"/>
          <p:cNvSpPr txBox="1"/>
          <p:nvPr>
            <p:ph type="title"/>
          </p:nvPr>
        </p:nvSpPr>
        <p:spPr>
          <a:xfrm>
            <a:off x="886650" y="398400"/>
            <a:ext cx="7370699" cy="85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904925" y="1495850"/>
            <a:ext cx="3560099" cy="342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679179" y="1495850"/>
            <a:ext cx="3560099" cy="342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+ 3 column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Shape 48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49" name="Shape 49"/>
            <p:cNvSpPr/>
            <p:nvPr/>
          </p:nvSpPr>
          <p:spPr>
            <a:xfrm>
              <a:off x="0" y="0"/>
              <a:ext cx="8552900" cy="1333000"/>
            </a:xfrm>
            <a:custGeom>
              <a:pathLst>
                <a:path extrusionOk="0" h="53320" w="342116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50" name="Shape 50"/>
            <p:cNvSpPr/>
            <p:nvPr/>
          </p:nvSpPr>
          <p:spPr>
            <a:xfrm>
              <a:off x="2563450" y="0"/>
              <a:ext cx="6580550" cy="1272675"/>
            </a:xfrm>
            <a:custGeom>
              <a:pathLst>
                <a:path extrusionOk="0" h="50907" w="263222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51" name="Shape 51"/>
            <p:cNvSpPr/>
            <p:nvPr/>
          </p:nvSpPr>
          <p:spPr>
            <a:xfrm>
              <a:off x="-6025" y="2"/>
              <a:ext cx="7298300" cy="1471709"/>
            </a:xfrm>
            <a:custGeom>
              <a:pathLst>
                <a:path extrusionOk="0" h="58628" w="291932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52" name="Shape 52"/>
            <p:cNvSpPr/>
            <p:nvPr/>
          </p:nvSpPr>
          <p:spPr>
            <a:xfrm>
              <a:off x="3596100" y="4667000"/>
              <a:ext cx="5090700" cy="476500"/>
            </a:xfrm>
            <a:custGeom>
              <a:pathLst>
                <a:path extrusionOk="0" h="19060" w="203628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53" name="Shape 53"/>
            <p:cNvSpPr/>
            <p:nvPr/>
          </p:nvSpPr>
          <p:spPr>
            <a:xfrm>
              <a:off x="5525000" y="4692625"/>
              <a:ext cx="3637100" cy="470475"/>
            </a:xfrm>
            <a:custGeom>
              <a:pathLst>
                <a:path extrusionOk="0" h="18819" w="145484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54" name="Shape 54"/>
            <p:cNvSpPr/>
            <p:nvPr/>
          </p:nvSpPr>
          <p:spPr>
            <a:xfrm>
              <a:off x="7521475" y="4023125"/>
              <a:ext cx="1634600" cy="1139975"/>
            </a:xfrm>
            <a:custGeom>
              <a:pathLst>
                <a:path extrusionOk="0" h="45599" w="65384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55" name="Shape 55"/>
          <p:cNvSpPr txBox="1"/>
          <p:nvPr>
            <p:ph type="title"/>
          </p:nvPr>
        </p:nvSpPr>
        <p:spPr>
          <a:xfrm>
            <a:off x="886650" y="398400"/>
            <a:ext cx="7370699" cy="85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870750" y="1495850"/>
            <a:ext cx="2365199" cy="342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3357261" y="1495850"/>
            <a:ext cx="2365199" cy="342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/>
        </p:txBody>
      </p:sp>
      <p:sp>
        <p:nvSpPr>
          <p:cNvPr id="58" name="Shape 58"/>
          <p:cNvSpPr txBox="1"/>
          <p:nvPr>
            <p:ph idx="3" type="body"/>
          </p:nvPr>
        </p:nvSpPr>
        <p:spPr>
          <a:xfrm>
            <a:off x="5843773" y="1495850"/>
            <a:ext cx="2365199" cy="342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Shape 60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61" name="Shape 61"/>
            <p:cNvSpPr/>
            <p:nvPr/>
          </p:nvSpPr>
          <p:spPr>
            <a:xfrm>
              <a:off x="0" y="0"/>
              <a:ext cx="8552900" cy="1333000"/>
            </a:xfrm>
            <a:custGeom>
              <a:pathLst>
                <a:path extrusionOk="0" h="53320" w="342116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62" name="Shape 62"/>
            <p:cNvSpPr/>
            <p:nvPr/>
          </p:nvSpPr>
          <p:spPr>
            <a:xfrm>
              <a:off x="2563450" y="0"/>
              <a:ext cx="6580550" cy="1272675"/>
            </a:xfrm>
            <a:custGeom>
              <a:pathLst>
                <a:path extrusionOk="0" h="50907" w="263222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63" name="Shape 63"/>
            <p:cNvSpPr/>
            <p:nvPr/>
          </p:nvSpPr>
          <p:spPr>
            <a:xfrm>
              <a:off x="-6025" y="2"/>
              <a:ext cx="7298300" cy="1471709"/>
            </a:xfrm>
            <a:custGeom>
              <a:pathLst>
                <a:path extrusionOk="0" h="58628" w="291932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64" name="Shape 64"/>
            <p:cNvSpPr/>
            <p:nvPr/>
          </p:nvSpPr>
          <p:spPr>
            <a:xfrm>
              <a:off x="3596100" y="4667000"/>
              <a:ext cx="5090700" cy="476500"/>
            </a:xfrm>
            <a:custGeom>
              <a:pathLst>
                <a:path extrusionOk="0" h="19060" w="203628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65" name="Shape 65"/>
            <p:cNvSpPr/>
            <p:nvPr/>
          </p:nvSpPr>
          <p:spPr>
            <a:xfrm>
              <a:off x="5525000" y="4692625"/>
              <a:ext cx="3637100" cy="470475"/>
            </a:xfrm>
            <a:custGeom>
              <a:pathLst>
                <a:path extrusionOk="0" h="18819" w="145484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66" name="Shape 66"/>
            <p:cNvSpPr/>
            <p:nvPr/>
          </p:nvSpPr>
          <p:spPr>
            <a:xfrm>
              <a:off x="7521475" y="4023125"/>
              <a:ext cx="1634600" cy="1139975"/>
            </a:xfrm>
            <a:custGeom>
              <a:pathLst>
                <a:path extrusionOk="0" h="45599" w="65384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67" name="Shape 67"/>
          <p:cNvSpPr txBox="1"/>
          <p:nvPr>
            <p:ph type="title"/>
          </p:nvPr>
        </p:nvSpPr>
        <p:spPr>
          <a:xfrm>
            <a:off x="886650" y="398400"/>
            <a:ext cx="7370699" cy="85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-2355" y="0"/>
            <a:ext cx="5209571" cy="983354"/>
          </a:xfrm>
          <a:custGeom>
            <a:pathLst>
              <a:path extrusionOk="0" h="53320" w="342116">
                <a:moveTo>
                  <a:pt x="0" y="0"/>
                </a:moveTo>
                <a:lnTo>
                  <a:pt x="0" y="53320"/>
                </a:lnTo>
                <a:lnTo>
                  <a:pt x="342116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70" name="Shape 70"/>
          <p:cNvSpPr/>
          <p:nvPr/>
        </p:nvSpPr>
        <p:spPr>
          <a:xfrm>
            <a:off x="-6025" y="1"/>
            <a:ext cx="4445394" cy="1085643"/>
          </a:xfrm>
          <a:custGeom>
            <a:pathLst>
              <a:path extrusionOk="0" h="58628" w="291932">
                <a:moveTo>
                  <a:pt x="0" y="18578"/>
                </a:moveTo>
                <a:lnTo>
                  <a:pt x="241" y="34019"/>
                </a:lnTo>
                <a:lnTo>
                  <a:pt x="221482" y="58628"/>
                </a:lnTo>
                <a:lnTo>
                  <a:pt x="291932" y="0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71" name="Shape 71"/>
          <p:cNvSpPr/>
          <p:nvPr/>
        </p:nvSpPr>
        <p:spPr>
          <a:xfrm>
            <a:off x="6375475" y="4745746"/>
            <a:ext cx="2548913" cy="400879"/>
          </a:xfrm>
          <a:custGeom>
            <a:pathLst>
              <a:path extrusionOk="0" h="19060" w="203628">
                <a:moveTo>
                  <a:pt x="0" y="19060"/>
                </a:moveTo>
                <a:lnTo>
                  <a:pt x="203628" y="19060"/>
                </a:lnTo>
                <a:lnTo>
                  <a:pt x="157305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72" name="Shape 72"/>
          <p:cNvSpPr/>
          <p:nvPr/>
        </p:nvSpPr>
        <p:spPr>
          <a:xfrm>
            <a:off x="7341180" y="4767304"/>
            <a:ext cx="1821095" cy="395810"/>
          </a:xfrm>
          <a:custGeom>
            <a:pathLst>
              <a:path extrusionOk="0" h="18819" w="145484">
                <a:moveTo>
                  <a:pt x="145484" y="0"/>
                </a:moveTo>
                <a:lnTo>
                  <a:pt x="145484" y="18819"/>
                </a:lnTo>
                <a:lnTo>
                  <a:pt x="0" y="18819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73" name="Shape 73"/>
          <p:cNvSpPr/>
          <p:nvPr/>
        </p:nvSpPr>
        <p:spPr>
          <a:xfrm>
            <a:off x="8340717" y="4204075"/>
            <a:ext cx="818444" cy="959060"/>
          </a:xfrm>
          <a:custGeom>
            <a:pathLst>
              <a:path extrusionOk="0" h="45599" w="65384">
                <a:moveTo>
                  <a:pt x="65384" y="27022"/>
                </a:moveTo>
                <a:lnTo>
                  <a:pt x="65384" y="0"/>
                </a:lnTo>
                <a:lnTo>
                  <a:pt x="0" y="45599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74" name="Shape 74"/>
          <p:cNvSpPr/>
          <p:nvPr/>
        </p:nvSpPr>
        <p:spPr>
          <a:xfrm>
            <a:off x="1559025" y="-6025"/>
            <a:ext cx="4116775" cy="944875"/>
          </a:xfrm>
          <a:custGeom>
            <a:pathLst>
              <a:path extrusionOk="0" h="37795" w="164671">
                <a:moveTo>
                  <a:pt x="0" y="241"/>
                </a:moveTo>
                <a:lnTo>
                  <a:pt x="132407" y="37795"/>
                </a:lnTo>
                <a:lnTo>
                  <a:pt x="164671" y="0"/>
                </a:lnTo>
                <a:lnTo>
                  <a:pt x="160329" y="241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400"/>
            </a:lvl1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-2355" y="0"/>
            <a:ext cx="5209571" cy="983354"/>
          </a:xfrm>
          <a:custGeom>
            <a:pathLst>
              <a:path extrusionOk="0" h="53320" w="342116">
                <a:moveTo>
                  <a:pt x="0" y="0"/>
                </a:moveTo>
                <a:lnTo>
                  <a:pt x="0" y="53320"/>
                </a:lnTo>
                <a:lnTo>
                  <a:pt x="342116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78" name="Shape 78"/>
          <p:cNvSpPr/>
          <p:nvPr/>
        </p:nvSpPr>
        <p:spPr>
          <a:xfrm>
            <a:off x="-6025" y="1"/>
            <a:ext cx="4445394" cy="1085643"/>
          </a:xfrm>
          <a:custGeom>
            <a:pathLst>
              <a:path extrusionOk="0" h="58628" w="291932">
                <a:moveTo>
                  <a:pt x="0" y="18578"/>
                </a:moveTo>
                <a:lnTo>
                  <a:pt x="241" y="34019"/>
                </a:lnTo>
                <a:lnTo>
                  <a:pt x="221482" y="58628"/>
                </a:lnTo>
                <a:lnTo>
                  <a:pt x="291932" y="0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79" name="Shape 79"/>
          <p:cNvSpPr/>
          <p:nvPr/>
        </p:nvSpPr>
        <p:spPr>
          <a:xfrm>
            <a:off x="6375475" y="4745746"/>
            <a:ext cx="2548913" cy="400879"/>
          </a:xfrm>
          <a:custGeom>
            <a:pathLst>
              <a:path extrusionOk="0" h="19060" w="203628">
                <a:moveTo>
                  <a:pt x="0" y="19060"/>
                </a:moveTo>
                <a:lnTo>
                  <a:pt x="203628" y="19060"/>
                </a:lnTo>
                <a:lnTo>
                  <a:pt x="157305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80" name="Shape 80"/>
          <p:cNvSpPr/>
          <p:nvPr/>
        </p:nvSpPr>
        <p:spPr>
          <a:xfrm>
            <a:off x="7341180" y="4767304"/>
            <a:ext cx="1821095" cy="395810"/>
          </a:xfrm>
          <a:custGeom>
            <a:pathLst>
              <a:path extrusionOk="0" h="18819" w="145484">
                <a:moveTo>
                  <a:pt x="145484" y="0"/>
                </a:moveTo>
                <a:lnTo>
                  <a:pt x="145484" y="18819"/>
                </a:lnTo>
                <a:lnTo>
                  <a:pt x="0" y="18819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81" name="Shape 81"/>
          <p:cNvSpPr/>
          <p:nvPr/>
        </p:nvSpPr>
        <p:spPr>
          <a:xfrm>
            <a:off x="8340717" y="4204075"/>
            <a:ext cx="818444" cy="959060"/>
          </a:xfrm>
          <a:custGeom>
            <a:pathLst>
              <a:path extrusionOk="0" h="45599" w="65384">
                <a:moveTo>
                  <a:pt x="65384" y="27022"/>
                </a:moveTo>
                <a:lnTo>
                  <a:pt x="65384" y="0"/>
                </a:lnTo>
                <a:lnTo>
                  <a:pt x="0" y="45599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82" name="Shape 82"/>
          <p:cNvSpPr/>
          <p:nvPr/>
        </p:nvSpPr>
        <p:spPr>
          <a:xfrm>
            <a:off x="1559025" y="-6025"/>
            <a:ext cx="4116775" cy="944875"/>
          </a:xfrm>
          <a:custGeom>
            <a:pathLst>
              <a:path extrusionOk="0" h="37795" w="164671">
                <a:moveTo>
                  <a:pt x="0" y="241"/>
                </a:moveTo>
                <a:lnTo>
                  <a:pt x="132407" y="37795"/>
                </a:lnTo>
                <a:lnTo>
                  <a:pt x="164671" y="0"/>
                </a:lnTo>
                <a:lnTo>
                  <a:pt x="160329" y="241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idx="1" type="body"/>
          </p:nvPr>
        </p:nvSpPr>
        <p:spPr>
          <a:xfrm>
            <a:off x="886650" y="1598408"/>
            <a:ext cx="7370699" cy="3327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rgbClr val="ABE33F"/>
              </a:buClr>
              <a:buSzPct val="100000"/>
              <a:buFont typeface="Karla"/>
              <a:buChar char="🔸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1pPr>
            <a:lvl2pPr lvl="1">
              <a:spcBef>
                <a:spcPts val="480"/>
              </a:spcBef>
              <a:buClr>
                <a:srgbClr val="ABE33F"/>
              </a:buClr>
              <a:buSzPct val="100000"/>
              <a:buFont typeface="Karla"/>
              <a:buChar char="🔸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2pPr>
            <a:lvl3pPr lvl="2">
              <a:spcBef>
                <a:spcPts val="480"/>
              </a:spcBef>
              <a:buClr>
                <a:srgbClr val="ABE33F"/>
              </a:buClr>
              <a:buSzPct val="100000"/>
              <a:buFont typeface="Karla"/>
              <a:buChar char="◇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3pPr>
            <a:lvl4pPr lvl="3">
              <a:spcBef>
                <a:spcPts val="360"/>
              </a:spcBef>
              <a:buClr>
                <a:srgbClr val="004C52"/>
              </a:buClr>
              <a:buSzPct val="100000"/>
              <a:buFont typeface="Karla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4pPr>
            <a:lvl5pPr lvl="4">
              <a:spcBef>
                <a:spcPts val="360"/>
              </a:spcBef>
              <a:buClr>
                <a:srgbClr val="004C52"/>
              </a:buClr>
              <a:buSzPct val="100000"/>
              <a:buFont typeface="Karla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5pPr>
            <a:lvl6pPr lvl="5">
              <a:spcBef>
                <a:spcPts val="360"/>
              </a:spcBef>
              <a:buClr>
                <a:srgbClr val="004C52"/>
              </a:buClr>
              <a:buSzPct val="100000"/>
              <a:buFont typeface="Karla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6pPr>
            <a:lvl7pPr lvl="6">
              <a:spcBef>
                <a:spcPts val="360"/>
              </a:spcBef>
              <a:buClr>
                <a:srgbClr val="004C52"/>
              </a:buClr>
              <a:buSzPct val="100000"/>
              <a:buFont typeface="Karla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7pPr>
            <a:lvl8pPr lvl="7">
              <a:spcBef>
                <a:spcPts val="360"/>
              </a:spcBef>
              <a:buClr>
                <a:srgbClr val="004C52"/>
              </a:buClr>
              <a:buSzPct val="100000"/>
              <a:buFont typeface="Karla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8pPr>
            <a:lvl9pPr lvl="8">
              <a:spcBef>
                <a:spcPts val="360"/>
              </a:spcBef>
              <a:buClr>
                <a:srgbClr val="004C52"/>
              </a:buClr>
              <a:buSzPct val="100000"/>
              <a:buFont typeface="Karla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/>
        </p:txBody>
      </p:sp>
      <p:sp>
        <p:nvSpPr>
          <p:cNvPr id="7" name="Shape 7"/>
          <p:cNvSpPr txBox="1"/>
          <p:nvPr>
            <p:ph type="title"/>
          </p:nvPr>
        </p:nvSpPr>
        <p:spPr>
          <a:xfrm>
            <a:off x="886650" y="398400"/>
            <a:ext cx="7370699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b="1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b="1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b="1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b="1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b="1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b="1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b="1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b="1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b="1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3.png"/><Relationship Id="rId4" Type="http://schemas.openxmlformats.org/officeDocument/2006/relationships/image" Target="../media/image0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05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png"/><Relationship Id="rId4" Type="http://schemas.openxmlformats.org/officeDocument/2006/relationships/image" Target="../media/image0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ctrTitle"/>
          </p:nvPr>
        </p:nvSpPr>
        <p:spPr>
          <a:xfrm>
            <a:off x="0" y="2242325"/>
            <a:ext cx="9144000" cy="1934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Program Usability Based on the Perception of Bugs as Features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 sz="3000"/>
              <a:t>Luke Badini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ArgoUML (modified)</a:t>
            </a:r>
          </a:p>
        </p:txBody>
      </p:sp>
      <p:pic>
        <p:nvPicPr>
          <p:cNvPr descr="Experimental.png"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100" y="1505925"/>
            <a:ext cx="8305800" cy="335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4575" y="2099600"/>
            <a:ext cx="5200650" cy="104775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Shape 151"/>
          <p:cNvSpPr txBox="1"/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Challenges of ArgoUML</a:t>
            </a:r>
          </a:p>
        </p:txBody>
      </p:sp>
      <p:sp>
        <p:nvSpPr>
          <p:cNvPr id="152" name="Shape 152"/>
          <p:cNvSpPr txBox="1"/>
          <p:nvPr>
            <p:ph idx="2" type="body"/>
          </p:nvPr>
        </p:nvSpPr>
        <p:spPr>
          <a:xfrm>
            <a:off x="886650" y="1504950"/>
            <a:ext cx="6866100" cy="348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Function documentation is not descriptive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Code is poorly structured</a:t>
            </a:r>
          </a:p>
        </p:txBody>
      </p:sp>
      <p:pic>
        <p:nvPicPr>
          <p:cNvPr id="153" name="Shape 1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0275" y="3843587"/>
            <a:ext cx="5229225" cy="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Experiment</a:t>
            </a:r>
          </a:p>
        </p:txBody>
      </p:sp>
      <p:sp>
        <p:nvSpPr>
          <p:cNvPr id="159" name="Shape 159"/>
          <p:cNvSpPr txBox="1"/>
          <p:nvPr>
            <p:ph idx="2" type="body"/>
          </p:nvPr>
        </p:nvSpPr>
        <p:spPr>
          <a:xfrm>
            <a:off x="886650" y="976375"/>
            <a:ext cx="7930800" cy="3670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Participants: </a:t>
            </a:r>
          </a:p>
          <a:p>
            <a:pPr indent="-368300" lvl="2" marL="1371600" rtl="0">
              <a:spcBef>
                <a:spcPts val="0"/>
              </a:spcBef>
              <a:buSzPct val="100000"/>
            </a:pPr>
            <a:r>
              <a:rPr lang="en" sz="2200"/>
              <a:t>Union College students aged 18-22 (N = 16)</a:t>
            </a:r>
          </a:p>
          <a:p>
            <a:pPr indent="-368300" lvl="2" marL="1371600" rtl="0">
              <a:spcBef>
                <a:spcPts val="0"/>
              </a:spcBef>
              <a:buSzPct val="100000"/>
            </a:pPr>
            <a:r>
              <a:rPr lang="en" sz="2200"/>
              <a:t>6 participants had previously taken CSC-260 Large Scale Software Design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900"/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3 groups: </a:t>
            </a:r>
          </a:p>
          <a:p>
            <a:pPr indent="-368300" lvl="2" marL="1371600" rtl="0">
              <a:spcBef>
                <a:spcPts val="0"/>
              </a:spcBef>
              <a:buSzPct val="100000"/>
            </a:pPr>
            <a:r>
              <a:rPr lang="en" sz="2200"/>
              <a:t>Control (n = 5) used normal ArgoUML</a:t>
            </a:r>
          </a:p>
          <a:p>
            <a:pPr indent="-368300" lvl="2" marL="1371600" rtl="0">
              <a:spcBef>
                <a:spcPts val="0"/>
              </a:spcBef>
              <a:buSzPct val="100000"/>
            </a:pPr>
            <a:r>
              <a:rPr lang="en" sz="2200"/>
              <a:t>Feature (n = 5) used modified ArgoUML and was told about the modifications</a:t>
            </a:r>
          </a:p>
          <a:p>
            <a:pPr indent="-368300" lvl="2" marL="1371600" rtl="0">
              <a:spcBef>
                <a:spcPts val="0"/>
              </a:spcBef>
              <a:buSzPct val="100000"/>
            </a:pPr>
            <a:r>
              <a:rPr lang="en" sz="2200"/>
              <a:t>Bug (n = 6) used modified ArgoUML and was not told about the modifications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Experiment</a:t>
            </a:r>
          </a:p>
        </p:txBody>
      </p:sp>
      <p:sp>
        <p:nvSpPr>
          <p:cNvPr id="165" name="Shape 165"/>
          <p:cNvSpPr txBox="1"/>
          <p:nvPr>
            <p:ph idx="2" type="body"/>
          </p:nvPr>
        </p:nvSpPr>
        <p:spPr>
          <a:xfrm>
            <a:off x="886650" y="1473000"/>
            <a:ext cx="7930800" cy="3670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“You will notice that hovering over icons and making new classes will be slower than normal, and that when you make a new class it will be displaced from where you click the mouse.”</a:t>
            </a: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-228600" lvl="0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/>
              <a:t>Extra information given to the feature group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Data</a:t>
            </a:r>
          </a:p>
        </p:txBody>
      </p:sp>
      <p:sp>
        <p:nvSpPr>
          <p:cNvPr id="171" name="Shape 171"/>
          <p:cNvSpPr txBox="1"/>
          <p:nvPr>
            <p:ph idx="2" type="body"/>
          </p:nvPr>
        </p:nvSpPr>
        <p:spPr>
          <a:xfrm>
            <a:off x="886650" y="1504950"/>
            <a:ext cx="7930800" cy="348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Each participant took a survey following the experiment</a:t>
            </a:r>
          </a:p>
          <a:p>
            <a:pPr indent="-381000" lvl="2" marL="1371600" rtl="0">
              <a:spcBef>
                <a:spcPts val="0"/>
              </a:spcBef>
              <a:buSzPct val="100000"/>
            </a:pPr>
            <a:r>
              <a:rPr lang="en" sz="2400"/>
              <a:t>Included questions about the modifications I made as well as red herring questions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Times for each of the UML diagrams (in seconds)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Data</a:t>
            </a:r>
          </a:p>
        </p:txBody>
      </p:sp>
      <p:pic>
        <p:nvPicPr>
          <p:cNvPr id="177" name="Shape 177" title="Survey Dat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8338" y="1255800"/>
            <a:ext cx="6287331" cy="3887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idx="1" type="body"/>
          </p:nvPr>
        </p:nvSpPr>
        <p:spPr>
          <a:xfrm>
            <a:off x="1833775" y="2314200"/>
            <a:ext cx="5476500" cy="125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“Stop making everything move every .2 seconds pls”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x="1833775" y="2314200"/>
            <a:ext cx="5476500" cy="125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“Make clicks more responsive”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x="1833775" y="2314200"/>
            <a:ext cx="5476500" cy="125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“Increased responsiveness and accuracy of the clicks”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Data Analysis</a:t>
            </a:r>
          </a:p>
        </p:txBody>
      </p:sp>
      <p:sp>
        <p:nvSpPr>
          <p:cNvPr id="198" name="Shape 198"/>
          <p:cNvSpPr txBox="1"/>
          <p:nvPr>
            <p:ph idx="2" type="body"/>
          </p:nvPr>
        </p:nvSpPr>
        <p:spPr>
          <a:xfrm>
            <a:off x="886650" y="1504950"/>
            <a:ext cx="7930800" cy="348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Survey data: two-sample chi-squared tests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Time data: two-sample t-test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User Interface</a:t>
            </a:r>
          </a:p>
        </p:txBody>
      </p:sp>
      <p:sp>
        <p:nvSpPr>
          <p:cNvPr id="93" name="Shape 93"/>
          <p:cNvSpPr txBox="1"/>
          <p:nvPr>
            <p:ph idx="2" type="body"/>
          </p:nvPr>
        </p:nvSpPr>
        <p:spPr>
          <a:xfrm>
            <a:off x="886650" y="1504950"/>
            <a:ext cx="6866100" cy="348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Having a responsive user interface is important for user satisfaction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UIs are a major part of a program</a:t>
            </a:r>
          </a:p>
          <a:p>
            <a:pPr indent="-355600" lvl="2" marL="1371600" rtl="0">
              <a:spcBef>
                <a:spcPts val="0"/>
              </a:spcBef>
              <a:buSzPct val="100000"/>
            </a:pPr>
            <a:r>
              <a:rPr lang="en" sz="2000"/>
              <a:t>48% of the code for a program</a:t>
            </a:r>
          </a:p>
          <a:p>
            <a:pPr indent="-355600" lvl="2" marL="1371600" rtl="0">
              <a:spcBef>
                <a:spcPts val="0"/>
              </a:spcBef>
              <a:buSzPct val="100000"/>
            </a:pPr>
            <a:r>
              <a:rPr lang="en" sz="2000"/>
              <a:t>45% of the design process is devoted to the user interface</a:t>
            </a:r>
            <a:r>
              <a:rPr baseline="-25000" lang="en" sz="2000"/>
              <a:t>[1]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Data Analysis</a:t>
            </a:r>
          </a:p>
        </p:txBody>
      </p:sp>
      <p:sp>
        <p:nvSpPr>
          <p:cNvPr id="204" name="Shape 204"/>
          <p:cNvSpPr txBox="1"/>
          <p:nvPr>
            <p:ph idx="2" type="body"/>
          </p:nvPr>
        </p:nvSpPr>
        <p:spPr>
          <a:xfrm>
            <a:off x="886650" y="1255800"/>
            <a:ext cx="7930800" cy="348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Statistically significant results for:</a:t>
            </a:r>
          </a:p>
          <a:p>
            <a:pPr indent="-381000" lvl="2" marL="1371600" rtl="0">
              <a:spcBef>
                <a:spcPts val="0"/>
              </a:spcBef>
              <a:buSzPct val="100000"/>
              <a:buAutoNum type="romanLcPeriod"/>
            </a:pPr>
            <a:r>
              <a:rPr lang="en" sz="2400"/>
              <a:t>Hovering over tooltips: Feature vs. Bug</a:t>
            </a:r>
          </a:p>
          <a:p>
            <a:pPr indent="-381000" lvl="2" marL="1371600" rtl="0">
              <a:spcBef>
                <a:spcPts val="0"/>
              </a:spcBef>
              <a:buSzPct val="100000"/>
              <a:buAutoNum type="romanLcPeriod"/>
            </a:pPr>
            <a:r>
              <a:rPr lang="en" sz="2400"/>
              <a:t>Click accuracy: Control vs. Feature</a:t>
            </a:r>
          </a:p>
          <a:p>
            <a:pPr indent="-381000" lvl="2" marL="1371600" rtl="0">
              <a:spcBef>
                <a:spcPts val="0"/>
              </a:spcBef>
              <a:buSzPct val="100000"/>
              <a:buAutoNum type="romanLcPeriod"/>
            </a:pPr>
            <a:r>
              <a:rPr lang="en" sz="2400"/>
              <a:t>Frustration: Control vs. Feature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graphicFrame>
        <p:nvGraphicFramePr>
          <p:cNvPr id="205" name="Shape 205"/>
          <p:cNvGraphicFramePr/>
          <p:nvPr/>
        </p:nvGraphicFramePr>
        <p:xfrm>
          <a:off x="959587" y="2993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{F6AAE586-56CD-47FE-A79F-1DBF3EF0C13E}</a:tableStyleId>
              </a:tblPr>
              <a:tblGrid>
                <a:gridCol w="2408275"/>
                <a:gridCol w="2408275"/>
                <a:gridCol w="2408275"/>
              </a:tblGrid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x</a:t>
                      </a:r>
                      <a:r>
                        <a:rPr baseline="30000" lang="en"/>
                        <a:t>2</a:t>
                      </a:r>
                      <a:r>
                        <a:rPr lang="en"/>
                        <a:t>-value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p-value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i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8.927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0.02 - 0.01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ii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6.900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0.05 - 0.025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iii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7.723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0.025 - 0.02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Data Analysis</a:t>
            </a:r>
          </a:p>
        </p:txBody>
      </p:sp>
      <p:sp>
        <p:nvSpPr>
          <p:cNvPr id="211" name="Shape 211"/>
          <p:cNvSpPr txBox="1"/>
          <p:nvPr>
            <p:ph idx="2" type="body"/>
          </p:nvPr>
        </p:nvSpPr>
        <p:spPr>
          <a:xfrm>
            <a:off x="886650" y="1255800"/>
            <a:ext cx="7930800" cy="348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No statistically significant results for the time data</a:t>
            </a:r>
          </a:p>
        </p:txBody>
      </p:sp>
      <p:pic>
        <p:nvPicPr>
          <p:cNvPr id="212" name="Shape 212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3350" y="1826602"/>
            <a:ext cx="5297299" cy="3275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Results/Conclusions</a:t>
            </a:r>
          </a:p>
        </p:txBody>
      </p:sp>
      <p:sp>
        <p:nvSpPr>
          <p:cNvPr id="218" name="Shape 218"/>
          <p:cNvSpPr txBox="1"/>
          <p:nvPr>
            <p:ph idx="2" type="body"/>
          </p:nvPr>
        </p:nvSpPr>
        <p:spPr>
          <a:xfrm>
            <a:off x="0" y="1255800"/>
            <a:ext cx="9144000" cy="348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400"/>
              <a:t>A few conclusions:</a:t>
            </a:r>
          </a:p>
          <a:p>
            <a:pPr indent="-355600" lvl="2" marL="13716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000"/>
              <a:t>Changes did not affect how long it took to draw UML diagrams</a:t>
            </a:r>
          </a:p>
          <a:p>
            <a:pPr indent="-355600" lvl="2" marL="13716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000"/>
              <a:t>Bug group less satisfied with tooltips than feature group</a:t>
            </a:r>
          </a:p>
          <a:p>
            <a:pPr indent="-355600" lvl="2" marL="13716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000"/>
              <a:t>Feature group was able to notice the change to click accuracy </a:t>
            </a:r>
          </a:p>
          <a:p>
            <a:pPr indent="-355600" lvl="2" marL="13716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 sz="2000"/>
              <a:t>Feature group was more frustrated with using ArgoUML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Summary</a:t>
            </a:r>
          </a:p>
        </p:txBody>
      </p:sp>
      <p:sp>
        <p:nvSpPr>
          <p:cNvPr id="224" name="Shape 224"/>
          <p:cNvSpPr txBox="1"/>
          <p:nvPr>
            <p:ph idx="2" type="body"/>
          </p:nvPr>
        </p:nvSpPr>
        <p:spPr>
          <a:xfrm>
            <a:off x="886650" y="1255800"/>
            <a:ext cx="7930800" cy="348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BE33F"/>
              </a:buClr>
              <a:buSzPct val="100000"/>
              <a:buFont typeface="Karla"/>
            </a:pPr>
            <a:r>
              <a:rPr lang="en" sz="2400"/>
              <a:t>With these results, I am not able to fully prove my hypothesis</a:t>
            </a:r>
          </a:p>
          <a:p>
            <a:pPr indent="-355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2000"/>
              <a:t>Not enough statistically significant data to back it up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810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2400"/>
              <a:t>Could be due to multiple things, including:</a:t>
            </a:r>
          </a:p>
          <a:p>
            <a:pPr indent="-355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2000"/>
              <a:t>Not enough data</a:t>
            </a:r>
          </a:p>
          <a:p>
            <a:pPr indent="-355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2000"/>
              <a:t>Poor experiment design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Citations</a:t>
            </a:r>
          </a:p>
        </p:txBody>
      </p:sp>
      <p:sp>
        <p:nvSpPr>
          <p:cNvPr id="230" name="Shape 230"/>
          <p:cNvSpPr txBox="1"/>
          <p:nvPr>
            <p:ph idx="2" type="body"/>
          </p:nvPr>
        </p:nvSpPr>
        <p:spPr>
          <a:xfrm>
            <a:off x="886650" y="1504950"/>
            <a:ext cx="7930800" cy="348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/>
              <a:t>[1] Brad A. Myers and Mary Beth Rosson. Survey on user interface programming. In Proceedings of the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/>
              <a:t>SIGCHI Conference on Human Factors in Computing Systems, CHI ’92, pages 195–202, New York, NY,</a:t>
            </a:r>
          </a:p>
          <a:p>
            <a:pPr lvl="0">
              <a:spcBef>
                <a:spcPts val="0"/>
              </a:spcBef>
              <a:buNone/>
            </a:pPr>
            <a:r>
              <a:rPr lang="en" sz="1200"/>
              <a:t>USA, 1992. ACM.</a:t>
            </a:r>
          </a:p>
          <a:p>
            <a:pPr lvl="0">
              <a:spcBef>
                <a:spcPts val="0"/>
              </a:spcBef>
              <a:buNone/>
            </a:pPr>
            <a:r>
              <a:rPr lang="en" sz="1200"/>
              <a:t>[2] Kim Herzig, Sascha Just, and Andreas Zeller. It’s not a bug, it’s a feature: How misclassifi-cation impacts bug prediction. In Proceedings of the 2013 International Conference on Software Engineering,</a:t>
            </a:r>
          </a:p>
          <a:p>
            <a:pPr lvl="0">
              <a:spcBef>
                <a:spcPts val="0"/>
              </a:spcBef>
              <a:buNone/>
            </a:pPr>
            <a:r>
              <a:rPr lang="en" sz="1200"/>
              <a:t>ICSE ’13, pages 392–401, Piscataway, NJ, USA, 2013. IEEE Press.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[3] ArgoUML, 2009.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Bugs</a:t>
            </a:r>
          </a:p>
        </p:txBody>
      </p:sp>
      <p:sp>
        <p:nvSpPr>
          <p:cNvPr id="99" name="Shape 99"/>
          <p:cNvSpPr txBox="1"/>
          <p:nvPr>
            <p:ph idx="2" type="body"/>
          </p:nvPr>
        </p:nvSpPr>
        <p:spPr>
          <a:xfrm>
            <a:off x="886650" y="1401450"/>
            <a:ext cx="6866100" cy="348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A bug is a flaw in a program that causes it to behave in an unexpected way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Herzig et al. suggests that it is difficult to convince humans that a bug is a feature</a:t>
            </a:r>
            <a:r>
              <a:rPr baseline="-25000" lang="en" sz="2400"/>
              <a:t>[2]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aseline="-25000" sz="600"/>
          </a:p>
          <a:p>
            <a:pPr indent="-355600" lvl="2" marL="1371600" rtl="0">
              <a:spcBef>
                <a:spcPts val="0"/>
              </a:spcBef>
              <a:buSzPct val="100000"/>
            </a:pPr>
            <a:r>
              <a:rPr lang="en" sz="2000"/>
              <a:t>A challenge I faced was convincing people that my changes actually were a feature rather than a bug</a:t>
            </a:r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5276" y="0"/>
            <a:ext cx="2448724" cy="16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Research Question</a:t>
            </a:r>
          </a:p>
        </p:txBody>
      </p:sp>
      <p:sp>
        <p:nvSpPr>
          <p:cNvPr id="106" name="Shape 106"/>
          <p:cNvSpPr txBox="1"/>
          <p:nvPr>
            <p:ph idx="2" type="body"/>
          </p:nvPr>
        </p:nvSpPr>
        <p:spPr>
          <a:xfrm>
            <a:off x="886650" y="1504950"/>
            <a:ext cx="6866100" cy="348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How much does telling a user that a bug is a feature affect their satisfaction with using a program?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Hypothesis</a:t>
            </a:r>
          </a:p>
        </p:txBody>
      </p:sp>
      <p:sp>
        <p:nvSpPr>
          <p:cNvPr id="112" name="Shape 112"/>
          <p:cNvSpPr txBox="1"/>
          <p:nvPr>
            <p:ph idx="2" type="body"/>
          </p:nvPr>
        </p:nvSpPr>
        <p:spPr>
          <a:xfrm>
            <a:off x="886650" y="1504950"/>
            <a:ext cx="6866100" cy="348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The feature group reports a higher user satisfaction score than the bug group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xperiment-Flowchart.png"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261355"/>
            <a:ext cx="9144000" cy="1882139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/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Experiment Overview</a:t>
            </a:r>
          </a:p>
        </p:txBody>
      </p:sp>
      <p:sp>
        <p:nvSpPr>
          <p:cNvPr id="119" name="Shape 119"/>
          <p:cNvSpPr txBox="1"/>
          <p:nvPr>
            <p:ph idx="2" type="body"/>
          </p:nvPr>
        </p:nvSpPr>
        <p:spPr>
          <a:xfrm>
            <a:off x="886650" y="1173775"/>
            <a:ext cx="6866100" cy="348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Two experimental groups:</a:t>
            </a:r>
          </a:p>
          <a:p>
            <a:pPr indent="-368300" lvl="2" marL="1371600" rtl="0">
              <a:spcBef>
                <a:spcPts val="0"/>
              </a:spcBef>
              <a:buSzPct val="100000"/>
            </a:pPr>
            <a:r>
              <a:rPr lang="en" sz="2200"/>
              <a:t>Feature group</a:t>
            </a:r>
          </a:p>
          <a:p>
            <a:pPr indent="-368300" lvl="2" marL="1371600" rtl="0">
              <a:spcBef>
                <a:spcPts val="0"/>
              </a:spcBef>
              <a:buSzPct val="100000"/>
            </a:pPr>
            <a:r>
              <a:rPr lang="en" sz="2200"/>
              <a:t>Bug group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Introduce a bug into a program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Tell the feature group that the bug is a feature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Unified Modeling Language (UML)</a:t>
            </a:r>
          </a:p>
        </p:txBody>
      </p:sp>
      <p:sp>
        <p:nvSpPr>
          <p:cNvPr id="125" name="Shape 125"/>
          <p:cNvSpPr txBox="1"/>
          <p:nvPr>
            <p:ph idx="2" type="body"/>
          </p:nvPr>
        </p:nvSpPr>
        <p:spPr>
          <a:xfrm>
            <a:off x="658975" y="1255800"/>
            <a:ext cx="3017400" cy="388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ArgoUML is an open source UML editor programmed in Java</a:t>
            </a:r>
            <a:r>
              <a:rPr baseline="-25000" lang="en" sz="2400"/>
              <a:t>[3]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aseline="-25000" sz="600"/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Visual language used create models of programs</a:t>
            </a:r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76375" y="2033432"/>
            <a:ext cx="5467700" cy="3110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10650" y="76200"/>
            <a:ext cx="2033425" cy="20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ArgoUML Modifications</a:t>
            </a:r>
          </a:p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886650" y="1504950"/>
            <a:ext cx="7723800" cy="348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Tooltip responsiveness: 2000ms (2 seconds)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Click delay: 1000ms (1 second)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Graphical distortion: random from -10 to 10 units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ArgoUML (normal)</a:t>
            </a:r>
          </a:p>
        </p:txBody>
      </p:sp>
      <p:pic>
        <p:nvPicPr>
          <p:cNvPr descr="Control.png"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100" y="1535225"/>
            <a:ext cx="8305800" cy="335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scal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