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175200" cy="40233600"/>
  <p:notesSz cx="28441650" cy="34893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1pPr>
    <a:lvl2pPr marL="488930" algn="l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2pPr>
    <a:lvl3pPr marL="977859" algn="l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3pPr>
    <a:lvl4pPr marL="1466789" algn="l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4pPr>
    <a:lvl5pPr marL="1955719" algn="l" rtl="0" fontAlgn="base">
      <a:spcBef>
        <a:spcPct val="0"/>
      </a:spcBef>
      <a:spcAft>
        <a:spcPct val="0"/>
      </a:spcAft>
      <a:defRPr sz="7900" kern="1200">
        <a:solidFill>
          <a:schemeClr val="tx1"/>
        </a:solidFill>
        <a:latin typeface="Arial" charset="0"/>
        <a:ea typeface="+mn-ea"/>
        <a:cs typeface="+mn-cs"/>
      </a:defRPr>
    </a:lvl5pPr>
    <a:lvl6pPr marL="2444648" algn="l" defTabSz="977859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6pPr>
    <a:lvl7pPr marL="2933578" algn="l" defTabSz="977859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7pPr>
    <a:lvl8pPr marL="3422508" algn="l" defTabSz="977859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8pPr>
    <a:lvl9pPr marL="3911437" algn="l" defTabSz="977859" rtl="0" eaLnBrk="1" latinLnBrk="0" hangingPunct="1">
      <a:defRPr sz="7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96" y="-80"/>
      </p:cViewPr>
      <p:guideLst>
        <p:guide orient="horz" pos="12672"/>
        <p:guide pos="95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12323855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976" tIns="177988" rIns="355976" bIns="177988" numCol="1" anchor="t" anchorCtr="0" compatLnSpc="1">
            <a:prstTxWarp prst="textNoShape">
              <a:avLst/>
            </a:prstTxWarp>
          </a:bodyPr>
          <a:lstStyle>
            <a:lvl1pPr>
              <a:defRPr sz="47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111347" y="0"/>
            <a:ext cx="12323855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976" tIns="177988" rIns="355976" bIns="177988" numCol="1" anchor="t" anchorCtr="0" compatLnSpc="1">
            <a:prstTxWarp prst="textNoShape">
              <a:avLst/>
            </a:prstTxWarp>
          </a:bodyPr>
          <a:lstStyle>
            <a:lvl1pPr algn="r">
              <a:defRPr sz="47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3863" y="2617788"/>
            <a:ext cx="9813925" cy="13084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845460" y="16574294"/>
            <a:ext cx="22750739" cy="157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976" tIns="177988" rIns="355976" bIns="177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33142614"/>
            <a:ext cx="12323855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976" tIns="177988" rIns="355976" bIns="177988" numCol="1" anchor="b" anchorCtr="0" compatLnSpc="1">
            <a:prstTxWarp prst="textNoShape">
              <a:avLst/>
            </a:prstTxWarp>
          </a:bodyPr>
          <a:lstStyle>
            <a:lvl1pPr>
              <a:defRPr sz="47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111347" y="33142614"/>
            <a:ext cx="12323855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5976" tIns="177988" rIns="355976" bIns="177988" numCol="1" anchor="b" anchorCtr="0" compatLnSpc="1">
            <a:prstTxWarp prst="textNoShape">
              <a:avLst/>
            </a:prstTxWarp>
          </a:bodyPr>
          <a:lstStyle>
            <a:lvl1pPr algn="r">
              <a:defRPr sz="4700"/>
            </a:lvl1pPr>
          </a:lstStyle>
          <a:p>
            <a:fld id="{4F7C90D1-3429-4635-9A51-EEEBDDEE6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06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88930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77859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66789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955719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44648" algn="l" defTabSz="9778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33578" algn="l" defTabSz="9778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22508" algn="l" defTabSz="9778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11437" algn="l" defTabSz="9778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8BD3E-E1F6-4E85-9CDF-D494EE93141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3863" y="2617788"/>
            <a:ext cx="9813925" cy="13084175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2485" y="12497912"/>
            <a:ext cx="25650230" cy="8624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6609" y="22799040"/>
            <a:ext cx="21121985" cy="10281920"/>
          </a:xfrm>
        </p:spPr>
        <p:txBody>
          <a:bodyPr/>
          <a:lstStyle>
            <a:lvl1pPr marL="0" indent="0" algn="ctr">
              <a:buNone/>
              <a:defRPr/>
            </a:lvl1pPr>
            <a:lvl2pPr marL="488930" indent="0" algn="ctr">
              <a:buNone/>
              <a:defRPr/>
            </a:lvl2pPr>
            <a:lvl3pPr marL="977859" indent="0" algn="ctr">
              <a:buNone/>
              <a:defRPr/>
            </a:lvl3pPr>
            <a:lvl4pPr marL="1466789" indent="0" algn="ctr">
              <a:buNone/>
              <a:defRPr/>
            </a:lvl4pPr>
            <a:lvl5pPr marL="1955719" indent="0" algn="ctr">
              <a:buNone/>
              <a:defRPr/>
            </a:lvl5pPr>
            <a:lvl6pPr marL="2444648" indent="0" algn="ctr">
              <a:buNone/>
              <a:defRPr/>
            </a:lvl6pPr>
            <a:lvl7pPr marL="2933578" indent="0" algn="ctr">
              <a:buNone/>
              <a:defRPr/>
            </a:lvl7pPr>
            <a:lvl8pPr marL="3422508" indent="0" algn="ctr">
              <a:buNone/>
              <a:defRPr/>
            </a:lvl8pPr>
            <a:lvl9pPr marL="391143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2511B-088F-49BE-9F9D-24FE528AD0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7C563-F5B2-4FD9-9007-3ECA8271F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76693" y="1613535"/>
            <a:ext cx="6789092" cy="343242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415" y="1613535"/>
            <a:ext cx="20210116" cy="343242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57D0F-A6E4-4975-8789-BA0F3703C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1748B-3CB5-4097-8BE0-EE3EA151C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632" y="25853232"/>
            <a:ext cx="25648593" cy="799084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3632" y="17052132"/>
            <a:ext cx="25648593" cy="8801100"/>
          </a:xfrm>
        </p:spPr>
        <p:txBody>
          <a:bodyPr anchor="b"/>
          <a:lstStyle>
            <a:lvl1pPr marL="0" indent="0">
              <a:buNone/>
              <a:defRPr sz="2100"/>
            </a:lvl1pPr>
            <a:lvl2pPr marL="488930" indent="0">
              <a:buNone/>
              <a:defRPr sz="1900"/>
            </a:lvl2pPr>
            <a:lvl3pPr marL="977859" indent="0">
              <a:buNone/>
              <a:defRPr sz="1700"/>
            </a:lvl3pPr>
            <a:lvl4pPr marL="1466789" indent="0">
              <a:buNone/>
              <a:defRPr sz="1500"/>
            </a:lvl4pPr>
            <a:lvl5pPr marL="1955719" indent="0">
              <a:buNone/>
              <a:defRPr sz="1500"/>
            </a:lvl5pPr>
            <a:lvl6pPr marL="2444648" indent="0">
              <a:buNone/>
              <a:defRPr sz="1500"/>
            </a:lvl6pPr>
            <a:lvl7pPr marL="2933578" indent="0">
              <a:buNone/>
              <a:defRPr sz="1500"/>
            </a:lvl7pPr>
            <a:lvl8pPr marL="3422508" indent="0">
              <a:buNone/>
              <a:defRPr sz="1500"/>
            </a:lvl8pPr>
            <a:lvl9pPr marL="3911437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1AF70-A8CC-40D7-AAAC-3C17C3A1D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415" y="9387840"/>
            <a:ext cx="13499604" cy="265499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66182" y="9387840"/>
            <a:ext cx="13499604" cy="265499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1F5E1-B220-496C-BBB5-D22F45FDC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415" y="1611789"/>
            <a:ext cx="27156370" cy="670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415" y="9005412"/>
            <a:ext cx="13332619" cy="37544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8930" indent="0">
              <a:buNone/>
              <a:defRPr sz="2100" b="1"/>
            </a:lvl2pPr>
            <a:lvl3pPr marL="977859" indent="0">
              <a:buNone/>
              <a:defRPr sz="1900" b="1"/>
            </a:lvl3pPr>
            <a:lvl4pPr marL="1466789" indent="0">
              <a:buNone/>
              <a:defRPr sz="1700" b="1"/>
            </a:lvl4pPr>
            <a:lvl5pPr marL="1955719" indent="0">
              <a:buNone/>
              <a:defRPr sz="1700" b="1"/>
            </a:lvl5pPr>
            <a:lvl6pPr marL="2444648" indent="0">
              <a:buNone/>
              <a:defRPr sz="1700" b="1"/>
            </a:lvl6pPr>
            <a:lvl7pPr marL="2933578" indent="0">
              <a:buNone/>
              <a:defRPr sz="1700" b="1"/>
            </a:lvl7pPr>
            <a:lvl8pPr marL="3422508" indent="0">
              <a:buNone/>
              <a:defRPr sz="1700" b="1"/>
            </a:lvl8pPr>
            <a:lvl9pPr marL="391143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9415" y="12759850"/>
            <a:ext cx="13332619" cy="23179723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8255" y="9005412"/>
            <a:ext cx="13337530" cy="375443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8930" indent="0">
              <a:buNone/>
              <a:defRPr sz="2100" b="1"/>
            </a:lvl2pPr>
            <a:lvl3pPr marL="977859" indent="0">
              <a:buNone/>
              <a:defRPr sz="1900" b="1"/>
            </a:lvl3pPr>
            <a:lvl4pPr marL="1466789" indent="0">
              <a:buNone/>
              <a:defRPr sz="1700" b="1"/>
            </a:lvl4pPr>
            <a:lvl5pPr marL="1955719" indent="0">
              <a:buNone/>
              <a:defRPr sz="1700" b="1"/>
            </a:lvl5pPr>
            <a:lvl6pPr marL="2444648" indent="0">
              <a:buNone/>
              <a:defRPr sz="1700" b="1"/>
            </a:lvl6pPr>
            <a:lvl7pPr marL="2933578" indent="0">
              <a:buNone/>
              <a:defRPr sz="1700" b="1"/>
            </a:lvl7pPr>
            <a:lvl8pPr marL="3422508" indent="0">
              <a:buNone/>
              <a:defRPr sz="1700" b="1"/>
            </a:lvl8pPr>
            <a:lvl9pPr marL="391143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8255" y="12759850"/>
            <a:ext cx="13337530" cy="23179723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0D2BF-3DCA-486A-A0BA-012E44095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08475-284D-4F1D-9E23-E9E50A25A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83C95-46ED-44A2-85AB-06D818963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415" y="1601312"/>
            <a:ext cx="9927431" cy="681736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7010" y="1601312"/>
            <a:ext cx="16868775" cy="34338260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9415" y="8418672"/>
            <a:ext cx="9927431" cy="27520900"/>
          </a:xfrm>
        </p:spPr>
        <p:txBody>
          <a:bodyPr/>
          <a:lstStyle>
            <a:lvl1pPr marL="0" indent="0">
              <a:buNone/>
              <a:defRPr sz="1500"/>
            </a:lvl1pPr>
            <a:lvl2pPr marL="488930" indent="0">
              <a:buNone/>
              <a:defRPr sz="1300"/>
            </a:lvl2pPr>
            <a:lvl3pPr marL="977859" indent="0">
              <a:buNone/>
              <a:defRPr sz="1100"/>
            </a:lvl3pPr>
            <a:lvl4pPr marL="1466789" indent="0">
              <a:buNone/>
              <a:defRPr sz="1000"/>
            </a:lvl4pPr>
            <a:lvl5pPr marL="1955719" indent="0">
              <a:buNone/>
              <a:defRPr sz="1000"/>
            </a:lvl5pPr>
            <a:lvl6pPr marL="2444648" indent="0">
              <a:buNone/>
              <a:defRPr sz="1000"/>
            </a:lvl6pPr>
            <a:lvl7pPr marL="2933578" indent="0">
              <a:buNone/>
              <a:defRPr sz="1000"/>
            </a:lvl7pPr>
            <a:lvl8pPr marL="3422508" indent="0">
              <a:buNone/>
              <a:defRPr sz="1000"/>
            </a:lvl8pPr>
            <a:lvl9pPr marL="391143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2B979-3160-425A-B28F-6DAB4C85A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877" y="28163520"/>
            <a:ext cx="18104792" cy="332486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14877" y="3595529"/>
            <a:ext cx="18104792" cy="24140160"/>
          </a:xfrm>
        </p:spPr>
        <p:txBody>
          <a:bodyPr/>
          <a:lstStyle>
            <a:lvl1pPr marL="0" indent="0">
              <a:buNone/>
              <a:defRPr sz="3400"/>
            </a:lvl1pPr>
            <a:lvl2pPr marL="488930" indent="0">
              <a:buNone/>
              <a:defRPr sz="3000"/>
            </a:lvl2pPr>
            <a:lvl3pPr marL="977859" indent="0">
              <a:buNone/>
              <a:defRPr sz="2600"/>
            </a:lvl3pPr>
            <a:lvl4pPr marL="1466789" indent="0">
              <a:buNone/>
              <a:defRPr sz="2100"/>
            </a:lvl4pPr>
            <a:lvl5pPr marL="1955719" indent="0">
              <a:buNone/>
              <a:defRPr sz="2100"/>
            </a:lvl5pPr>
            <a:lvl6pPr marL="2444648" indent="0">
              <a:buNone/>
              <a:defRPr sz="2100"/>
            </a:lvl6pPr>
            <a:lvl7pPr marL="2933578" indent="0">
              <a:buNone/>
              <a:defRPr sz="2100"/>
            </a:lvl7pPr>
            <a:lvl8pPr marL="3422508" indent="0">
              <a:buNone/>
              <a:defRPr sz="2100"/>
            </a:lvl8pPr>
            <a:lvl9pPr marL="3911437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4877" y="31488380"/>
            <a:ext cx="18104792" cy="4721860"/>
          </a:xfrm>
        </p:spPr>
        <p:txBody>
          <a:bodyPr/>
          <a:lstStyle>
            <a:lvl1pPr marL="0" indent="0">
              <a:buNone/>
              <a:defRPr sz="1500"/>
            </a:lvl1pPr>
            <a:lvl2pPr marL="488930" indent="0">
              <a:buNone/>
              <a:defRPr sz="1300"/>
            </a:lvl2pPr>
            <a:lvl3pPr marL="977859" indent="0">
              <a:buNone/>
              <a:defRPr sz="1100"/>
            </a:lvl3pPr>
            <a:lvl4pPr marL="1466789" indent="0">
              <a:buNone/>
              <a:defRPr sz="1000"/>
            </a:lvl4pPr>
            <a:lvl5pPr marL="1955719" indent="0">
              <a:buNone/>
              <a:defRPr sz="1000"/>
            </a:lvl5pPr>
            <a:lvl6pPr marL="2444648" indent="0">
              <a:buNone/>
              <a:defRPr sz="1000"/>
            </a:lvl6pPr>
            <a:lvl7pPr marL="2933578" indent="0">
              <a:buNone/>
              <a:defRPr sz="1000"/>
            </a:lvl7pPr>
            <a:lvl8pPr marL="3422508" indent="0">
              <a:buNone/>
              <a:defRPr sz="1000"/>
            </a:lvl8pPr>
            <a:lvl9pPr marL="391143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3E4C9-B11A-4C37-B9F8-841055F734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09415" y="1613535"/>
            <a:ext cx="2715637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2310" tIns="201155" rIns="402310" bIns="2011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9415" y="9387840"/>
            <a:ext cx="27156370" cy="2654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2310" tIns="201155" rIns="402310" bIns="201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09415" y="36636325"/>
            <a:ext cx="703957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2310" tIns="201155" rIns="402310" bIns="201155" numCol="1" anchor="t" anchorCtr="0" compatLnSpc="1">
            <a:prstTxWarp prst="textNoShape">
              <a:avLst/>
            </a:prstTxWarp>
          </a:bodyPr>
          <a:lstStyle>
            <a:lvl1pPr defTabSz="4023484">
              <a:defRPr sz="6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10515" y="36636325"/>
            <a:ext cx="955417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2310" tIns="201155" rIns="402310" bIns="201155" numCol="1" anchor="t" anchorCtr="0" compatLnSpc="1">
            <a:prstTxWarp prst="textNoShape">
              <a:avLst/>
            </a:prstTxWarp>
          </a:bodyPr>
          <a:lstStyle>
            <a:lvl1pPr algn="ctr" defTabSz="4023484">
              <a:defRPr sz="6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26215" y="36636325"/>
            <a:ext cx="703957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02310" tIns="201155" rIns="402310" bIns="201155" numCol="1" anchor="t" anchorCtr="0" compatLnSpc="1">
            <a:prstTxWarp prst="textNoShape">
              <a:avLst/>
            </a:prstTxWarp>
          </a:bodyPr>
          <a:lstStyle>
            <a:lvl1pPr algn="r" defTabSz="4023484">
              <a:defRPr sz="6200"/>
            </a:lvl1pPr>
          </a:lstStyle>
          <a:p>
            <a:fld id="{10BC1321-C979-472F-8B16-2348122BA3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23484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23484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charset="0"/>
        </a:defRPr>
      </a:lvl2pPr>
      <a:lvl3pPr algn="ctr" defTabSz="4023484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charset="0"/>
        </a:defRPr>
      </a:lvl3pPr>
      <a:lvl4pPr algn="ctr" defTabSz="4023484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charset="0"/>
        </a:defRPr>
      </a:lvl4pPr>
      <a:lvl5pPr algn="ctr" defTabSz="4023484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charset="0"/>
        </a:defRPr>
      </a:lvl5pPr>
      <a:lvl6pPr marL="488930" algn="ctr" defTabSz="4023484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charset="0"/>
        </a:defRPr>
      </a:lvl6pPr>
      <a:lvl7pPr marL="977859" algn="ctr" defTabSz="4023484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charset="0"/>
        </a:defRPr>
      </a:lvl7pPr>
      <a:lvl8pPr marL="1466789" algn="ctr" defTabSz="4023484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charset="0"/>
        </a:defRPr>
      </a:lvl8pPr>
      <a:lvl9pPr marL="1955719" algn="ctr" defTabSz="4023484" rtl="0" fontAlgn="base">
        <a:spcBef>
          <a:spcPct val="0"/>
        </a:spcBef>
        <a:spcAft>
          <a:spcPct val="0"/>
        </a:spcAft>
        <a:defRPr sz="19400">
          <a:solidFill>
            <a:schemeClr val="tx2"/>
          </a:solidFill>
          <a:latin typeface="Arial" charset="0"/>
        </a:defRPr>
      </a:lvl9pPr>
    </p:titleStyle>
    <p:bodyStyle>
      <a:lvl1pPr marL="1509231" indent="-1509231" algn="l" defTabSz="4023484" rtl="0" fontAlgn="base">
        <a:spcBef>
          <a:spcPct val="20000"/>
        </a:spcBef>
        <a:spcAft>
          <a:spcPct val="0"/>
        </a:spcAft>
        <a:buChar char="•"/>
        <a:defRPr sz="14100">
          <a:solidFill>
            <a:schemeClr val="tx1"/>
          </a:solidFill>
          <a:latin typeface="+mn-lt"/>
          <a:ea typeface="+mn-ea"/>
          <a:cs typeface="+mn-cs"/>
        </a:defRPr>
      </a:lvl1pPr>
      <a:lvl2pPr marL="3268020" indent="-1256278" algn="l" defTabSz="4023484" rtl="0" fontAlgn="base">
        <a:spcBef>
          <a:spcPct val="20000"/>
        </a:spcBef>
        <a:spcAft>
          <a:spcPct val="0"/>
        </a:spcAft>
        <a:buChar char="–"/>
        <a:defRPr sz="12300">
          <a:solidFill>
            <a:schemeClr val="tx1"/>
          </a:solidFill>
          <a:latin typeface="+mn-lt"/>
        </a:defRPr>
      </a:lvl2pPr>
      <a:lvl3pPr marL="5028506" indent="-1005022" algn="l" defTabSz="4023484" rtl="0" fontAlgn="base">
        <a:spcBef>
          <a:spcPct val="20000"/>
        </a:spcBef>
        <a:spcAft>
          <a:spcPct val="0"/>
        </a:spcAft>
        <a:buChar char="•"/>
        <a:defRPr sz="10600">
          <a:solidFill>
            <a:schemeClr val="tx1"/>
          </a:solidFill>
          <a:latin typeface="+mn-lt"/>
        </a:defRPr>
      </a:lvl3pPr>
      <a:lvl4pPr marL="7040248" indent="-1005022" algn="l" defTabSz="4023484" rtl="0" fontAlgn="base">
        <a:spcBef>
          <a:spcPct val="20000"/>
        </a:spcBef>
        <a:spcAft>
          <a:spcPct val="0"/>
        </a:spcAft>
        <a:buChar char="–"/>
        <a:defRPr sz="8800">
          <a:solidFill>
            <a:schemeClr val="tx1"/>
          </a:solidFill>
          <a:latin typeface="+mn-lt"/>
        </a:defRPr>
      </a:lvl4pPr>
      <a:lvl5pPr marL="9051990" indent="-1005022" algn="l" defTabSz="4023484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5pPr>
      <a:lvl6pPr marL="9540919" indent="-1005022" algn="l" defTabSz="4023484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6pPr>
      <a:lvl7pPr marL="10029849" indent="-1005022" algn="l" defTabSz="4023484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7pPr>
      <a:lvl8pPr marL="10518779" indent="-1005022" algn="l" defTabSz="4023484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8pPr>
      <a:lvl9pPr marL="11007708" indent="-1005022" algn="l" defTabSz="4023484" rtl="0" fontAlgn="base">
        <a:spcBef>
          <a:spcPct val="20000"/>
        </a:spcBef>
        <a:spcAft>
          <a:spcPct val="0"/>
        </a:spcAft>
        <a:buChar char="»"/>
        <a:defRPr sz="8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78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8930" algn="l" defTabSz="9778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7859" algn="l" defTabSz="9778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6789" algn="l" defTabSz="9778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5719" algn="l" defTabSz="9778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4648" algn="l" defTabSz="9778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578" algn="l" defTabSz="9778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508" algn="l" defTabSz="9778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11437" algn="l" defTabSz="9778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0385" y="1561993"/>
            <a:ext cx="27718116" cy="5699760"/>
          </a:xfrm>
        </p:spPr>
        <p:txBody>
          <a:bodyPr/>
          <a:lstStyle/>
          <a:p>
            <a:r>
              <a:rPr lang="en-US" sz="5300" b="1" dirty="0"/>
              <a:t>Senior Project – </a:t>
            </a:r>
            <a:r>
              <a:rPr lang="en-US" sz="5300" b="1" dirty="0" smtClean="0">
                <a:latin typeface="Arial" charset="0"/>
              </a:rPr>
              <a:t>Computer Science </a:t>
            </a:r>
            <a:r>
              <a:rPr lang="en-US" sz="5300" b="1" dirty="0">
                <a:latin typeface="Arial" charset="0"/>
              </a:rPr>
              <a:t>– </a:t>
            </a:r>
            <a:r>
              <a:rPr lang="en-US" sz="5300" b="1" dirty="0" smtClean="0">
                <a:latin typeface="Arial" charset="0"/>
              </a:rPr>
              <a:t>2015</a:t>
            </a:r>
            <a:br>
              <a:rPr lang="en-US" sz="5300" b="1" dirty="0" smtClean="0">
                <a:latin typeface="Arial" charset="0"/>
              </a:rPr>
            </a:br>
            <a:r>
              <a:rPr lang="en-US" sz="12500" i="1" dirty="0" smtClean="0"/>
              <a:t>Engaging Players by Dynamically Adjusting the Difficulty </a:t>
            </a:r>
            <a:r>
              <a:rPr lang="en-US" sz="14100" dirty="0" smtClean="0"/>
              <a:t/>
            </a:r>
            <a:br>
              <a:rPr lang="en-US" sz="14100" dirty="0" smtClean="0"/>
            </a:br>
            <a:r>
              <a:rPr lang="en-US" sz="7100" dirty="0" smtClean="0"/>
              <a:t>William Cody Menge</a:t>
            </a:r>
            <a:r>
              <a:rPr lang="en-US" sz="7100" dirty="0"/>
              <a:t/>
            </a:r>
            <a:br>
              <a:rPr lang="en-US" sz="7100" dirty="0"/>
            </a:br>
            <a:r>
              <a:rPr lang="en-US" sz="5400" dirty="0"/>
              <a:t>Advisor – Prof. </a:t>
            </a:r>
            <a:r>
              <a:rPr lang="en-US" sz="5400" dirty="0" smtClean="0"/>
              <a:t>Aaron Cass</a:t>
            </a:r>
            <a:endParaRPr lang="en-US" sz="54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17639" y="8040277"/>
            <a:ext cx="15120381" cy="136034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02310" tIns="201155" rIns="402310" bIns="201155">
            <a:spAutoFit/>
          </a:bodyPr>
          <a:lstStyle/>
          <a:p>
            <a:pPr algn="ctr" defTabSz="4023484">
              <a:spcBef>
                <a:spcPct val="50000"/>
              </a:spcBef>
            </a:pPr>
            <a:r>
              <a:rPr lang="en-US" sz="6200" b="1" dirty="0" smtClean="0">
                <a:latin typeface="Times New Roman" pitchFamily="18" charset="0"/>
              </a:rPr>
              <a:t>Abstract</a:t>
            </a:r>
            <a:endParaRPr lang="en-US" sz="6200" b="1" dirty="0"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67349" y="21250501"/>
            <a:ext cx="13570546" cy="1237236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402310" tIns="201155" rIns="402310" bIns="201155">
            <a:spAutoFit/>
          </a:bodyPr>
          <a:lstStyle/>
          <a:p>
            <a:pPr algn="ctr" defTabSz="4023484">
              <a:spcBef>
                <a:spcPct val="50000"/>
              </a:spcBef>
            </a:pPr>
            <a:r>
              <a:rPr lang="en-US" sz="5400" b="1" dirty="0" smtClean="0">
                <a:latin typeface="Times New Roman"/>
                <a:cs typeface="Times New Roman"/>
              </a:rPr>
              <a:t>Results</a:t>
            </a:r>
            <a:endParaRPr lang="en-US" sz="5400" b="1" dirty="0">
              <a:latin typeface="Times New Roman"/>
              <a:cs typeface="Times New Roman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938020" y="21869119"/>
            <a:ext cx="13316740" cy="569999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402310" tIns="201155" rIns="402310" bIns="201155">
            <a:spAutoFit/>
          </a:bodyPr>
          <a:lstStyle/>
          <a:p>
            <a:pPr marL="1509231" indent="-1509231" algn="ctr" defTabSz="4023484"/>
            <a:r>
              <a:rPr lang="en-US" sz="5200" u="sng" dirty="0" smtClean="0">
                <a:latin typeface="Times New Roman"/>
                <a:cs typeface="Times New Roman"/>
              </a:rPr>
              <a:t>Data Collection</a:t>
            </a:r>
            <a:endParaRPr lang="en-US" sz="5200" u="sng" dirty="0">
              <a:latin typeface="Times New Roman"/>
              <a:cs typeface="Times New Roman"/>
            </a:endParaRPr>
          </a:p>
          <a:p>
            <a:pPr algn="just" defTabSz="4023484"/>
            <a:r>
              <a:rPr lang="en-US" sz="4000" dirty="0" smtClean="0">
                <a:latin typeface="Times New Roman"/>
                <a:cs typeface="Times New Roman"/>
              </a:rPr>
              <a:t>The </a:t>
            </a:r>
            <a:r>
              <a:rPr lang="en-US" sz="4000" dirty="0">
                <a:latin typeface="Times New Roman"/>
                <a:cs typeface="Times New Roman"/>
              </a:rPr>
              <a:t>subjects were placed in </a:t>
            </a:r>
            <a:r>
              <a:rPr lang="en-US" sz="4000" dirty="0" smtClean="0">
                <a:latin typeface="Times New Roman"/>
                <a:cs typeface="Times New Roman"/>
              </a:rPr>
              <a:t>an isolated environment and asked to play continuously for 10 minutes.  After the ten minutes the subjects filled out the 19 question Game Engagement Questionnaire. These were then  converted into a numerical scale for evaluation.  Average game difficulty and high scores were also recorded.  </a:t>
            </a:r>
            <a:endParaRPr lang="en-US" sz="4000" dirty="0">
              <a:latin typeface="Times New Roman"/>
              <a:cs typeface="Times New Roman"/>
            </a:endParaRPr>
          </a:p>
          <a:p>
            <a:pPr marL="1509231" indent="-1509231" algn="just" defTabSz="4023484"/>
            <a:endParaRPr lang="en-US" sz="5200" dirty="0" smtClean="0"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5860" y="9480148"/>
            <a:ext cx="15136140" cy="5355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800" dirty="0" smtClean="0"/>
              <a:t>Video </a:t>
            </a:r>
            <a:r>
              <a:rPr lang="en-US" sz="3800" dirty="0"/>
              <a:t>game </a:t>
            </a:r>
            <a:r>
              <a:rPr lang="en-US" sz="3800" dirty="0" smtClean="0"/>
              <a:t>designers constantly explore ways to enhance a video game’s experience by keeping a player engaged. </a:t>
            </a:r>
            <a:r>
              <a:rPr lang="en-US" sz="3800" dirty="0"/>
              <a:t>Dynamic </a:t>
            </a:r>
            <a:r>
              <a:rPr lang="en-US" sz="3800" dirty="0" smtClean="0"/>
              <a:t>Difficulty Adjustment </a:t>
            </a:r>
            <a:r>
              <a:rPr lang="en-US" sz="3800" dirty="0"/>
              <a:t>(DDA) and other similar </a:t>
            </a:r>
            <a:r>
              <a:rPr lang="en-US" sz="3800" dirty="0" smtClean="0"/>
              <a:t>systems attempt </a:t>
            </a:r>
            <a:r>
              <a:rPr lang="en-US" sz="3800" dirty="0"/>
              <a:t>to create </a:t>
            </a:r>
            <a:r>
              <a:rPr lang="en-US" sz="3800" dirty="0" smtClean="0"/>
              <a:t>a unique experience </a:t>
            </a:r>
            <a:r>
              <a:rPr lang="en-US" sz="3800" dirty="0"/>
              <a:t>by adapting the game </a:t>
            </a:r>
            <a:r>
              <a:rPr lang="en-US" sz="3800" dirty="0" smtClean="0"/>
              <a:t>based on player behavior. The approach was focused on changing </a:t>
            </a:r>
            <a:r>
              <a:rPr lang="en-US" sz="3800" dirty="0"/>
              <a:t>the rate at which </a:t>
            </a:r>
            <a:r>
              <a:rPr lang="en-US" sz="3800" dirty="0" smtClean="0"/>
              <a:t>the game </a:t>
            </a:r>
            <a:r>
              <a:rPr lang="en-US" sz="3800" dirty="0"/>
              <a:t>dynamically adjusts it's difficulty </a:t>
            </a:r>
            <a:r>
              <a:rPr lang="en-US" sz="3800" dirty="0" smtClean="0"/>
              <a:t>level.  The effectiveness of this study was determined by the player’s engagement level. By keeping the  </a:t>
            </a:r>
            <a:r>
              <a:rPr lang="en-US" sz="3800" dirty="0"/>
              <a:t>game </a:t>
            </a:r>
            <a:r>
              <a:rPr lang="en-US" sz="3800" dirty="0" smtClean="0"/>
              <a:t>at the </a:t>
            </a:r>
            <a:r>
              <a:rPr lang="en-US" sz="3800" dirty="0"/>
              <a:t>optimal </a:t>
            </a:r>
            <a:r>
              <a:rPr lang="en-US" sz="3800" dirty="0" smtClean="0"/>
              <a:t>difficulty, </a:t>
            </a:r>
            <a:r>
              <a:rPr lang="en-US" sz="3800" dirty="0"/>
              <a:t>based on the </a:t>
            </a:r>
            <a:r>
              <a:rPr lang="en-US" sz="3800" dirty="0" smtClean="0"/>
              <a:t>player’s performance, </a:t>
            </a:r>
            <a:r>
              <a:rPr lang="en-US" sz="3800" dirty="0"/>
              <a:t>the game will keep the player in the Flow.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38020" y="15621389"/>
            <a:ext cx="1338072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The player starts with 5 lives.  The objective is to destroy the red targets before they start to self destruct, turning blue, causing an explosion resulting in a loss of life.  They player has 1 second to destroy the target to prevent this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6870" y="17006384"/>
            <a:ext cx="28560538" cy="1046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200" b="1" dirty="0" smtClean="0">
                <a:latin typeface="Times New Roman"/>
                <a:cs typeface="Times New Roman"/>
              </a:rPr>
              <a:t>Design</a:t>
            </a:r>
            <a:endParaRPr lang="en-US" sz="6200" b="1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7349" y="18052824"/>
            <a:ext cx="2843663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Two DDA’s were implemented into the game design in Python.  The first DDA was implemented to adjust them game’s difficulty at a </a:t>
            </a:r>
            <a:r>
              <a:rPr lang="en-US" sz="4000" dirty="0"/>
              <a:t>fixed percentage. The rate of change describes the distance the game is allowed to change from </a:t>
            </a:r>
            <a:r>
              <a:rPr lang="en-US" sz="4000" dirty="0" smtClean="0"/>
              <a:t>the current </a:t>
            </a:r>
            <a:r>
              <a:rPr lang="en-US" sz="4000" dirty="0"/>
              <a:t>difficultly to the desired </a:t>
            </a:r>
            <a:r>
              <a:rPr lang="en-US" sz="4000" dirty="0" smtClean="0"/>
              <a:t>difficulty calculated based on the players performance. The second one uses a ratio determined by the time to determine the allowable change in difficulty.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38" y="22523459"/>
            <a:ext cx="13970418" cy="946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3356" y="30235956"/>
            <a:ext cx="11870624" cy="806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020" y="8040277"/>
            <a:ext cx="13960976" cy="7546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7349" y="31988450"/>
            <a:ext cx="158257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After running tests on the data I found a p value of .309.  This shows there is no statistical significance between engagement levels and the DDA’s .  Even though DDA 2 has a higher average engagement level there are not enough data points to correctly identify a relationship between engagement and difficulty.   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865860" y="35158549"/>
            <a:ext cx="16115847" cy="892552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Work</a:t>
            </a:r>
            <a:endParaRPr lang="en-US" sz="5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7349" y="36239117"/>
            <a:ext cx="161158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We would like to gather more test subjects to better find a trend.  The next steps to be taken are  expanding the amount of different rates  being tested. A better way of determining a player’s current difficulty level would be needed to further the research</a:t>
            </a:r>
            <a:endParaRPr lang="en-US" sz="4000" dirty="0"/>
          </a:p>
        </p:txBody>
      </p:sp>
      <p:pic>
        <p:nvPicPr>
          <p:cNvPr id="1029" name="Picture 5" descr="C:\Users\William Cody\AppData\Local\Temp\Rar$DI89.728\UC_wordmark.blac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49" y="4596099"/>
            <a:ext cx="4358536" cy="156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388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Senior Project – Computer Science – 2015 Engaging Players by Dynamically Adjusting the Difficulty  William Cody Menge Advisor – Prof. Aaron Cass</vt:lpstr>
    </vt:vector>
  </TitlesOfParts>
  <Company>Union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Poster Font Arial – pt 44</dc:title>
  <dc:creator>Administrator</dc:creator>
  <cp:lastModifiedBy>Tom Yanuklis</cp:lastModifiedBy>
  <cp:revision>54</cp:revision>
  <cp:lastPrinted>2013-02-19T16:21:25Z</cp:lastPrinted>
  <dcterms:created xsi:type="dcterms:W3CDTF">2012-02-17T15:33:29Z</dcterms:created>
  <dcterms:modified xsi:type="dcterms:W3CDTF">2015-04-08T20:08:37Z</dcterms:modified>
</cp:coreProperties>
</file>