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175200" cy="40233600"/>
  <p:notesSz cx="28441650" cy="34893250"/>
  <p:defaultTextStyle>
    <a:defPPr>
      <a:defRPr lang="en-US"/>
    </a:defPPr>
    <a:lvl1pPr algn="l" rtl="0" fontAlgn="base">
      <a:spcBef>
        <a:spcPct val="0"/>
      </a:spcBef>
      <a:spcAft>
        <a:spcPct val="0"/>
      </a:spcAft>
      <a:defRPr sz="7900" kern="1200">
        <a:solidFill>
          <a:schemeClr val="tx1"/>
        </a:solidFill>
        <a:latin typeface="Arial" charset="0"/>
        <a:ea typeface="+mn-ea"/>
        <a:cs typeface="+mn-cs"/>
      </a:defRPr>
    </a:lvl1pPr>
    <a:lvl2pPr marL="488930" algn="l" rtl="0" fontAlgn="base">
      <a:spcBef>
        <a:spcPct val="0"/>
      </a:spcBef>
      <a:spcAft>
        <a:spcPct val="0"/>
      </a:spcAft>
      <a:defRPr sz="7900" kern="1200">
        <a:solidFill>
          <a:schemeClr val="tx1"/>
        </a:solidFill>
        <a:latin typeface="Arial" charset="0"/>
        <a:ea typeface="+mn-ea"/>
        <a:cs typeface="+mn-cs"/>
      </a:defRPr>
    </a:lvl2pPr>
    <a:lvl3pPr marL="977859" algn="l" rtl="0" fontAlgn="base">
      <a:spcBef>
        <a:spcPct val="0"/>
      </a:spcBef>
      <a:spcAft>
        <a:spcPct val="0"/>
      </a:spcAft>
      <a:defRPr sz="7900" kern="1200">
        <a:solidFill>
          <a:schemeClr val="tx1"/>
        </a:solidFill>
        <a:latin typeface="Arial" charset="0"/>
        <a:ea typeface="+mn-ea"/>
        <a:cs typeface="+mn-cs"/>
      </a:defRPr>
    </a:lvl3pPr>
    <a:lvl4pPr marL="1466789" algn="l" rtl="0" fontAlgn="base">
      <a:spcBef>
        <a:spcPct val="0"/>
      </a:spcBef>
      <a:spcAft>
        <a:spcPct val="0"/>
      </a:spcAft>
      <a:defRPr sz="7900" kern="1200">
        <a:solidFill>
          <a:schemeClr val="tx1"/>
        </a:solidFill>
        <a:latin typeface="Arial" charset="0"/>
        <a:ea typeface="+mn-ea"/>
        <a:cs typeface="+mn-cs"/>
      </a:defRPr>
    </a:lvl4pPr>
    <a:lvl5pPr marL="1955719" algn="l" rtl="0" fontAlgn="base">
      <a:spcBef>
        <a:spcPct val="0"/>
      </a:spcBef>
      <a:spcAft>
        <a:spcPct val="0"/>
      </a:spcAft>
      <a:defRPr sz="7900" kern="1200">
        <a:solidFill>
          <a:schemeClr val="tx1"/>
        </a:solidFill>
        <a:latin typeface="Arial" charset="0"/>
        <a:ea typeface="+mn-ea"/>
        <a:cs typeface="+mn-cs"/>
      </a:defRPr>
    </a:lvl5pPr>
    <a:lvl6pPr marL="2444648" algn="l" defTabSz="977859" rtl="0" eaLnBrk="1" latinLnBrk="0" hangingPunct="1">
      <a:defRPr sz="7900" kern="1200">
        <a:solidFill>
          <a:schemeClr val="tx1"/>
        </a:solidFill>
        <a:latin typeface="Arial" charset="0"/>
        <a:ea typeface="+mn-ea"/>
        <a:cs typeface="+mn-cs"/>
      </a:defRPr>
    </a:lvl6pPr>
    <a:lvl7pPr marL="2933578" algn="l" defTabSz="977859" rtl="0" eaLnBrk="1" latinLnBrk="0" hangingPunct="1">
      <a:defRPr sz="7900" kern="1200">
        <a:solidFill>
          <a:schemeClr val="tx1"/>
        </a:solidFill>
        <a:latin typeface="Arial" charset="0"/>
        <a:ea typeface="+mn-ea"/>
        <a:cs typeface="+mn-cs"/>
      </a:defRPr>
    </a:lvl7pPr>
    <a:lvl8pPr marL="3422508" algn="l" defTabSz="977859" rtl="0" eaLnBrk="1" latinLnBrk="0" hangingPunct="1">
      <a:defRPr sz="7900" kern="1200">
        <a:solidFill>
          <a:schemeClr val="tx1"/>
        </a:solidFill>
        <a:latin typeface="Arial" charset="0"/>
        <a:ea typeface="+mn-ea"/>
        <a:cs typeface="+mn-cs"/>
      </a:defRPr>
    </a:lvl8pPr>
    <a:lvl9pPr marL="3911437" algn="l" defTabSz="977859" rtl="0" eaLnBrk="1" latinLnBrk="0" hangingPunct="1">
      <a:defRPr sz="7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5" d="100"/>
          <a:sy n="35" d="100"/>
        </p:scale>
        <p:origin x="-5096" y="-208"/>
      </p:cViewPr>
      <p:guideLst>
        <p:guide orient="horz" pos="12672"/>
        <p:guide pos="95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defRPr sz="4700"/>
            </a:lvl1pPr>
          </a:lstStyle>
          <a:p>
            <a:endParaRPr lang="en-US" dirty="0"/>
          </a:p>
        </p:txBody>
      </p:sp>
      <p:sp>
        <p:nvSpPr>
          <p:cNvPr id="3075" name="Rectangle 3"/>
          <p:cNvSpPr>
            <a:spLocks noGrp="1" noChangeArrowheads="1"/>
          </p:cNvSpPr>
          <p:nvPr>
            <p:ph type="dt" idx="1"/>
          </p:nvPr>
        </p:nvSpPr>
        <p:spPr bwMode="auto">
          <a:xfrm>
            <a:off x="16111347"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lgn="r">
              <a:defRPr sz="4700"/>
            </a:lvl1pPr>
          </a:lstStyle>
          <a:p>
            <a:endParaRPr lang="en-US" dirty="0"/>
          </a:p>
        </p:txBody>
      </p:sp>
      <p:sp>
        <p:nvSpPr>
          <p:cNvPr id="3076" name="Rectangle 4"/>
          <p:cNvSpPr>
            <a:spLocks noGrp="1" noRot="1" noChangeAspect="1" noChangeArrowheads="1" noTextEdit="1"/>
          </p:cNvSpPr>
          <p:nvPr>
            <p:ph type="sldImg" idx="2"/>
          </p:nvPr>
        </p:nvSpPr>
        <p:spPr bwMode="auto">
          <a:xfrm>
            <a:off x="9313863" y="2617788"/>
            <a:ext cx="9813925" cy="130841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845460" y="16574294"/>
            <a:ext cx="22750739" cy="157019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defRPr sz="4700"/>
            </a:lvl1pPr>
          </a:lstStyle>
          <a:p>
            <a:endParaRPr lang="en-US" dirty="0"/>
          </a:p>
        </p:txBody>
      </p:sp>
      <p:sp>
        <p:nvSpPr>
          <p:cNvPr id="3079" name="Rectangle 7"/>
          <p:cNvSpPr>
            <a:spLocks noGrp="1" noChangeArrowheads="1"/>
          </p:cNvSpPr>
          <p:nvPr>
            <p:ph type="sldNum" sz="quarter" idx="5"/>
          </p:nvPr>
        </p:nvSpPr>
        <p:spPr bwMode="auto">
          <a:xfrm>
            <a:off x="16111347"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lgn="r">
              <a:defRPr sz="4700"/>
            </a:lvl1pPr>
          </a:lstStyle>
          <a:p>
            <a:fld id="{4F7C90D1-3429-4635-9A51-EEEBDDEE66E8}" type="slidenum">
              <a:rPr lang="en-US"/>
              <a:pPr/>
              <a:t>‹#›</a:t>
            </a:fld>
            <a:endParaRPr lang="en-US" dirty="0"/>
          </a:p>
        </p:txBody>
      </p:sp>
    </p:spTree>
    <p:extLst>
      <p:ext uri="{BB962C8B-B14F-4D97-AF65-F5344CB8AC3E}">
        <p14:creationId xmlns:p14="http://schemas.microsoft.com/office/powerpoint/2010/main" val="988506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300" kern="1200">
        <a:solidFill>
          <a:schemeClr val="tx1"/>
        </a:solidFill>
        <a:latin typeface="Arial" charset="0"/>
        <a:ea typeface="+mn-ea"/>
        <a:cs typeface="+mn-cs"/>
      </a:defRPr>
    </a:lvl1pPr>
    <a:lvl2pPr marL="488930" algn="l" rtl="0" fontAlgn="base">
      <a:spcBef>
        <a:spcPct val="30000"/>
      </a:spcBef>
      <a:spcAft>
        <a:spcPct val="0"/>
      </a:spcAft>
      <a:defRPr sz="1300" kern="1200">
        <a:solidFill>
          <a:schemeClr val="tx1"/>
        </a:solidFill>
        <a:latin typeface="Arial" charset="0"/>
        <a:ea typeface="+mn-ea"/>
        <a:cs typeface="+mn-cs"/>
      </a:defRPr>
    </a:lvl2pPr>
    <a:lvl3pPr marL="977859" algn="l" rtl="0" fontAlgn="base">
      <a:spcBef>
        <a:spcPct val="30000"/>
      </a:spcBef>
      <a:spcAft>
        <a:spcPct val="0"/>
      </a:spcAft>
      <a:defRPr sz="1300" kern="1200">
        <a:solidFill>
          <a:schemeClr val="tx1"/>
        </a:solidFill>
        <a:latin typeface="Arial" charset="0"/>
        <a:ea typeface="+mn-ea"/>
        <a:cs typeface="+mn-cs"/>
      </a:defRPr>
    </a:lvl3pPr>
    <a:lvl4pPr marL="1466789" algn="l" rtl="0" fontAlgn="base">
      <a:spcBef>
        <a:spcPct val="30000"/>
      </a:spcBef>
      <a:spcAft>
        <a:spcPct val="0"/>
      </a:spcAft>
      <a:defRPr sz="1300" kern="1200">
        <a:solidFill>
          <a:schemeClr val="tx1"/>
        </a:solidFill>
        <a:latin typeface="Arial" charset="0"/>
        <a:ea typeface="+mn-ea"/>
        <a:cs typeface="+mn-cs"/>
      </a:defRPr>
    </a:lvl4pPr>
    <a:lvl5pPr marL="1955719" algn="l" rtl="0" fontAlgn="base">
      <a:spcBef>
        <a:spcPct val="30000"/>
      </a:spcBef>
      <a:spcAft>
        <a:spcPct val="0"/>
      </a:spcAft>
      <a:defRPr sz="1300" kern="1200">
        <a:solidFill>
          <a:schemeClr val="tx1"/>
        </a:solidFill>
        <a:latin typeface="Arial" charset="0"/>
        <a:ea typeface="+mn-ea"/>
        <a:cs typeface="+mn-cs"/>
      </a:defRPr>
    </a:lvl5pPr>
    <a:lvl6pPr marL="2444648" algn="l" defTabSz="977859" rtl="0" eaLnBrk="1" latinLnBrk="0" hangingPunct="1">
      <a:defRPr sz="1300" kern="1200">
        <a:solidFill>
          <a:schemeClr val="tx1"/>
        </a:solidFill>
        <a:latin typeface="+mn-lt"/>
        <a:ea typeface="+mn-ea"/>
        <a:cs typeface="+mn-cs"/>
      </a:defRPr>
    </a:lvl6pPr>
    <a:lvl7pPr marL="2933578" algn="l" defTabSz="977859" rtl="0" eaLnBrk="1" latinLnBrk="0" hangingPunct="1">
      <a:defRPr sz="1300" kern="1200">
        <a:solidFill>
          <a:schemeClr val="tx1"/>
        </a:solidFill>
        <a:latin typeface="+mn-lt"/>
        <a:ea typeface="+mn-ea"/>
        <a:cs typeface="+mn-cs"/>
      </a:defRPr>
    </a:lvl7pPr>
    <a:lvl8pPr marL="3422508" algn="l" defTabSz="977859" rtl="0" eaLnBrk="1" latinLnBrk="0" hangingPunct="1">
      <a:defRPr sz="1300" kern="1200">
        <a:solidFill>
          <a:schemeClr val="tx1"/>
        </a:solidFill>
        <a:latin typeface="+mn-lt"/>
        <a:ea typeface="+mn-ea"/>
        <a:cs typeface="+mn-cs"/>
      </a:defRPr>
    </a:lvl8pPr>
    <a:lvl9pPr marL="3911437" algn="l" defTabSz="97785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8BD3E-E1F6-4E85-9CDF-D494EE93141E}" type="slidenum">
              <a:rPr lang="en-US"/>
              <a:pPr/>
              <a:t>1</a:t>
            </a:fld>
            <a:endParaRPr lang="en-US" dirty="0"/>
          </a:p>
        </p:txBody>
      </p:sp>
      <p:sp>
        <p:nvSpPr>
          <p:cNvPr id="4098" name="Rectangle 2"/>
          <p:cNvSpPr>
            <a:spLocks noGrp="1" noRot="1" noChangeAspect="1" noChangeArrowheads="1" noTextEdit="1"/>
          </p:cNvSpPr>
          <p:nvPr>
            <p:ph type="sldImg"/>
          </p:nvPr>
        </p:nvSpPr>
        <p:spPr>
          <a:xfrm>
            <a:off x="9313863" y="2617788"/>
            <a:ext cx="9813925" cy="13084175"/>
          </a:xfrm>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2485" y="12497912"/>
            <a:ext cx="25650230" cy="8624728"/>
          </a:xfrm>
        </p:spPr>
        <p:txBody>
          <a:bodyPr/>
          <a:lstStyle/>
          <a:p>
            <a:r>
              <a:rPr lang="en-US" smtClean="0"/>
              <a:t>Click to edit Master title style</a:t>
            </a:r>
            <a:endParaRPr lang="en-US"/>
          </a:p>
        </p:txBody>
      </p:sp>
      <p:sp>
        <p:nvSpPr>
          <p:cNvPr id="3" name="Subtitle 2"/>
          <p:cNvSpPr>
            <a:spLocks noGrp="1"/>
          </p:cNvSpPr>
          <p:nvPr>
            <p:ph type="subTitle" idx="1"/>
          </p:nvPr>
        </p:nvSpPr>
        <p:spPr>
          <a:xfrm>
            <a:off x="4526609" y="22799040"/>
            <a:ext cx="21121985" cy="10281920"/>
          </a:xfrm>
        </p:spPr>
        <p:txBody>
          <a:bodyPr/>
          <a:lstStyle>
            <a:lvl1pPr marL="0" indent="0" algn="ctr">
              <a:buNone/>
              <a:defRPr/>
            </a:lvl1pPr>
            <a:lvl2pPr marL="488930" indent="0" algn="ctr">
              <a:buNone/>
              <a:defRPr/>
            </a:lvl2pPr>
            <a:lvl3pPr marL="977859" indent="0" algn="ctr">
              <a:buNone/>
              <a:defRPr/>
            </a:lvl3pPr>
            <a:lvl4pPr marL="1466789" indent="0" algn="ctr">
              <a:buNone/>
              <a:defRPr/>
            </a:lvl4pPr>
            <a:lvl5pPr marL="1955719" indent="0" algn="ctr">
              <a:buNone/>
              <a:defRPr/>
            </a:lvl5pPr>
            <a:lvl6pPr marL="2444648" indent="0" algn="ctr">
              <a:buNone/>
              <a:defRPr/>
            </a:lvl6pPr>
            <a:lvl7pPr marL="2933578" indent="0" algn="ctr">
              <a:buNone/>
              <a:defRPr/>
            </a:lvl7pPr>
            <a:lvl8pPr marL="3422508" indent="0" algn="ctr">
              <a:buNone/>
              <a:defRPr/>
            </a:lvl8pPr>
            <a:lvl9pPr marL="3911437"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B62511B-088F-49BE-9F9D-24FE528AD0AD}"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B7C563-F5B2-4FD9-9007-3ECA8271F85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76693" y="1613535"/>
            <a:ext cx="6789092" cy="3432429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9415" y="1613535"/>
            <a:ext cx="20210116" cy="343242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7C57D0F-A6E4-4975-8789-BA0F3703C43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6F1748B-3CB5-4097-8BE0-EE3EA151CC5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3632" y="25853232"/>
            <a:ext cx="25648593" cy="7990840"/>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383632" y="17052132"/>
            <a:ext cx="25648593" cy="8801100"/>
          </a:xfrm>
        </p:spPr>
        <p:txBody>
          <a:bodyPr anchor="b"/>
          <a:lstStyle>
            <a:lvl1pPr marL="0" indent="0">
              <a:buNone/>
              <a:defRPr sz="2100"/>
            </a:lvl1pPr>
            <a:lvl2pPr marL="488930" indent="0">
              <a:buNone/>
              <a:defRPr sz="1900"/>
            </a:lvl2pPr>
            <a:lvl3pPr marL="977859" indent="0">
              <a:buNone/>
              <a:defRPr sz="1700"/>
            </a:lvl3pPr>
            <a:lvl4pPr marL="1466789" indent="0">
              <a:buNone/>
              <a:defRPr sz="1500"/>
            </a:lvl4pPr>
            <a:lvl5pPr marL="1955719" indent="0">
              <a:buNone/>
              <a:defRPr sz="1500"/>
            </a:lvl5pPr>
            <a:lvl6pPr marL="2444648" indent="0">
              <a:buNone/>
              <a:defRPr sz="1500"/>
            </a:lvl6pPr>
            <a:lvl7pPr marL="2933578" indent="0">
              <a:buNone/>
              <a:defRPr sz="1500"/>
            </a:lvl7pPr>
            <a:lvl8pPr marL="3422508" indent="0">
              <a:buNone/>
              <a:defRPr sz="1500"/>
            </a:lvl8pPr>
            <a:lvl9pPr marL="3911437" indent="0">
              <a:buNone/>
              <a:defRPr sz="15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471AF70-A8CC-40D7-AAAC-3C17C3A1D6B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9415"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66182"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E01F5E1-B220-496C-BBB5-D22F45FDCC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11789"/>
            <a:ext cx="2715637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9415" y="9005412"/>
            <a:ext cx="13332619"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509415" y="12759850"/>
            <a:ext cx="13332619"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8255" y="9005412"/>
            <a:ext cx="13337530"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5328255" y="12759850"/>
            <a:ext cx="13337530"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960D2BF-3DCA-486A-A0BA-012E4409588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1108475-284D-4F1D-9E23-E9E50A25AB8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E8783C95-46ED-44A2-85AB-06D81896317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01312"/>
            <a:ext cx="9927431" cy="681736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11797010" y="1601312"/>
            <a:ext cx="16868775" cy="34338260"/>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9415" y="8418672"/>
            <a:ext cx="9927431" cy="2752090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F22B979-3160-425A-B28F-6DAB4C85AE2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4877" y="28163520"/>
            <a:ext cx="18104792" cy="3324860"/>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5914877" y="3595529"/>
            <a:ext cx="18104792" cy="24140160"/>
          </a:xfrm>
        </p:spPr>
        <p:txBody>
          <a:bodyPr/>
          <a:lstStyle>
            <a:lvl1pPr marL="0" indent="0">
              <a:buNone/>
              <a:defRPr sz="3400"/>
            </a:lvl1pPr>
            <a:lvl2pPr marL="488930" indent="0">
              <a:buNone/>
              <a:defRPr sz="3000"/>
            </a:lvl2pPr>
            <a:lvl3pPr marL="977859" indent="0">
              <a:buNone/>
              <a:defRPr sz="2600"/>
            </a:lvl3pPr>
            <a:lvl4pPr marL="1466789" indent="0">
              <a:buNone/>
              <a:defRPr sz="2100"/>
            </a:lvl4pPr>
            <a:lvl5pPr marL="1955719" indent="0">
              <a:buNone/>
              <a:defRPr sz="2100"/>
            </a:lvl5pPr>
            <a:lvl6pPr marL="2444648" indent="0">
              <a:buNone/>
              <a:defRPr sz="2100"/>
            </a:lvl6pPr>
            <a:lvl7pPr marL="2933578" indent="0">
              <a:buNone/>
              <a:defRPr sz="2100"/>
            </a:lvl7pPr>
            <a:lvl8pPr marL="3422508" indent="0">
              <a:buNone/>
              <a:defRPr sz="2100"/>
            </a:lvl8pPr>
            <a:lvl9pPr marL="3911437" indent="0">
              <a:buNone/>
              <a:defRPr sz="2100"/>
            </a:lvl9pPr>
          </a:lstStyle>
          <a:p>
            <a:endParaRPr lang="en-US" dirty="0"/>
          </a:p>
        </p:txBody>
      </p:sp>
      <p:sp>
        <p:nvSpPr>
          <p:cNvPr id="4" name="Text Placeholder 3"/>
          <p:cNvSpPr>
            <a:spLocks noGrp="1"/>
          </p:cNvSpPr>
          <p:nvPr>
            <p:ph type="body" sz="half" idx="2"/>
          </p:nvPr>
        </p:nvSpPr>
        <p:spPr>
          <a:xfrm>
            <a:off x="5914877" y="31488380"/>
            <a:ext cx="18104792" cy="472186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1C3E4C9-B11A-4C37-B9F8-841055F734BF}"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9415" y="1613535"/>
            <a:ext cx="27156370" cy="6705600"/>
          </a:xfrm>
          <a:prstGeom prst="rect">
            <a:avLst/>
          </a:prstGeom>
          <a:noFill/>
          <a:ln w="9525">
            <a:noFill/>
            <a:miter lim="800000"/>
            <a:headEnd/>
            <a:tailEnd/>
          </a:ln>
          <a:effectLst/>
        </p:spPr>
        <p:txBody>
          <a:bodyPr vert="horz" wrap="square" lIns="402310" tIns="201155" rIns="402310" bIns="20115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09415" y="9387840"/>
            <a:ext cx="27156370" cy="26549985"/>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094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defTabSz="4023484">
              <a:defRPr sz="6200"/>
            </a:lvl1pPr>
          </a:lstStyle>
          <a:p>
            <a:endParaRPr lang="en-US" dirty="0"/>
          </a:p>
        </p:txBody>
      </p:sp>
      <p:sp>
        <p:nvSpPr>
          <p:cNvPr id="1029" name="Rectangle 5"/>
          <p:cNvSpPr>
            <a:spLocks noGrp="1" noChangeArrowheads="1"/>
          </p:cNvSpPr>
          <p:nvPr>
            <p:ph type="ftr" sz="quarter" idx="3"/>
          </p:nvPr>
        </p:nvSpPr>
        <p:spPr bwMode="auto">
          <a:xfrm>
            <a:off x="10310515" y="36636325"/>
            <a:ext cx="95541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ctr" defTabSz="4023484">
              <a:defRPr sz="6200"/>
            </a:lvl1pPr>
          </a:lstStyle>
          <a:p>
            <a:endParaRPr lang="en-US" dirty="0"/>
          </a:p>
        </p:txBody>
      </p:sp>
      <p:sp>
        <p:nvSpPr>
          <p:cNvPr id="1030" name="Rectangle 6"/>
          <p:cNvSpPr>
            <a:spLocks noGrp="1" noChangeArrowheads="1"/>
          </p:cNvSpPr>
          <p:nvPr>
            <p:ph type="sldNum" sz="quarter" idx="4"/>
          </p:nvPr>
        </p:nvSpPr>
        <p:spPr bwMode="auto">
          <a:xfrm>
            <a:off x="216262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r" defTabSz="4023484">
              <a:defRPr sz="6200"/>
            </a:lvl1pPr>
          </a:lstStyle>
          <a:p>
            <a:fld id="{10BC1321-C979-472F-8B16-2348122BA3F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3484" rtl="0" fontAlgn="base">
        <a:spcBef>
          <a:spcPct val="0"/>
        </a:spcBef>
        <a:spcAft>
          <a:spcPct val="0"/>
        </a:spcAft>
        <a:defRPr sz="19400">
          <a:solidFill>
            <a:schemeClr val="tx2"/>
          </a:solidFill>
          <a:latin typeface="+mj-lt"/>
          <a:ea typeface="+mj-ea"/>
          <a:cs typeface="+mj-cs"/>
        </a:defRPr>
      </a:lvl1pPr>
      <a:lvl2pPr algn="ctr" defTabSz="4023484" rtl="0" fontAlgn="base">
        <a:spcBef>
          <a:spcPct val="0"/>
        </a:spcBef>
        <a:spcAft>
          <a:spcPct val="0"/>
        </a:spcAft>
        <a:defRPr sz="19400">
          <a:solidFill>
            <a:schemeClr val="tx2"/>
          </a:solidFill>
          <a:latin typeface="Arial" charset="0"/>
        </a:defRPr>
      </a:lvl2pPr>
      <a:lvl3pPr algn="ctr" defTabSz="4023484" rtl="0" fontAlgn="base">
        <a:spcBef>
          <a:spcPct val="0"/>
        </a:spcBef>
        <a:spcAft>
          <a:spcPct val="0"/>
        </a:spcAft>
        <a:defRPr sz="19400">
          <a:solidFill>
            <a:schemeClr val="tx2"/>
          </a:solidFill>
          <a:latin typeface="Arial" charset="0"/>
        </a:defRPr>
      </a:lvl3pPr>
      <a:lvl4pPr algn="ctr" defTabSz="4023484" rtl="0" fontAlgn="base">
        <a:spcBef>
          <a:spcPct val="0"/>
        </a:spcBef>
        <a:spcAft>
          <a:spcPct val="0"/>
        </a:spcAft>
        <a:defRPr sz="19400">
          <a:solidFill>
            <a:schemeClr val="tx2"/>
          </a:solidFill>
          <a:latin typeface="Arial" charset="0"/>
        </a:defRPr>
      </a:lvl4pPr>
      <a:lvl5pPr algn="ctr" defTabSz="4023484" rtl="0" fontAlgn="base">
        <a:spcBef>
          <a:spcPct val="0"/>
        </a:spcBef>
        <a:spcAft>
          <a:spcPct val="0"/>
        </a:spcAft>
        <a:defRPr sz="19400">
          <a:solidFill>
            <a:schemeClr val="tx2"/>
          </a:solidFill>
          <a:latin typeface="Arial" charset="0"/>
        </a:defRPr>
      </a:lvl5pPr>
      <a:lvl6pPr marL="488930" algn="ctr" defTabSz="4023484" rtl="0" fontAlgn="base">
        <a:spcBef>
          <a:spcPct val="0"/>
        </a:spcBef>
        <a:spcAft>
          <a:spcPct val="0"/>
        </a:spcAft>
        <a:defRPr sz="19400">
          <a:solidFill>
            <a:schemeClr val="tx2"/>
          </a:solidFill>
          <a:latin typeface="Arial" charset="0"/>
        </a:defRPr>
      </a:lvl6pPr>
      <a:lvl7pPr marL="977859" algn="ctr" defTabSz="4023484" rtl="0" fontAlgn="base">
        <a:spcBef>
          <a:spcPct val="0"/>
        </a:spcBef>
        <a:spcAft>
          <a:spcPct val="0"/>
        </a:spcAft>
        <a:defRPr sz="19400">
          <a:solidFill>
            <a:schemeClr val="tx2"/>
          </a:solidFill>
          <a:latin typeface="Arial" charset="0"/>
        </a:defRPr>
      </a:lvl7pPr>
      <a:lvl8pPr marL="1466789" algn="ctr" defTabSz="4023484" rtl="0" fontAlgn="base">
        <a:spcBef>
          <a:spcPct val="0"/>
        </a:spcBef>
        <a:spcAft>
          <a:spcPct val="0"/>
        </a:spcAft>
        <a:defRPr sz="19400">
          <a:solidFill>
            <a:schemeClr val="tx2"/>
          </a:solidFill>
          <a:latin typeface="Arial" charset="0"/>
        </a:defRPr>
      </a:lvl8pPr>
      <a:lvl9pPr marL="1955719" algn="ctr" defTabSz="4023484" rtl="0" fontAlgn="base">
        <a:spcBef>
          <a:spcPct val="0"/>
        </a:spcBef>
        <a:spcAft>
          <a:spcPct val="0"/>
        </a:spcAft>
        <a:defRPr sz="19400">
          <a:solidFill>
            <a:schemeClr val="tx2"/>
          </a:solidFill>
          <a:latin typeface="Arial" charset="0"/>
        </a:defRPr>
      </a:lvl9pPr>
    </p:titleStyle>
    <p:bodyStyle>
      <a:lvl1pPr marL="1509231" indent="-1509231" algn="l" defTabSz="4023484" rtl="0" fontAlgn="base">
        <a:spcBef>
          <a:spcPct val="20000"/>
        </a:spcBef>
        <a:spcAft>
          <a:spcPct val="0"/>
        </a:spcAft>
        <a:buChar char="•"/>
        <a:defRPr sz="14100">
          <a:solidFill>
            <a:schemeClr val="tx1"/>
          </a:solidFill>
          <a:latin typeface="+mn-lt"/>
          <a:ea typeface="+mn-ea"/>
          <a:cs typeface="+mn-cs"/>
        </a:defRPr>
      </a:lvl1pPr>
      <a:lvl2pPr marL="3268020" indent="-1256278" algn="l" defTabSz="4023484" rtl="0" fontAlgn="base">
        <a:spcBef>
          <a:spcPct val="20000"/>
        </a:spcBef>
        <a:spcAft>
          <a:spcPct val="0"/>
        </a:spcAft>
        <a:buChar char="–"/>
        <a:defRPr sz="12300">
          <a:solidFill>
            <a:schemeClr val="tx1"/>
          </a:solidFill>
          <a:latin typeface="+mn-lt"/>
        </a:defRPr>
      </a:lvl2pPr>
      <a:lvl3pPr marL="5028506" indent="-1005022" algn="l" defTabSz="4023484" rtl="0" fontAlgn="base">
        <a:spcBef>
          <a:spcPct val="20000"/>
        </a:spcBef>
        <a:spcAft>
          <a:spcPct val="0"/>
        </a:spcAft>
        <a:buChar char="•"/>
        <a:defRPr sz="10600">
          <a:solidFill>
            <a:schemeClr val="tx1"/>
          </a:solidFill>
          <a:latin typeface="+mn-lt"/>
        </a:defRPr>
      </a:lvl3pPr>
      <a:lvl4pPr marL="7040248" indent="-1005022" algn="l" defTabSz="4023484" rtl="0" fontAlgn="base">
        <a:spcBef>
          <a:spcPct val="20000"/>
        </a:spcBef>
        <a:spcAft>
          <a:spcPct val="0"/>
        </a:spcAft>
        <a:buChar char="–"/>
        <a:defRPr sz="8800">
          <a:solidFill>
            <a:schemeClr val="tx1"/>
          </a:solidFill>
          <a:latin typeface="+mn-lt"/>
        </a:defRPr>
      </a:lvl4pPr>
      <a:lvl5pPr marL="9051990" indent="-1005022" algn="l" defTabSz="4023484" rtl="0" fontAlgn="base">
        <a:spcBef>
          <a:spcPct val="20000"/>
        </a:spcBef>
        <a:spcAft>
          <a:spcPct val="0"/>
        </a:spcAft>
        <a:buChar char="»"/>
        <a:defRPr sz="8800">
          <a:solidFill>
            <a:schemeClr val="tx1"/>
          </a:solidFill>
          <a:latin typeface="+mn-lt"/>
        </a:defRPr>
      </a:lvl5pPr>
      <a:lvl6pPr marL="9540919" indent="-1005022" algn="l" defTabSz="4023484" rtl="0" fontAlgn="base">
        <a:spcBef>
          <a:spcPct val="20000"/>
        </a:spcBef>
        <a:spcAft>
          <a:spcPct val="0"/>
        </a:spcAft>
        <a:buChar char="»"/>
        <a:defRPr sz="8800">
          <a:solidFill>
            <a:schemeClr val="tx1"/>
          </a:solidFill>
          <a:latin typeface="+mn-lt"/>
        </a:defRPr>
      </a:lvl6pPr>
      <a:lvl7pPr marL="10029849" indent="-1005022" algn="l" defTabSz="4023484" rtl="0" fontAlgn="base">
        <a:spcBef>
          <a:spcPct val="20000"/>
        </a:spcBef>
        <a:spcAft>
          <a:spcPct val="0"/>
        </a:spcAft>
        <a:buChar char="»"/>
        <a:defRPr sz="8800">
          <a:solidFill>
            <a:schemeClr val="tx1"/>
          </a:solidFill>
          <a:latin typeface="+mn-lt"/>
        </a:defRPr>
      </a:lvl7pPr>
      <a:lvl8pPr marL="10518779" indent="-1005022" algn="l" defTabSz="4023484" rtl="0" fontAlgn="base">
        <a:spcBef>
          <a:spcPct val="20000"/>
        </a:spcBef>
        <a:spcAft>
          <a:spcPct val="0"/>
        </a:spcAft>
        <a:buChar char="»"/>
        <a:defRPr sz="8800">
          <a:solidFill>
            <a:schemeClr val="tx1"/>
          </a:solidFill>
          <a:latin typeface="+mn-lt"/>
        </a:defRPr>
      </a:lvl8pPr>
      <a:lvl9pPr marL="11007708" indent="-1005022" algn="l" defTabSz="4023484" rtl="0" fontAlgn="base">
        <a:spcBef>
          <a:spcPct val="20000"/>
        </a:spcBef>
        <a:spcAft>
          <a:spcPct val="0"/>
        </a:spcAft>
        <a:buChar char="»"/>
        <a:defRPr sz="8800">
          <a:solidFill>
            <a:schemeClr val="tx1"/>
          </a:solidFill>
          <a:latin typeface="+mn-lt"/>
        </a:defRPr>
      </a:lvl9pPr>
    </p:bodyStyle>
    <p:otherStyle>
      <a:defPPr>
        <a:defRPr lang="en-US"/>
      </a:defPPr>
      <a:lvl1pPr marL="0" algn="l" defTabSz="977859" rtl="0" eaLnBrk="1" latinLnBrk="0" hangingPunct="1">
        <a:defRPr sz="1900" kern="1200">
          <a:solidFill>
            <a:schemeClr val="tx1"/>
          </a:solidFill>
          <a:latin typeface="+mn-lt"/>
          <a:ea typeface="+mn-ea"/>
          <a:cs typeface="+mn-cs"/>
        </a:defRPr>
      </a:lvl1pPr>
      <a:lvl2pPr marL="488930" algn="l" defTabSz="977859" rtl="0" eaLnBrk="1" latinLnBrk="0" hangingPunct="1">
        <a:defRPr sz="1900" kern="1200">
          <a:solidFill>
            <a:schemeClr val="tx1"/>
          </a:solidFill>
          <a:latin typeface="+mn-lt"/>
          <a:ea typeface="+mn-ea"/>
          <a:cs typeface="+mn-cs"/>
        </a:defRPr>
      </a:lvl2pPr>
      <a:lvl3pPr marL="977859" algn="l" defTabSz="977859" rtl="0" eaLnBrk="1" latinLnBrk="0" hangingPunct="1">
        <a:defRPr sz="1900" kern="1200">
          <a:solidFill>
            <a:schemeClr val="tx1"/>
          </a:solidFill>
          <a:latin typeface="+mn-lt"/>
          <a:ea typeface="+mn-ea"/>
          <a:cs typeface="+mn-cs"/>
        </a:defRPr>
      </a:lvl3pPr>
      <a:lvl4pPr marL="1466789" algn="l" defTabSz="977859" rtl="0" eaLnBrk="1" latinLnBrk="0" hangingPunct="1">
        <a:defRPr sz="1900" kern="1200">
          <a:solidFill>
            <a:schemeClr val="tx1"/>
          </a:solidFill>
          <a:latin typeface="+mn-lt"/>
          <a:ea typeface="+mn-ea"/>
          <a:cs typeface="+mn-cs"/>
        </a:defRPr>
      </a:lvl4pPr>
      <a:lvl5pPr marL="1955719" algn="l" defTabSz="977859" rtl="0" eaLnBrk="1" latinLnBrk="0" hangingPunct="1">
        <a:defRPr sz="1900" kern="1200">
          <a:solidFill>
            <a:schemeClr val="tx1"/>
          </a:solidFill>
          <a:latin typeface="+mn-lt"/>
          <a:ea typeface="+mn-ea"/>
          <a:cs typeface="+mn-cs"/>
        </a:defRPr>
      </a:lvl5pPr>
      <a:lvl6pPr marL="2444648" algn="l" defTabSz="977859" rtl="0" eaLnBrk="1" latinLnBrk="0" hangingPunct="1">
        <a:defRPr sz="1900" kern="1200">
          <a:solidFill>
            <a:schemeClr val="tx1"/>
          </a:solidFill>
          <a:latin typeface="+mn-lt"/>
          <a:ea typeface="+mn-ea"/>
          <a:cs typeface="+mn-cs"/>
        </a:defRPr>
      </a:lvl6pPr>
      <a:lvl7pPr marL="2933578" algn="l" defTabSz="977859" rtl="0" eaLnBrk="1" latinLnBrk="0" hangingPunct="1">
        <a:defRPr sz="1900" kern="1200">
          <a:solidFill>
            <a:schemeClr val="tx1"/>
          </a:solidFill>
          <a:latin typeface="+mn-lt"/>
          <a:ea typeface="+mn-ea"/>
          <a:cs typeface="+mn-cs"/>
        </a:defRPr>
      </a:lvl7pPr>
      <a:lvl8pPr marL="3422508" algn="l" defTabSz="977859" rtl="0" eaLnBrk="1" latinLnBrk="0" hangingPunct="1">
        <a:defRPr sz="1900" kern="1200">
          <a:solidFill>
            <a:schemeClr val="tx1"/>
          </a:solidFill>
          <a:latin typeface="+mn-lt"/>
          <a:ea typeface="+mn-ea"/>
          <a:cs typeface="+mn-cs"/>
        </a:defRPr>
      </a:lvl8pPr>
      <a:lvl9pPr marL="3911437" algn="l" defTabSz="97785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 Id="rId6" Type="http://schemas.openxmlformats.org/officeDocument/2006/relationships/image" Target="../media/image4.png"/><Relationship Id="rId7" Type="http://schemas.openxmlformats.org/officeDocument/2006/relationships/image" Target="../media/image5.JP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5994400" y="22310852"/>
            <a:ext cx="2133600" cy="650748"/>
          </a:xfrm>
          <a:prstGeom prst="rect">
            <a:avLst/>
          </a:prstGeom>
        </p:spPr>
      </p:pic>
      <p:sp>
        <p:nvSpPr>
          <p:cNvPr id="2" name="TextBox 1"/>
          <p:cNvSpPr txBox="1"/>
          <p:nvPr/>
        </p:nvSpPr>
        <p:spPr>
          <a:xfrm>
            <a:off x="1320800" y="19434787"/>
            <a:ext cx="12338212" cy="4047262"/>
          </a:xfrm>
          <a:prstGeom prst="rect">
            <a:avLst/>
          </a:prstGeom>
          <a:noFill/>
        </p:spPr>
        <p:txBody>
          <a:bodyPr wrap="square" rtlCol="0">
            <a:spAutoFit/>
          </a:bodyPr>
          <a:lstStyle/>
          <a:p>
            <a:pPr algn="just"/>
            <a:r>
              <a:rPr lang="en-US" sz="3200" dirty="0" smtClean="0">
                <a:latin typeface="+mn-lt"/>
              </a:rPr>
              <a:t>The equation used by PeerRank to determine the grade for student</a:t>
            </a:r>
            <a:r>
              <a:rPr lang="en-US" sz="3200" dirty="0" smtClean="0"/>
              <a:t> </a:t>
            </a:r>
            <a:r>
              <a:rPr lang="en-US" sz="3200" i="1" dirty="0" smtClean="0">
                <a:latin typeface="Cambria Math" panose="02040503050406030204" pitchFamily="18" charset="0"/>
                <a:ea typeface="Cambria Math" panose="02040503050406030204" pitchFamily="18" charset="0"/>
              </a:rPr>
              <a:t>i</a:t>
            </a:r>
            <a:r>
              <a:rPr lang="en-US" sz="3200" dirty="0" smtClean="0">
                <a:latin typeface="Cambria Math" panose="02040503050406030204" pitchFamily="18" charset="0"/>
                <a:ea typeface="Cambria Math" panose="02040503050406030204" pitchFamily="18" charset="0"/>
              </a:rPr>
              <a:t> </a:t>
            </a:r>
            <a:r>
              <a:rPr lang="en-US" sz="3200" dirty="0" smtClean="0">
                <a:latin typeface="+mn-lt"/>
                <a:ea typeface="Cambria Math" panose="02040503050406030204" pitchFamily="18" charset="0"/>
              </a:rPr>
              <a:t>in iteration </a:t>
            </a:r>
            <a:r>
              <a:rPr lang="en-US" sz="3200" i="1" dirty="0" smtClean="0">
                <a:latin typeface="Cambria Math" panose="02040503050406030204" pitchFamily="18" charset="0"/>
                <a:ea typeface="Cambria Math" panose="02040503050406030204" pitchFamily="18" charset="0"/>
              </a:rPr>
              <a:t>n</a:t>
            </a:r>
            <a:r>
              <a:rPr lang="en-US" sz="3200" dirty="0" smtClean="0">
                <a:latin typeface="Cambria Math" panose="02040503050406030204" pitchFamily="18" charset="0"/>
                <a:ea typeface="Cambria Math" panose="02040503050406030204" pitchFamily="18" charset="0"/>
              </a:rPr>
              <a:t>+1</a:t>
            </a:r>
            <a:r>
              <a:rPr lang="en-US" sz="3200" dirty="0" smtClean="0">
                <a:latin typeface="+mn-lt"/>
              </a:rPr>
              <a:t>.  </a:t>
            </a:r>
            <a:r>
              <a:rPr lang="en-US" sz="3200" i="1" dirty="0" smtClean="0">
                <a:latin typeface="Cambria Math" panose="02040503050406030204" pitchFamily="18" charset="0"/>
                <a:ea typeface="Cambria Math" panose="02040503050406030204" pitchFamily="18" charset="0"/>
              </a:rPr>
              <a:t>A</a:t>
            </a:r>
            <a:r>
              <a:rPr lang="en-US" sz="3200" i="1" baseline="-25000" dirty="0" smtClean="0">
                <a:latin typeface="Cambria Math" panose="02040503050406030204" pitchFamily="18" charset="0"/>
                <a:ea typeface="Cambria Math" panose="02040503050406030204" pitchFamily="18" charset="0"/>
              </a:rPr>
              <a:t>i,j</a:t>
            </a:r>
            <a:r>
              <a:rPr lang="en-US" sz="3200" i="1" dirty="0" smtClean="0">
                <a:latin typeface="Cambria Math" panose="02040503050406030204" pitchFamily="18" charset="0"/>
                <a:ea typeface="Cambria Math" panose="02040503050406030204" pitchFamily="18" charset="0"/>
              </a:rPr>
              <a:t> </a:t>
            </a:r>
            <a:r>
              <a:rPr lang="en-US" sz="3200" dirty="0" smtClean="0">
                <a:latin typeface="+mn-lt"/>
                <a:ea typeface="Cambria Math" panose="02040503050406030204" pitchFamily="18" charset="0"/>
              </a:rPr>
              <a:t>is the peer grade given to student </a:t>
            </a:r>
            <a:r>
              <a:rPr lang="en-US" sz="3200" i="1" dirty="0" smtClean="0">
                <a:latin typeface="Cambria Math" panose="02040503050406030204" pitchFamily="18" charset="0"/>
                <a:ea typeface="Cambria Math" panose="02040503050406030204" pitchFamily="18" charset="0"/>
              </a:rPr>
              <a:t>i </a:t>
            </a:r>
            <a:r>
              <a:rPr lang="en-US" sz="3200" dirty="0" smtClean="0">
                <a:latin typeface="+mn-lt"/>
                <a:ea typeface="Cambria Math" panose="02040503050406030204" pitchFamily="18" charset="0"/>
              </a:rPr>
              <a:t>by student </a:t>
            </a:r>
            <a:r>
              <a:rPr lang="en-US" sz="3200" i="1" dirty="0" smtClean="0">
                <a:latin typeface="Cambria Math" panose="02040503050406030204" pitchFamily="18" charset="0"/>
                <a:ea typeface="Cambria Math" panose="02040503050406030204" pitchFamily="18" charset="0"/>
              </a:rPr>
              <a:t>j</a:t>
            </a:r>
            <a:r>
              <a:rPr lang="en-US" sz="3200" dirty="0" smtClean="0">
                <a:latin typeface="+mn-lt"/>
              </a:rPr>
              <a:t>, </a:t>
            </a:r>
            <a:r>
              <a:rPr lang="en-US" sz="3200" i="1" dirty="0" smtClean="0">
                <a:latin typeface="Cambria Math" panose="02040503050406030204" pitchFamily="18" charset="0"/>
                <a:ea typeface="Cambria Math" panose="02040503050406030204" pitchFamily="18" charset="0"/>
              </a:rPr>
              <a:t>X</a:t>
            </a:r>
            <a:r>
              <a:rPr lang="en-US" sz="3200" i="1" baseline="-25000" dirty="0" smtClean="0">
                <a:latin typeface="Cambria Math" panose="02040503050406030204" pitchFamily="18" charset="0"/>
                <a:ea typeface="Cambria Math" panose="02040503050406030204" pitchFamily="18" charset="0"/>
              </a:rPr>
              <a:t>i</a:t>
            </a:r>
            <a:r>
              <a:rPr lang="en-US" sz="3200" i="1" baseline="30000" dirty="0" smtClean="0">
                <a:latin typeface="Cambria Math" panose="02040503050406030204" pitchFamily="18" charset="0"/>
                <a:ea typeface="Cambria Math" panose="02040503050406030204" pitchFamily="18" charset="0"/>
              </a:rPr>
              <a:t>n</a:t>
            </a:r>
            <a:r>
              <a:rPr lang="en-US" sz="3200" dirty="0" smtClean="0">
                <a:latin typeface="Cambria Math" panose="02040503050406030204" pitchFamily="18" charset="0"/>
                <a:ea typeface="Cambria Math" panose="02040503050406030204" pitchFamily="18" charset="0"/>
              </a:rPr>
              <a:t> </a:t>
            </a:r>
            <a:r>
              <a:rPr lang="en-US" sz="3200" dirty="0" smtClean="0">
                <a:latin typeface="+mn-lt"/>
                <a:ea typeface="Cambria Math" panose="02040503050406030204" pitchFamily="18" charset="0"/>
              </a:rPr>
              <a:t>is the grade given to student </a:t>
            </a:r>
            <a:r>
              <a:rPr lang="en-US" sz="3200" i="1" dirty="0" smtClean="0">
                <a:latin typeface="Cambria Math" panose="02040503050406030204" pitchFamily="18" charset="0"/>
                <a:ea typeface="Cambria Math" panose="02040503050406030204" pitchFamily="18" charset="0"/>
              </a:rPr>
              <a:t>i</a:t>
            </a:r>
            <a:r>
              <a:rPr lang="en-US" sz="3200" dirty="0" smtClean="0">
                <a:latin typeface="Cambria Math" panose="02040503050406030204" pitchFamily="18" charset="0"/>
                <a:ea typeface="Cambria Math" panose="02040503050406030204" pitchFamily="18" charset="0"/>
              </a:rPr>
              <a:t> </a:t>
            </a:r>
            <a:r>
              <a:rPr lang="en-US" sz="3200" dirty="0" smtClean="0">
                <a:ea typeface="Cambria Math" panose="02040503050406030204" pitchFamily="18" charset="0"/>
              </a:rPr>
              <a:t>in iteration </a:t>
            </a:r>
            <a:r>
              <a:rPr lang="en-US" sz="3200" i="1" dirty="0" smtClean="0">
                <a:latin typeface="Cambria Math" panose="02040503050406030204" pitchFamily="18" charset="0"/>
                <a:ea typeface="Cambria Math" panose="02040503050406030204" pitchFamily="18" charset="0"/>
              </a:rPr>
              <a:t>n</a:t>
            </a:r>
            <a:r>
              <a:rPr lang="en-US" sz="3200" dirty="0" smtClean="0">
                <a:latin typeface="+mn-lt"/>
                <a:ea typeface="Cambria Math" panose="02040503050406030204" pitchFamily="18" charset="0"/>
              </a:rPr>
              <a:t>, </a:t>
            </a:r>
            <a:r>
              <a:rPr lang="en-US" sz="3200" i="1" dirty="0" smtClean="0">
                <a:latin typeface="Cambria Math" panose="02040503050406030204" pitchFamily="18" charset="0"/>
                <a:ea typeface="Cambria Math" panose="02040503050406030204" pitchFamily="18" charset="0"/>
              </a:rPr>
              <a:t>m</a:t>
            </a:r>
            <a:r>
              <a:rPr lang="en-US" sz="3200" dirty="0" smtClean="0">
                <a:latin typeface="Cambria Math" panose="02040503050406030204" pitchFamily="18" charset="0"/>
                <a:ea typeface="Cambria Math" panose="02040503050406030204" pitchFamily="18" charset="0"/>
              </a:rPr>
              <a:t> </a:t>
            </a:r>
            <a:r>
              <a:rPr lang="en-US" sz="3200" dirty="0" smtClean="0">
                <a:latin typeface="+mn-lt"/>
                <a:ea typeface="Cambria Math" panose="02040503050406030204" pitchFamily="18" charset="0"/>
              </a:rPr>
              <a:t>is the total number of students, and </a:t>
            </a:r>
            <a:r>
              <a:rPr lang="el-GR" sz="3200" i="1" dirty="0" smtClean="0">
                <a:latin typeface="Cambria Math" panose="02040503050406030204" pitchFamily="18" charset="0"/>
                <a:ea typeface="Cambria Math" panose="02040503050406030204" pitchFamily="18" charset="0"/>
              </a:rPr>
              <a:t>α</a:t>
            </a:r>
            <a:r>
              <a:rPr lang="en-US" sz="3200" i="1" dirty="0" smtClean="0">
                <a:latin typeface="Cambria Math" panose="02040503050406030204" pitchFamily="18" charset="0"/>
                <a:ea typeface="Cambria Math" panose="02040503050406030204" pitchFamily="18" charset="0"/>
              </a:rPr>
              <a:t> </a:t>
            </a:r>
            <a:r>
              <a:rPr lang="en-US" sz="3200" dirty="0" smtClean="0">
                <a:latin typeface="+mn-lt"/>
                <a:ea typeface="Cambria Math" panose="02040503050406030204" pitchFamily="18" charset="0"/>
              </a:rPr>
              <a:t>and </a:t>
            </a:r>
            <a:r>
              <a:rPr lang="el-GR" sz="3200" i="1" dirty="0" smtClean="0">
                <a:latin typeface="Cambria Math" panose="02040503050406030204" pitchFamily="18" charset="0"/>
                <a:ea typeface="Cambria Math" panose="02040503050406030204" pitchFamily="18" charset="0"/>
              </a:rPr>
              <a:t>β</a:t>
            </a:r>
            <a:r>
              <a:rPr lang="en-US" sz="3200" i="1" dirty="0" smtClean="0">
                <a:latin typeface="Cambria Math" panose="02040503050406030204" pitchFamily="18" charset="0"/>
                <a:ea typeface="Cambria Math" panose="02040503050406030204" pitchFamily="18" charset="0"/>
              </a:rPr>
              <a:t> </a:t>
            </a:r>
            <a:r>
              <a:rPr lang="en-US" sz="3200" dirty="0" smtClean="0">
                <a:latin typeface="+mn-lt"/>
                <a:ea typeface="Cambria Math" panose="02040503050406030204" pitchFamily="18" charset="0"/>
              </a:rPr>
              <a:t>are changeable parameters in the equation. The term with </a:t>
            </a:r>
            <a:r>
              <a:rPr lang="el-GR" sz="3200" i="1" dirty="0" smtClean="0">
                <a:latin typeface="Cambria Math" panose="02040503050406030204" pitchFamily="18" charset="0"/>
                <a:ea typeface="Cambria Math" panose="02040503050406030204" pitchFamily="18" charset="0"/>
              </a:rPr>
              <a:t>β</a:t>
            </a:r>
            <a:r>
              <a:rPr lang="en-US" sz="3200" i="1" dirty="0" smtClean="0">
                <a:latin typeface="Cambria Math" panose="02040503050406030204" pitchFamily="18" charset="0"/>
                <a:ea typeface="Cambria Math" panose="02040503050406030204" pitchFamily="18" charset="0"/>
              </a:rPr>
              <a:t> </a:t>
            </a:r>
            <a:r>
              <a:rPr lang="en-US" sz="3200" dirty="0" smtClean="0">
                <a:latin typeface="+mn-lt"/>
                <a:ea typeface="Cambria Math" panose="02040503050406030204" pitchFamily="18" charset="0"/>
              </a:rPr>
              <a:t>incorporates the grader’s accuracy into their own grade.  The equation is repeated iteratively until a fixed point is reached, i.e. until                    .</a:t>
            </a:r>
            <a:endParaRPr lang="en-US" sz="3200" dirty="0" smtClean="0"/>
          </a:p>
          <a:p>
            <a:pPr algn="just"/>
            <a:endParaRPr lang="en-US" sz="3300" dirty="0">
              <a:latin typeface="+mn-lt"/>
            </a:endParaRPr>
          </a:p>
        </p:txBody>
      </p:sp>
      <p:sp>
        <p:nvSpPr>
          <p:cNvPr id="18" name="TextBox 17"/>
          <p:cNvSpPr txBox="1"/>
          <p:nvPr/>
        </p:nvSpPr>
        <p:spPr>
          <a:xfrm>
            <a:off x="1000619" y="6838523"/>
            <a:ext cx="13223381" cy="9694962"/>
          </a:xfrm>
          <a:prstGeom prst="rect">
            <a:avLst/>
          </a:prstGeom>
          <a:noFill/>
        </p:spPr>
        <p:txBody>
          <a:bodyPr wrap="square" numCol="2" rtlCol="0">
            <a:spAutoFit/>
          </a:bodyPr>
          <a:lstStyle/>
          <a:p>
            <a:pPr lvl="0"/>
            <a:r>
              <a:rPr lang="en-US" sz="4000" b="1" dirty="0">
                <a:solidFill>
                  <a:srgbClr val="000000"/>
                </a:solidFill>
              </a:rPr>
              <a:t>Pros:</a:t>
            </a:r>
          </a:p>
          <a:p>
            <a:pPr marL="857250" lvl="0" indent="-857250">
              <a:buFont typeface="Arial" panose="020B0604020202020204" pitchFamily="34" charset="0"/>
              <a:buChar char="•"/>
            </a:pPr>
            <a:r>
              <a:rPr lang="en-US" sz="4000" dirty="0" smtClean="0">
                <a:solidFill>
                  <a:srgbClr val="000000"/>
                </a:solidFill>
              </a:rPr>
              <a:t>Faster</a:t>
            </a:r>
            <a:endParaRPr lang="en-US" sz="4000" dirty="0">
              <a:solidFill>
                <a:srgbClr val="000000"/>
              </a:solidFill>
            </a:endParaRPr>
          </a:p>
          <a:p>
            <a:pPr marL="857250" lvl="0" indent="-857250">
              <a:buFont typeface="Arial" panose="020B0604020202020204" pitchFamily="34" charset="0"/>
              <a:buChar char="•"/>
            </a:pPr>
            <a:r>
              <a:rPr lang="en-US" sz="4000" dirty="0" smtClean="0">
                <a:solidFill>
                  <a:srgbClr val="000000"/>
                </a:solidFill>
              </a:rPr>
              <a:t>Learning from peers</a:t>
            </a:r>
          </a:p>
          <a:p>
            <a:pPr marL="857250" lvl="0" indent="-857250">
              <a:buFont typeface="Arial" panose="020B0604020202020204" pitchFamily="34" charset="0"/>
              <a:buChar char="•"/>
            </a:pPr>
            <a:endParaRPr lang="en-US" sz="4000" dirty="0" smtClean="0">
              <a:solidFill>
                <a:srgbClr val="000000"/>
              </a:solidFill>
            </a:endParaRPr>
          </a:p>
          <a:p>
            <a:pPr lvl="0"/>
            <a:endParaRPr lang="en-US" sz="4000" b="1" dirty="0" smtClean="0">
              <a:solidFill>
                <a:srgbClr val="000000"/>
              </a:solidFill>
            </a:endParaRPr>
          </a:p>
          <a:p>
            <a:pPr lvl="0"/>
            <a:endParaRPr lang="en-US" sz="4000" b="1" dirty="0">
              <a:solidFill>
                <a:srgbClr val="000000"/>
              </a:solidFill>
            </a:endParaRPr>
          </a:p>
          <a:p>
            <a:pPr lvl="0"/>
            <a:endParaRPr lang="en-US" sz="4000" b="1" dirty="0" smtClean="0">
              <a:solidFill>
                <a:srgbClr val="000000"/>
              </a:solidFill>
            </a:endParaRPr>
          </a:p>
          <a:p>
            <a:pPr lvl="0"/>
            <a:endParaRPr lang="en-US" sz="4000" b="1" dirty="0" smtClean="0">
              <a:solidFill>
                <a:srgbClr val="000000"/>
              </a:solidFill>
            </a:endParaRPr>
          </a:p>
          <a:p>
            <a:pPr lvl="0"/>
            <a:endParaRPr lang="en-US" sz="4000" b="1" dirty="0">
              <a:solidFill>
                <a:srgbClr val="000000"/>
              </a:solidFill>
            </a:endParaRPr>
          </a:p>
          <a:p>
            <a:pPr lvl="0"/>
            <a:endParaRPr lang="en-US" sz="4000" b="1" dirty="0">
              <a:solidFill>
                <a:srgbClr val="000000"/>
              </a:solidFill>
            </a:endParaRPr>
          </a:p>
          <a:p>
            <a:pPr lvl="0"/>
            <a:endParaRPr lang="en-US" sz="4000" b="1" dirty="0" smtClean="0">
              <a:solidFill>
                <a:srgbClr val="000000"/>
              </a:solidFill>
            </a:endParaRPr>
          </a:p>
          <a:p>
            <a:pPr lvl="0"/>
            <a:endParaRPr lang="en-US" sz="4000" b="1" dirty="0" smtClean="0">
              <a:solidFill>
                <a:srgbClr val="000000"/>
              </a:solidFill>
            </a:endParaRPr>
          </a:p>
          <a:p>
            <a:pPr lvl="0"/>
            <a:endParaRPr lang="en-US" sz="4000" b="1" dirty="0" smtClean="0">
              <a:solidFill>
                <a:srgbClr val="000000"/>
              </a:solidFill>
            </a:endParaRPr>
          </a:p>
          <a:p>
            <a:pPr lvl="0"/>
            <a:endParaRPr lang="en-US" sz="4000" b="1" dirty="0" smtClean="0">
              <a:solidFill>
                <a:srgbClr val="000000"/>
              </a:solidFill>
            </a:endParaRPr>
          </a:p>
          <a:p>
            <a:pPr lvl="0"/>
            <a:endParaRPr lang="en-US" sz="4000" b="1" dirty="0" smtClean="0">
              <a:solidFill>
                <a:srgbClr val="000000"/>
              </a:solidFill>
            </a:endParaRPr>
          </a:p>
          <a:p>
            <a:pPr lvl="0"/>
            <a:r>
              <a:rPr lang="en-US" sz="4000" b="1" dirty="0" smtClean="0">
                <a:solidFill>
                  <a:srgbClr val="000000"/>
                </a:solidFill>
              </a:rPr>
              <a:t>Cons:</a:t>
            </a:r>
          </a:p>
          <a:p>
            <a:pPr marL="857250" lvl="0" indent="-857250">
              <a:buFont typeface="Arial" panose="020B0604020202020204" pitchFamily="34" charset="0"/>
              <a:buChar char="•"/>
            </a:pPr>
            <a:r>
              <a:rPr lang="en-US" sz="4000" dirty="0" smtClean="0">
                <a:solidFill>
                  <a:srgbClr val="000000"/>
                </a:solidFill>
              </a:rPr>
              <a:t>Inaccurate grades</a:t>
            </a:r>
          </a:p>
          <a:p>
            <a:pPr marL="857250" lvl="0" indent="-857250">
              <a:buFont typeface="Arial" panose="020B0604020202020204" pitchFamily="34" charset="0"/>
              <a:buChar char="•"/>
            </a:pPr>
            <a:r>
              <a:rPr lang="en-US" sz="4000" dirty="0" smtClean="0">
                <a:solidFill>
                  <a:srgbClr val="000000"/>
                </a:solidFill>
              </a:rPr>
              <a:t>Lack of incentive</a:t>
            </a:r>
          </a:p>
        </p:txBody>
      </p:sp>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363952" y="28307011"/>
            <a:ext cx="9710928" cy="728940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1" name="Content Placeholder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49460" y="8962479"/>
            <a:ext cx="6374888" cy="4601122"/>
          </a:xfrm>
          <a:prstGeom prst="rect">
            <a:avLst/>
          </a:prstGeom>
          <a:ln>
            <a:noFill/>
          </a:ln>
        </p:spPr>
      </p:pic>
      <p:pic>
        <p:nvPicPr>
          <p:cNvPr id="23" name="Content Placeholder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149331" y="11279160"/>
            <a:ext cx="7631669" cy="5711568"/>
          </a:xfrm>
          <a:prstGeom prst="rect">
            <a:avLst/>
          </a:prstGeom>
          <a:ln>
            <a:noFill/>
          </a:ln>
        </p:spPr>
      </p:pic>
      <p:sp>
        <p:nvSpPr>
          <p:cNvPr id="14" name="TextBox 13"/>
          <p:cNvSpPr txBox="1"/>
          <p:nvPr/>
        </p:nvSpPr>
        <p:spPr>
          <a:xfrm>
            <a:off x="832104" y="26168577"/>
            <a:ext cx="13386816" cy="13080504"/>
          </a:xfrm>
          <a:prstGeom prst="rect">
            <a:avLst/>
          </a:prstGeom>
          <a:noFill/>
          <a:ln>
            <a:solidFill>
              <a:schemeClr val="tx1"/>
            </a:solidFill>
          </a:ln>
          <a:scene3d>
            <a:camera prst="orthographicFront"/>
            <a:lightRig rig="threePt" dir="t"/>
          </a:scene3d>
          <a:sp3d>
            <a:bevelT/>
          </a:sp3d>
        </p:spPr>
        <p:txBody>
          <a:bodyPr wrap="square" rtlCol="0">
            <a:spAutoFit/>
          </a:bodyPr>
          <a:lstStyle/>
          <a:p>
            <a:pPr algn="ctr"/>
            <a:r>
              <a:rPr lang="en-US" sz="4800" b="1" dirty="0" smtClean="0"/>
              <a:t>Ground Truth</a:t>
            </a:r>
          </a:p>
          <a:p>
            <a:pPr marL="857250" indent="-857250" algn="just">
              <a:buFont typeface="Arial" panose="020B0604020202020204" pitchFamily="34" charset="0"/>
              <a:buChar char="•"/>
            </a:pPr>
            <a:r>
              <a:rPr lang="en-US" sz="4000" dirty="0" smtClean="0"/>
              <a:t>In PeerRank, if a group of incorrect students outnumber a group of correct students, incorrect grades are produced.</a:t>
            </a:r>
          </a:p>
          <a:p>
            <a:pPr marL="857250" indent="-857250" algn="just">
              <a:buFont typeface="Arial" panose="020B0604020202020204" pitchFamily="34" charset="0"/>
              <a:buChar char="•"/>
            </a:pPr>
            <a:r>
              <a:rPr lang="en-US" sz="4000" dirty="0" smtClean="0"/>
              <a:t>We want to give instructors the ability to establish a basis of “correctness”.</a:t>
            </a:r>
          </a:p>
          <a:p>
            <a:pPr marL="857250" indent="-857250" algn="just">
              <a:buFont typeface="Arial" panose="020B0604020202020204" pitchFamily="34" charset="0"/>
              <a:buChar char="•"/>
            </a:pPr>
            <a:r>
              <a:rPr lang="en-US" sz="4000" dirty="0" smtClean="0"/>
              <a:t>We propose a solution that modifies PeerRank:</a:t>
            </a:r>
          </a:p>
          <a:p>
            <a:pPr marL="1835109" lvl="2" indent="-857250" algn="just">
              <a:buFont typeface="Wingdings" panose="05000000000000000000" pitchFamily="2" charset="2"/>
              <a:buChar char="§"/>
            </a:pPr>
            <a:r>
              <a:rPr lang="en-US" sz="4000" dirty="0" smtClean="0"/>
              <a:t>Instructor submits their own assignment with a known grade</a:t>
            </a:r>
          </a:p>
          <a:p>
            <a:pPr marL="1835109" lvl="2" indent="-857250" algn="just">
              <a:buFont typeface="Wingdings" panose="05000000000000000000" pitchFamily="2" charset="2"/>
              <a:buChar char="§"/>
            </a:pPr>
            <a:r>
              <a:rPr lang="en-US" sz="4000" dirty="0" smtClean="0"/>
              <a:t>Students’ accuracies are now determined by how well they grade the instructor, instead of their own grade</a:t>
            </a:r>
          </a:p>
          <a:p>
            <a:pPr marL="1835109" lvl="2" indent="-857250" algn="just">
              <a:buFont typeface="Wingdings" panose="05000000000000000000" pitchFamily="2" charset="2"/>
              <a:buChar char="§"/>
            </a:pPr>
            <a:r>
              <a:rPr lang="en-US" sz="4000" dirty="0" smtClean="0"/>
              <a:t>The grades produced are an average of the peer grades weighted by the graders’ accuracies</a:t>
            </a:r>
          </a:p>
          <a:p>
            <a:pPr lvl="2" algn="just"/>
            <a:endParaRPr lang="en-US" sz="4000" dirty="0" smtClean="0"/>
          </a:p>
          <a:p>
            <a:pPr lvl="2" algn="just"/>
            <a:endParaRPr lang="en-US" sz="4000" dirty="0"/>
          </a:p>
          <a:p>
            <a:pPr lvl="2" algn="just"/>
            <a:endParaRPr lang="en-US" sz="4000" dirty="0" smtClean="0"/>
          </a:p>
          <a:p>
            <a:pPr lvl="2" algn="just"/>
            <a:endParaRPr lang="en-US" sz="4000" dirty="0"/>
          </a:p>
          <a:p>
            <a:pPr lvl="2" algn="just"/>
            <a:endParaRPr lang="en-US" sz="4000" dirty="0" smtClean="0"/>
          </a:p>
          <a:p>
            <a:pPr lvl="2" algn="just"/>
            <a:endParaRPr lang="en-US" sz="1600" dirty="0"/>
          </a:p>
          <a:p>
            <a:pPr lvl="2" algn="just"/>
            <a:endParaRPr lang="en-US" sz="1000" dirty="0" smtClean="0"/>
          </a:p>
          <a:p>
            <a:pPr lvl="2" algn="just"/>
            <a:endParaRPr lang="en-US" sz="1000" dirty="0"/>
          </a:p>
          <a:p>
            <a:pPr lvl="2" algn="just"/>
            <a:endParaRPr lang="en-US" sz="1000" dirty="0"/>
          </a:p>
          <a:p>
            <a:pPr lvl="2" algn="just"/>
            <a:endParaRPr lang="en-US" sz="1000" dirty="0"/>
          </a:p>
          <a:p>
            <a:pPr lvl="2" algn="just"/>
            <a:endParaRPr lang="en-US" sz="1000" dirty="0"/>
          </a:p>
          <a:p>
            <a:pPr lvl="2" algn="just"/>
            <a:endParaRPr lang="en-US" sz="1000" dirty="0"/>
          </a:p>
        </p:txBody>
      </p:sp>
      <p:sp>
        <p:nvSpPr>
          <p:cNvPr id="15" name="Rectangle 2"/>
          <p:cNvSpPr>
            <a:spLocks noGrp="1" noChangeArrowheads="1"/>
          </p:cNvSpPr>
          <p:nvPr>
            <p:ph type="ctrTitle"/>
          </p:nvPr>
        </p:nvSpPr>
        <p:spPr>
          <a:xfrm>
            <a:off x="831652" y="1183958"/>
            <a:ext cx="28551068" cy="4200842"/>
          </a:xfrm>
          <a:solidFill>
            <a:srgbClr val="8EA7F6"/>
          </a:solidFill>
          <a:ln>
            <a:solidFill>
              <a:schemeClr val="tx1"/>
            </a:solidFill>
          </a:ln>
        </p:spPr>
        <p:txBody>
          <a:bodyPr/>
          <a:lstStyle/>
          <a:p>
            <a:r>
              <a:rPr lang="en-US" sz="4800" b="1" dirty="0"/>
              <a:t>Senior Project – </a:t>
            </a:r>
            <a:r>
              <a:rPr lang="en-US" sz="4800" b="1" dirty="0" smtClean="0">
                <a:latin typeface="Arial" charset="0"/>
              </a:rPr>
              <a:t>Computer Science and Mathematics </a:t>
            </a:r>
            <a:r>
              <a:rPr lang="en-US" sz="4800" b="1" dirty="0">
                <a:latin typeface="Arial" charset="0"/>
              </a:rPr>
              <a:t>– </a:t>
            </a:r>
            <a:r>
              <a:rPr lang="en-US" sz="4800" b="1" dirty="0" smtClean="0">
                <a:latin typeface="Arial" charset="0"/>
              </a:rPr>
              <a:t>2015</a:t>
            </a:r>
            <a:r>
              <a:rPr lang="en-US" sz="4800" b="1" dirty="0" smtClean="0"/>
              <a:t/>
            </a:r>
            <a:br>
              <a:rPr lang="en-US" sz="4800" b="1" dirty="0" smtClean="0"/>
            </a:br>
            <a:r>
              <a:rPr lang="en-US" sz="8800" b="1" dirty="0" smtClean="0"/>
              <a:t>Analysis of the PeerRank Method for Peer Grading</a:t>
            </a:r>
            <a:r>
              <a:rPr lang="en-US" sz="11800" dirty="0"/>
              <a:t/>
            </a:r>
            <a:br>
              <a:rPr lang="en-US" sz="11800" dirty="0"/>
            </a:br>
            <a:r>
              <a:rPr lang="en-US" sz="6600" dirty="0" smtClean="0"/>
              <a:t>Joshua Kline</a:t>
            </a:r>
            <a:r>
              <a:rPr lang="en-US" sz="6600" dirty="0"/>
              <a:t/>
            </a:r>
            <a:br>
              <a:rPr lang="en-US" sz="6600" dirty="0"/>
            </a:br>
            <a:r>
              <a:rPr lang="en-US" sz="6600" dirty="0" smtClean="0"/>
              <a:t>Advisors </a:t>
            </a:r>
            <a:r>
              <a:rPr lang="en-US" sz="6600" dirty="0"/>
              <a:t>– Prof. </a:t>
            </a:r>
            <a:r>
              <a:rPr lang="en-US" sz="6600" dirty="0" smtClean="0"/>
              <a:t>Matthew Anderson &amp; Prof. William Zwicker</a:t>
            </a:r>
            <a:endParaRPr lang="en-US" sz="6600" dirty="0"/>
          </a:p>
        </p:txBody>
      </p:sp>
      <p:sp>
        <p:nvSpPr>
          <p:cNvPr id="17" name="TextBox 16"/>
          <p:cNvSpPr txBox="1"/>
          <p:nvPr/>
        </p:nvSpPr>
        <p:spPr>
          <a:xfrm>
            <a:off x="831652" y="5532120"/>
            <a:ext cx="13378934" cy="8048357"/>
          </a:xfrm>
          <a:prstGeom prst="rect">
            <a:avLst/>
          </a:prstGeom>
          <a:noFill/>
          <a:ln>
            <a:solidFill>
              <a:schemeClr val="tx1"/>
            </a:solidFill>
          </a:ln>
          <a:scene3d>
            <a:camera prst="orthographicFront"/>
            <a:lightRig rig="threePt" dir="t"/>
          </a:scene3d>
          <a:sp3d>
            <a:bevelT/>
          </a:sp3d>
        </p:spPr>
        <p:txBody>
          <a:bodyPr wrap="square" rtlCol="0">
            <a:spAutoFit/>
          </a:bodyPr>
          <a:lstStyle/>
          <a:p>
            <a:pPr algn="ctr"/>
            <a:r>
              <a:rPr lang="en-US" sz="4800" b="1" dirty="0" smtClean="0"/>
              <a:t>Introduction</a:t>
            </a:r>
          </a:p>
          <a:p>
            <a:pPr algn="just"/>
            <a:r>
              <a:rPr lang="en-US" sz="4000" dirty="0" smtClean="0"/>
              <a:t>Peer grading can have both benefits and potential issues.</a:t>
            </a:r>
            <a:endParaRPr lang="en-US" sz="3300" dirty="0" smtClean="0"/>
          </a:p>
          <a:p>
            <a:pPr algn="just"/>
            <a:endParaRPr lang="en-US" sz="3300" dirty="0" smtClean="0"/>
          </a:p>
          <a:p>
            <a:pPr algn="just"/>
            <a:endParaRPr lang="en-US" sz="3300" dirty="0"/>
          </a:p>
          <a:p>
            <a:pPr algn="just"/>
            <a:endParaRPr lang="en-US" sz="3300" dirty="0" smtClean="0"/>
          </a:p>
          <a:p>
            <a:pPr algn="just"/>
            <a:endParaRPr lang="en-US" sz="3300" dirty="0" smtClean="0"/>
          </a:p>
          <a:p>
            <a:pPr algn="just"/>
            <a:endParaRPr lang="en-US" sz="3300" dirty="0"/>
          </a:p>
          <a:p>
            <a:pPr algn="just"/>
            <a:endParaRPr lang="en-US" sz="3300" dirty="0" smtClean="0"/>
          </a:p>
          <a:p>
            <a:pPr algn="just"/>
            <a:endParaRPr lang="en-US" sz="3300" dirty="0"/>
          </a:p>
          <a:p>
            <a:pPr algn="just"/>
            <a:endParaRPr lang="en-US" sz="3300" dirty="0" smtClean="0"/>
          </a:p>
          <a:p>
            <a:pPr algn="just"/>
            <a:endParaRPr lang="en-US" sz="3300" dirty="0"/>
          </a:p>
          <a:p>
            <a:pPr algn="just"/>
            <a:endParaRPr lang="en-US" sz="3300" dirty="0" smtClean="0"/>
          </a:p>
          <a:p>
            <a:pPr algn="just"/>
            <a:endParaRPr lang="en-US" sz="3300" dirty="0"/>
          </a:p>
          <a:p>
            <a:pPr algn="just"/>
            <a:endParaRPr lang="en-US" sz="3300" dirty="0" smtClean="0"/>
          </a:p>
          <a:p>
            <a:pPr algn="just"/>
            <a:endParaRPr lang="en-US" sz="3300" dirty="0"/>
          </a:p>
        </p:txBody>
      </p:sp>
      <p:sp>
        <p:nvSpPr>
          <p:cNvPr id="19" name="TextBox 18"/>
          <p:cNvSpPr txBox="1"/>
          <p:nvPr/>
        </p:nvSpPr>
        <p:spPr>
          <a:xfrm>
            <a:off x="832104" y="13791184"/>
            <a:ext cx="13386816" cy="9448740"/>
          </a:xfrm>
          <a:prstGeom prst="rect">
            <a:avLst/>
          </a:prstGeom>
          <a:noFill/>
          <a:ln>
            <a:solidFill>
              <a:schemeClr val="tx1"/>
            </a:solidFill>
          </a:ln>
          <a:scene3d>
            <a:camera prst="orthographicFront"/>
            <a:lightRig rig="threePt" dir="t"/>
          </a:scene3d>
          <a:sp3d>
            <a:bevelT/>
          </a:sp3d>
        </p:spPr>
        <p:txBody>
          <a:bodyPr wrap="square" rtlCol="0">
            <a:spAutoFit/>
          </a:bodyPr>
          <a:lstStyle/>
          <a:p>
            <a:pPr algn="ctr"/>
            <a:r>
              <a:rPr lang="en-US" sz="4800" b="1" dirty="0" smtClean="0"/>
              <a:t>PeerRank</a:t>
            </a:r>
          </a:p>
          <a:p>
            <a:pPr algn="just"/>
            <a:r>
              <a:rPr lang="en-US" sz="4000" dirty="0" smtClean="0"/>
              <a:t>PeerRank</a:t>
            </a:r>
            <a:r>
              <a:rPr lang="en-US" sz="4000" baseline="30000" dirty="0" smtClean="0"/>
              <a:t>1</a:t>
            </a:r>
            <a:r>
              <a:rPr lang="en-US" sz="4000" dirty="0" smtClean="0"/>
              <a:t>, proposed by Toby Walsh, is a system for producing accurate peer grades using linear algebra similar to that in Google PageRank. Grades are determined as a weighted combination of the peer grades, where the weights used are the graders’ own grades. and the grader’s accuracy is a component in their own grade.</a:t>
            </a:r>
          </a:p>
          <a:p>
            <a:pPr algn="just"/>
            <a:endParaRPr lang="en-US" sz="4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a:p>
        </p:txBody>
      </p:sp>
      <p:sp>
        <p:nvSpPr>
          <p:cNvPr id="20" name="TextBox 19"/>
          <p:cNvSpPr txBox="1"/>
          <p:nvPr/>
        </p:nvSpPr>
        <p:spPr>
          <a:xfrm>
            <a:off x="832104" y="23574460"/>
            <a:ext cx="13386816" cy="2277547"/>
          </a:xfrm>
          <a:prstGeom prst="rect">
            <a:avLst/>
          </a:prstGeom>
          <a:noFill/>
          <a:ln>
            <a:solidFill>
              <a:schemeClr val="tx1"/>
            </a:solidFill>
          </a:ln>
          <a:scene3d>
            <a:camera prst="orthographicFront"/>
            <a:lightRig rig="threePt" dir="t"/>
          </a:scene3d>
          <a:sp3d>
            <a:bevelT/>
          </a:sp3d>
        </p:spPr>
        <p:txBody>
          <a:bodyPr wrap="square" rtlCol="0">
            <a:spAutoFit/>
          </a:bodyPr>
          <a:lstStyle/>
          <a:p>
            <a:pPr algn="ctr"/>
            <a:r>
              <a:rPr lang="en-US" sz="5400" b="1" dirty="0" smtClean="0"/>
              <a:t>Proect Goal</a:t>
            </a:r>
          </a:p>
          <a:p>
            <a:pPr algn="just"/>
            <a:r>
              <a:rPr lang="en-US" sz="4000" dirty="0"/>
              <a:t>Modify and adapt the PeerRank algorithm </a:t>
            </a:r>
            <a:r>
              <a:rPr lang="en-US" sz="4000" dirty="0" smtClean="0"/>
              <a:t>to </a:t>
            </a:r>
            <a:r>
              <a:rPr lang="en-US" sz="4000" dirty="0"/>
              <a:t>better provide accurate peer grading in a classroom </a:t>
            </a:r>
            <a:r>
              <a:rPr lang="en-US" sz="4000" dirty="0" smtClean="0"/>
              <a:t>setting</a:t>
            </a:r>
            <a:r>
              <a:rPr lang="en-US" sz="4800" dirty="0" smtClean="0"/>
              <a:t>.</a:t>
            </a:r>
            <a:endParaRPr lang="en-US" sz="4800" dirty="0"/>
          </a:p>
        </p:txBody>
      </p:sp>
      <p:sp>
        <p:nvSpPr>
          <p:cNvPr id="22" name="TextBox 21"/>
          <p:cNvSpPr txBox="1"/>
          <p:nvPr/>
        </p:nvSpPr>
        <p:spPr>
          <a:xfrm>
            <a:off x="15121807" y="5532120"/>
            <a:ext cx="14255496" cy="11480065"/>
          </a:xfrm>
          <a:prstGeom prst="rect">
            <a:avLst/>
          </a:prstGeom>
          <a:noFill/>
          <a:ln>
            <a:solidFill>
              <a:schemeClr val="tx1"/>
            </a:solidFill>
          </a:ln>
          <a:scene3d>
            <a:camera prst="orthographicFront"/>
            <a:lightRig rig="threePt" dir="t"/>
          </a:scene3d>
          <a:sp3d>
            <a:bevelT/>
          </a:sp3d>
        </p:spPr>
        <p:txBody>
          <a:bodyPr wrap="square" rtlCol="0">
            <a:spAutoFit/>
          </a:bodyPr>
          <a:lstStyle/>
          <a:p>
            <a:pPr algn="ctr"/>
            <a:r>
              <a:rPr lang="en-US" sz="4800" b="1" dirty="0" smtClean="0"/>
              <a:t>Experimentation</a:t>
            </a:r>
          </a:p>
          <a:p>
            <a:pPr marL="857250" indent="-857250" algn="just">
              <a:buFont typeface="Arial" panose="020B0604020202020204" pitchFamily="34" charset="0"/>
              <a:buChar char="•"/>
            </a:pPr>
            <a:r>
              <a:rPr lang="en-US" sz="4000" dirty="0" smtClean="0"/>
              <a:t>We want to compare the accuracy of our method in determining correct grades. against that of PeerRank</a:t>
            </a:r>
          </a:p>
          <a:p>
            <a:pPr marL="857250" indent="-857250" algn="just">
              <a:buFont typeface="Arial" panose="020B0604020202020204" pitchFamily="34" charset="0"/>
              <a:buChar char="•"/>
            </a:pPr>
            <a:r>
              <a:rPr lang="en-US" sz="4000" dirty="0" smtClean="0"/>
              <a:t>Simulated grades were drawn from a bimodal distribution, and accuracies were drawn from normal distributions around the grader’s grade</a:t>
            </a:r>
            <a:r>
              <a:rPr lang="en-US" sz="4000" baseline="30000" dirty="0" smtClean="0"/>
              <a:t>2</a:t>
            </a:r>
            <a:r>
              <a:rPr lang="en-US" sz="4000" dirty="0" smtClean="0"/>
              <a:t>.  These were then used to generate peer grades.</a:t>
            </a:r>
          </a:p>
          <a:p>
            <a:pPr marL="857250" indent="-857250" algn="just">
              <a:buFont typeface="Arial" panose="020B0604020202020204" pitchFamily="34" charset="0"/>
              <a:buChar char="•"/>
            </a:pPr>
            <a:r>
              <a:rPr lang="en-US" sz="4000" dirty="0" smtClean="0"/>
              <a:t>Grades were then produced by PeerRank and our method, and compared to the ground truth grades</a:t>
            </a:r>
            <a:r>
              <a:rPr lang="en-US" sz="4400" dirty="0" smtClean="0"/>
              <a:t>.</a:t>
            </a:r>
          </a:p>
          <a:p>
            <a:pPr algn="just"/>
            <a:endParaRPr lang="en-US" sz="4400" dirty="0"/>
          </a:p>
          <a:p>
            <a:pPr algn="just"/>
            <a:endParaRPr lang="en-US" sz="4400" dirty="0" smtClean="0"/>
          </a:p>
          <a:p>
            <a:pPr algn="just"/>
            <a:endParaRPr lang="en-US" sz="4400" dirty="0"/>
          </a:p>
          <a:p>
            <a:pPr algn="just"/>
            <a:endParaRPr lang="en-US" sz="4400" dirty="0" smtClean="0"/>
          </a:p>
          <a:p>
            <a:pPr algn="just"/>
            <a:endParaRPr lang="en-US" sz="4400" dirty="0"/>
          </a:p>
          <a:p>
            <a:pPr algn="just"/>
            <a:endParaRPr lang="en-US" sz="4400" dirty="0" smtClean="0"/>
          </a:p>
          <a:p>
            <a:pPr algn="just"/>
            <a:endParaRPr lang="en-US" sz="4400" dirty="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smtClean="0"/>
          </a:p>
        </p:txBody>
      </p:sp>
      <p:pic>
        <p:nvPicPr>
          <p:cNvPr id="24" name="Content Placeholder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06484" y="35179000"/>
            <a:ext cx="5449915" cy="3933514"/>
          </a:xfrm>
          <a:prstGeom prst="rect">
            <a:avLst/>
          </a:prstGeom>
          <a:ln>
            <a:noFill/>
          </a:ln>
        </p:spPr>
      </p:pic>
      <p:sp>
        <p:nvSpPr>
          <p:cNvPr id="25" name="TextBox 24"/>
          <p:cNvSpPr txBox="1"/>
          <p:nvPr/>
        </p:nvSpPr>
        <p:spPr>
          <a:xfrm>
            <a:off x="15124176" y="17176258"/>
            <a:ext cx="14255496" cy="18374261"/>
          </a:xfrm>
          <a:prstGeom prst="rect">
            <a:avLst/>
          </a:prstGeom>
          <a:noFill/>
          <a:ln>
            <a:solidFill>
              <a:schemeClr val="tx1"/>
            </a:solidFill>
          </a:ln>
          <a:scene3d>
            <a:camera prst="orthographicFront"/>
            <a:lightRig rig="threePt" dir="t"/>
          </a:scene3d>
          <a:sp3d>
            <a:bevelT/>
          </a:sp3d>
        </p:spPr>
        <p:txBody>
          <a:bodyPr wrap="square" rtlCol="0">
            <a:spAutoFit/>
          </a:bodyPr>
          <a:lstStyle/>
          <a:p>
            <a:pPr algn="ctr"/>
            <a:r>
              <a:rPr lang="en-US" sz="4800" b="1" dirty="0" smtClean="0"/>
              <a:t>Results</a:t>
            </a:r>
          </a:p>
          <a:p>
            <a:pPr algn="just"/>
            <a:r>
              <a:rPr lang="en-US" sz="4000" dirty="0" smtClean="0"/>
              <a:t>As we reduce the connection between a grader’s grade and their accuracy, our system generates grades that are closer to the correct grades than PeerRank, as our system does not assume this connection.  This shows that our method is more accurate in determining correct grades than PeerRank.</a:t>
            </a:r>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4000" dirty="0" smtClean="0"/>
          </a:p>
          <a:p>
            <a:pPr algn="just"/>
            <a:endParaRPr lang="en-US" sz="4000" dirty="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a:p>
        </p:txBody>
      </p:sp>
      <p:sp>
        <p:nvSpPr>
          <p:cNvPr id="27" name="TextBox 26"/>
          <p:cNvSpPr txBox="1"/>
          <p:nvPr/>
        </p:nvSpPr>
        <p:spPr>
          <a:xfrm>
            <a:off x="15124176" y="35685984"/>
            <a:ext cx="14255948" cy="2677656"/>
          </a:xfrm>
          <a:prstGeom prst="rect">
            <a:avLst/>
          </a:prstGeom>
          <a:noFill/>
          <a:ln>
            <a:solidFill>
              <a:schemeClr val="tx1"/>
            </a:solidFill>
          </a:ln>
          <a:scene3d>
            <a:camera prst="orthographicFront"/>
            <a:lightRig rig="threePt" dir="t"/>
          </a:scene3d>
          <a:sp3d>
            <a:bevelT/>
          </a:sp3d>
        </p:spPr>
        <p:txBody>
          <a:bodyPr wrap="square" rtlCol="0">
            <a:spAutoFit/>
          </a:bodyPr>
          <a:lstStyle/>
          <a:p>
            <a:pPr algn="ctr"/>
            <a:r>
              <a:rPr lang="en-US" sz="4800" b="1" dirty="0" smtClean="0"/>
              <a:t>Future Work</a:t>
            </a:r>
          </a:p>
          <a:p>
            <a:pPr marL="857250" indent="-857250" algn="just">
              <a:buFont typeface="Arial" panose="020B0604020202020204" pitchFamily="34" charset="0"/>
              <a:buChar char="•"/>
            </a:pPr>
            <a:r>
              <a:rPr lang="en-US" sz="4000" dirty="0" smtClean="0"/>
              <a:t>Implement “partial grading”, where each student only grades a subset of the class</a:t>
            </a:r>
          </a:p>
          <a:p>
            <a:pPr marL="857250" indent="-857250" algn="just">
              <a:buFont typeface="Arial" panose="020B0604020202020204" pitchFamily="34" charset="0"/>
              <a:buChar char="•"/>
            </a:pPr>
            <a:r>
              <a:rPr lang="en-US" sz="4000" dirty="0" smtClean="0"/>
              <a:t>Determine other methods of integrating ground truth</a:t>
            </a:r>
            <a:endParaRPr lang="en-US" sz="4000" dirty="0"/>
          </a:p>
        </p:txBody>
      </p:sp>
      <p:sp>
        <p:nvSpPr>
          <p:cNvPr id="28" name="TextBox 27"/>
          <p:cNvSpPr txBox="1"/>
          <p:nvPr/>
        </p:nvSpPr>
        <p:spPr>
          <a:xfrm>
            <a:off x="10673893" y="10450196"/>
            <a:ext cx="3008478" cy="1615827"/>
          </a:xfrm>
          <a:prstGeom prst="rect">
            <a:avLst/>
          </a:prstGeom>
          <a:noFill/>
        </p:spPr>
        <p:txBody>
          <a:bodyPr wrap="square" rtlCol="0">
            <a:spAutoFit/>
          </a:bodyPr>
          <a:lstStyle/>
          <a:p>
            <a:r>
              <a:rPr lang="en-US" sz="3200" dirty="0" smtClean="0"/>
              <a:t>An example peer grading setup.</a:t>
            </a:r>
            <a:endParaRPr lang="en-US" sz="3200" dirty="0"/>
          </a:p>
        </p:txBody>
      </p:sp>
      <p:sp>
        <p:nvSpPr>
          <p:cNvPr id="29" name="TextBox 28"/>
          <p:cNvSpPr txBox="1"/>
          <p:nvPr/>
        </p:nvSpPr>
        <p:spPr>
          <a:xfrm>
            <a:off x="25923608" y="12589277"/>
            <a:ext cx="2803792" cy="3046988"/>
          </a:xfrm>
          <a:prstGeom prst="rect">
            <a:avLst/>
          </a:prstGeom>
          <a:noFill/>
        </p:spPr>
        <p:txBody>
          <a:bodyPr wrap="square" rtlCol="0">
            <a:spAutoFit/>
          </a:bodyPr>
          <a:lstStyle/>
          <a:p>
            <a:r>
              <a:rPr lang="en-US" sz="3200" dirty="0" smtClean="0"/>
              <a:t>The distribution used to simulate ground truth grades.</a:t>
            </a:r>
            <a:endParaRPr lang="en-US" sz="3200" dirty="0"/>
          </a:p>
        </p:txBody>
      </p:sp>
      <p:sp>
        <p:nvSpPr>
          <p:cNvPr id="31" name="TextBox 30"/>
          <p:cNvSpPr txBox="1"/>
          <p:nvPr/>
        </p:nvSpPr>
        <p:spPr>
          <a:xfrm>
            <a:off x="831652" y="5536089"/>
            <a:ext cx="13386816" cy="830997"/>
          </a:xfrm>
          <a:prstGeom prst="rect">
            <a:avLst/>
          </a:prstGeom>
          <a:solidFill>
            <a:schemeClr val="accent5"/>
          </a:solidFill>
          <a:ln>
            <a:solidFill>
              <a:schemeClr val="tx1"/>
            </a:solidFill>
          </a:ln>
        </p:spPr>
        <p:txBody>
          <a:bodyPr wrap="square" rtlCol="0">
            <a:spAutoFit/>
          </a:bodyPr>
          <a:lstStyle/>
          <a:p>
            <a:pPr lvl="0" algn="ctr"/>
            <a:r>
              <a:rPr lang="en-US" sz="4800" b="1" dirty="0" smtClean="0">
                <a:solidFill>
                  <a:srgbClr val="000000"/>
                </a:solidFill>
              </a:rPr>
              <a:t>Introduction</a:t>
            </a:r>
            <a:endParaRPr lang="en-US" sz="4800" b="1" dirty="0">
              <a:solidFill>
                <a:srgbClr val="000000"/>
              </a:solidFill>
            </a:endParaRPr>
          </a:p>
        </p:txBody>
      </p:sp>
      <p:sp>
        <p:nvSpPr>
          <p:cNvPr id="32" name="TextBox 31"/>
          <p:cNvSpPr txBox="1"/>
          <p:nvPr/>
        </p:nvSpPr>
        <p:spPr>
          <a:xfrm>
            <a:off x="832104" y="13787335"/>
            <a:ext cx="13386816" cy="830997"/>
          </a:xfrm>
          <a:prstGeom prst="rect">
            <a:avLst/>
          </a:prstGeom>
          <a:solidFill>
            <a:schemeClr val="accent5"/>
          </a:solidFill>
          <a:ln>
            <a:solidFill>
              <a:schemeClr val="tx1"/>
            </a:solidFill>
          </a:ln>
        </p:spPr>
        <p:txBody>
          <a:bodyPr wrap="square" rtlCol="0">
            <a:spAutoFit/>
          </a:bodyPr>
          <a:lstStyle/>
          <a:p>
            <a:pPr lvl="0" algn="ctr"/>
            <a:r>
              <a:rPr lang="en-US" sz="4800" b="1" dirty="0" smtClean="0">
                <a:solidFill>
                  <a:srgbClr val="000000"/>
                </a:solidFill>
              </a:rPr>
              <a:t>PeerRank</a:t>
            </a:r>
            <a:endParaRPr lang="en-US" sz="4800" b="1" dirty="0">
              <a:solidFill>
                <a:srgbClr val="000000"/>
              </a:solidFill>
            </a:endParaRPr>
          </a:p>
        </p:txBody>
      </p:sp>
      <p:sp>
        <p:nvSpPr>
          <p:cNvPr id="33" name="TextBox 32"/>
          <p:cNvSpPr txBox="1"/>
          <p:nvPr/>
        </p:nvSpPr>
        <p:spPr>
          <a:xfrm>
            <a:off x="832104" y="23574460"/>
            <a:ext cx="13386816" cy="830997"/>
          </a:xfrm>
          <a:prstGeom prst="rect">
            <a:avLst/>
          </a:prstGeom>
          <a:solidFill>
            <a:schemeClr val="accent5"/>
          </a:solidFill>
          <a:ln>
            <a:solidFill>
              <a:schemeClr val="tx1"/>
            </a:solidFill>
          </a:ln>
        </p:spPr>
        <p:txBody>
          <a:bodyPr wrap="square" rtlCol="0">
            <a:spAutoFit/>
          </a:bodyPr>
          <a:lstStyle/>
          <a:p>
            <a:pPr lvl="0" algn="ctr"/>
            <a:r>
              <a:rPr lang="en-US" sz="4800" b="1" dirty="0" smtClean="0">
                <a:solidFill>
                  <a:srgbClr val="000000"/>
                </a:solidFill>
              </a:rPr>
              <a:t>Project Goal</a:t>
            </a:r>
            <a:endParaRPr lang="en-US" sz="4800" b="1" dirty="0">
              <a:solidFill>
                <a:srgbClr val="000000"/>
              </a:solidFill>
            </a:endParaRPr>
          </a:p>
        </p:txBody>
      </p:sp>
      <p:sp>
        <p:nvSpPr>
          <p:cNvPr id="34" name="TextBox 33"/>
          <p:cNvSpPr txBox="1"/>
          <p:nvPr/>
        </p:nvSpPr>
        <p:spPr>
          <a:xfrm>
            <a:off x="15121806" y="5532120"/>
            <a:ext cx="14255496" cy="830997"/>
          </a:xfrm>
          <a:prstGeom prst="rect">
            <a:avLst/>
          </a:prstGeom>
          <a:solidFill>
            <a:schemeClr val="accent5"/>
          </a:solidFill>
          <a:ln>
            <a:solidFill>
              <a:schemeClr val="tx1"/>
            </a:solidFill>
          </a:ln>
        </p:spPr>
        <p:txBody>
          <a:bodyPr wrap="square" rtlCol="0">
            <a:spAutoFit/>
          </a:bodyPr>
          <a:lstStyle/>
          <a:p>
            <a:pPr lvl="0" algn="ctr"/>
            <a:r>
              <a:rPr lang="en-US" sz="4800" b="1" dirty="0" smtClean="0">
                <a:solidFill>
                  <a:srgbClr val="000000"/>
                </a:solidFill>
              </a:rPr>
              <a:t>Experimental Method</a:t>
            </a:r>
            <a:endParaRPr lang="en-US" sz="4800" b="1" dirty="0">
              <a:solidFill>
                <a:srgbClr val="000000"/>
              </a:solidFill>
            </a:endParaRPr>
          </a:p>
        </p:txBody>
      </p:sp>
      <p:sp>
        <p:nvSpPr>
          <p:cNvPr id="35" name="TextBox 34"/>
          <p:cNvSpPr txBox="1"/>
          <p:nvPr/>
        </p:nvSpPr>
        <p:spPr>
          <a:xfrm>
            <a:off x="832104" y="26168577"/>
            <a:ext cx="13386816" cy="830997"/>
          </a:xfrm>
          <a:prstGeom prst="rect">
            <a:avLst/>
          </a:prstGeom>
          <a:solidFill>
            <a:schemeClr val="accent5"/>
          </a:solidFill>
          <a:ln>
            <a:solidFill>
              <a:schemeClr val="tx1"/>
            </a:solidFill>
          </a:ln>
        </p:spPr>
        <p:txBody>
          <a:bodyPr wrap="square" rtlCol="0">
            <a:spAutoFit/>
          </a:bodyPr>
          <a:lstStyle/>
          <a:p>
            <a:pPr lvl="0" algn="ctr"/>
            <a:r>
              <a:rPr lang="en-US" sz="4800" b="1" dirty="0" smtClean="0">
                <a:solidFill>
                  <a:srgbClr val="000000"/>
                </a:solidFill>
              </a:rPr>
              <a:t>Ground Truth</a:t>
            </a:r>
            <a:endParaRPr lang="en-US" sz="4800" b="1" dirty="0">
              <a:solidFill>
                <a:srgbClr val="000000"/>
              </a:solidFill>
            </a:endParaRPr>
          </a:p>
        </p:txBody>
      </p:sp>
      <p:sp>
        <p:nvSpPr>
          <p:cNvPr id="36" name="TextBox 35"/>
          <p:cNvSpPr txBox="1"/>
          <p:nvPr/>
        </p:nvSpPr>
        <p:spPr>
          <a:xfrm>
            <a:off x="15124176" y="17176258"/>
            <a:ext cx="14255496" cy="830997"/>
          </a:xfrm>
          <a:prstGeom prst="rect">
            <a:avLst/>
          </a:prstGeom>
          <a:solidFill>
            <a:schemeClr val="accent5"/>
          </a:solidFill>
          <a:ln>
            <a:solidFill>
              <a:schemeClr val="tx1"/>
            </a:solidFill>
          </a:ln>
        </p:spPr>
        <p:txBody>
          <a:bodyPr wrap="square" rtlCol="0">
            <a:spAutoFit/>
          </a:bodyPr>
          <a:lstStyle/>
          <a:p>
            <a:pPr lvl="0" algn="ctr"/>
            <a:r>
              <a:rPr lang="en-US" sz="4800" b="1" dirty="0" smtClean="0">
                <a:solidFill>
                  <a:srgbClr val="000000"/>
                </a:solidFill>
              </a:rPr>
              <a:t>Results</a:t>
            </a:r>
            <a:endParaRPr lang="en-US" sz="4800" b="1" dirty="0">
              <a:solidFill>
                <a:srgbClr val="000000"/>
              </a:solidFill>
            </a:endParaRPr>
          </a:p>
        </p:txBody>
      </p:sp>
      <p:sp>
        <p:nvSpPr>
          <p:cNvPr id="37" name="TextBox 36"/>
          <p:cNvSpPr txBox="1"/>
          <p:nvPr/>
        </p:nvSpPr>
        <p:spPr>
          <a:xfrm>
            <a:off x="15124176" y="35681941"/>
            <a:ext cx="14255948" cy="830997"/>
          </a:xfrm>
          <a:prstGeom prst="rect">
            <a:avLst/>
          </a:prstGeom>
          <a:solidFill>
            <a:schemeClr val="accent5"/>
          </a:solidFill>
          <a:ln>
            <a:solidFill>
              <a:schemeClr val="tx1"/>
            </a:solidFill>
          </a:ln>
        </p:spPr>
        <p:txBody>
          <a:bodyPr wrap="square" rtlCol="0">
            <a:spAutoFit/>
          </a:bodyPr>
          <a:lstStyle/>
          <a:p>
            <a:pPr lvl="0" algn="ctr"/>
            <a:r>
              <a:rPr lang="en-US" sz="4800" b="1" dirty="0" smtClean="0">
                <a:solidFill>
                  <a:srgbClr val="000000"/>
                </a:solidFill>
              </a:rPr>
              <a:t>Future Work</a:t>
            </a:r>
            <a:endParaRPr lang="en-US" sz="4800" b="1" dirty="0">
              <a:solidFill>
                <a:srgbClr val="000000"/>
              </a:solidFill>
            </a:endParaRPr>
          </a:p>
        </p:txBody>
      </p:sp>
      <p:pic>
        <p:nvPicPr>
          <p:cNvPr id="38"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8025" y="18367987"/>
            <a:ext cx="11621575" cy="1246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6547400" y="35944847"/>
            <a:ext cx="3008478" cy="2123658"/>
          </a:xfrm>
          <a:prstGeom prst="rect">
            <a:avLst/>
          </a:prstGeom>
          <a:noFill/>
        </p:spPr>
        <p:txBody>
          <a:bodyPr wrap="square" rtlCol="0">
            <a:spAutoFit/>
          </a:bodyPr>
          <a:lstStyle/>
          <a:p>
            <a:r>
              <a:rPr lang="en-US" sz="3200" dirty="0" smtClean="0"/>
              <a:t>An example setup for the modified system. </a:t>
            </a:r>
            <a:endParaRPr lang="en-US" sz="3200" dirty="0"/>
          </a:p>
        </p:txBody>
      </p:sp>
      <p:pic>
        <p:nvPicPr>
          <p:cNvPr id="41" name="Picture 2"/>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15367000" y="21104355"/>
            <a:ext cx="9702800" cy="728330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25034477" y="21179099"/>
            <a:ext cx="3826345" cy="14865613"/>
          </a:xfrm>
          <a:prstGeom prst="rect">
            <a:avLst/>
          </a:prstGeom>
          <a:noFill/>
        </p:spPr>
        <p:txBody>
          <a:bodyPr wrap="square" rtlCol="0">
            <a:spAutoFit/>
          </a:bodyPr>
          <a:lstStyle/>
          <a:p>
            <a:r>
              <a:rPr lang="en-US" sz="3200" dirty="0" smtClean="0"/>
              <a:t>Graphs depicting the results of 1000 tests on two different cases.  The black line is the ground truth grades, the green area is the grades produced in our system, and the red area is the grades produced by PeerRank.  In the first case each grader’s accuracy is strongly correlated with their grade, and PeerRank and our system produce similar results. </a:t>
            </a:r>
            <a:r>
              <a:rPr lang="en-US" sz="3200" dirty="0"/>
              <a:t>In the </a:t>
            </a:r>
            <a:r>
              <a:rPr lang="en-US" sz="3200" dirty="0" smtClean="0"/>
              <a:t>second case there is almost no correlation between grade and accuracy, and our system produces results closer to the correct grades than PeerRank.</a:t>
            </a:r>
            <a:endParaRPr lang="en-US" sz="3200" dirty="0"/>
          </a:p>
        </p:txBody>
      </p:sp>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02750" y="35585400"/>
            <a:ext cx="4732551" cy="1456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9474200" y="36880800"/>
            <a:ext cx="4368800" cy="1569660"/>
          </a:xfrm>
          <a:prstGeom prst="rect">
            <a:avLst/>
          </a:prstGeom>
          <a:noFill/>
        </p:spPr>
        <p:txBody>
          <a:bodyPr wrap="square" rtlCol="0">
            <a:spAutoFit/>
          </a:bodyPr>
          <a:lstStyle/>
          <a:p>
            <a:r>
              <a:rPr lang="en-US" sz="3200" dirty="0" smtClean="0"/>
              <a:t>The equation used to determine grades in the modified system.</a:t>
            </a:r>
            <a:endParaRPr lang="en-US" sz="3200" dirty="0"/>
          </a:p>
        </p:txBody>
      </p:sp>
      <p:sp>
        <p:nvSpPr>
          <p:cNvPr id="4" name="TextBox 3"/>
          <p:cNvSpPr txBox="1"/>
          <p:nvPr/>
        </p:nvSpPr>
        <p:spPr>
          <a:xfrm>
            <a:off x="15124176" y="38481000"/>
            <a:ext cx="14300200" cy="769441"/>
          </a:xfrm>
          <a:prstGeom prst="rect">
            <a:avLst/>
          </a:prstGeom>
          <a:noFill/>
        </p:spPr>
        <p:txBody>
          <a:bodyPr wrap="square" rtlCol="0">
            <a:spAutoFit/>
          </a:bodyPr>
          <a:lstStyle/>
          <a:p>
            <a:r>
              <a:rPr lang="en-US" sz="2200" dirty="0" smtClean="0"/>
              <a:t>[1] Walsh, Toby.  “The PeerRank Method for Peer Assessment.”  (2014).</a:t>
            </a:r>
          </a:p>
          <a:p>
            <a:r>
              <a:rPr lang="en-US" sz="2200" dirty="0" smtClean="0"/>
              <a:t>[2] Model distributions were suggested by Prof. Roger Hoerl, Department of Mathematics, Union College. </a:t>
            </a:r>
            <a:endParaRPr lang="en-US" sz="22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1970</TotalTime>
  <Words>620</Words>
  <Application>Microsoft Macintosh PowerPoint</Application>
  <PresentationFormat>Custom</PresentationFormat>
  <Paragraphs>128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Senior Project – Computer Science and Mathematics – 2015 Analysis of the PeerRank Method for Peer Grading Joshua Kline Advisors – Prof. Matthew Anderson &amp; Prof. William Zwicker</vt:lpstr>
    </vt:vector>
  </TitlesOfParts>
  <Company>Union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Poster Font Arial – pt 44</dc:title>
  <dc:creator>Administrator</dc:creator>
  <cp:lastModifiedBy>Tom Yanuklis</cp:lastModifiedBy>
  <cp:revision>53</cp:revision>
  <cp:lastPrinted>2013-02-19T16:21:25Z</cp:lastPrinted>
  <dcterms:created xsi:type="dcterms:W3CDTF">2012-02-17T15:33:29Z</dcterms:created>
  <dcterms:modified xsi:type="dcterms:W3CDTF">2015-04-07T20:06:01Z</dcterms:modified>
</cp:coreProperties>
</file>