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175200" cy="40233600"/>
  <p:notesSz cx="28441650" cy="34893250"/>
  <p:defaultTextStyle>
    <a:defPPr>
      <a:defRPr lang="en-US"/>
    </a:defPPr>
    <a:lvl1pPr algn="l" rtl="0" fontAlgn="base">
      <a:spcBef>
        <a:spcPct val="0"/>
      </a:spcBef>
      <a:spcAft>
        <a:spcPct val="0"/>
      </a:spcAft>
      <a:defRPr sz="7900" kern="1200">
        <a:solidFill>
          <a:schemeClr val="tx1"/>
        </a:solidFill>
        <a:latin typeface="Arial" charset="0"/>
        <a:ea typeface="+mn-ea"/>
        <a:cs typeface="+mn-cs"/>
      </a:defRPr>
    </a:lvl1pPr>
    <a:lvl2pPr marL="488930" algn="l" rtl="0" fontAlgn="base">
      <a:spcBef>
        <a:spcPct val="0"/>
      </a:spcBef>
      <a:spcAft>
        <a:spcPct val="0"/>
      </a:spcAft>
      <a:defRPr sz="7900" kern="1200">
        <a:solidFill>
          <a:schemeClr val="tx1"/>
        </a:solidFill>
        <a:latin typeface="Arial" charset="0"/>
        <a:ea typeface="+mn-ea"/>
        <a:cs typeface="+mn-cs"/>
      </a:defRPr>
    </a:lvl2pPr>
    <a:lvl3pPr marL="977859" algn="l" rtl="0" fontAlgn="base">
      <a:spcBef>
        <a:spcPct val="0"/>
      </a:spcBef>
      <a:spcAft>
        <a:spcPct val="0"/>
      </a:spcAft>
      <a:defRPr sz="7900" kern="1200">
        <a:solidFill>
          <a:schemeClr val="tx1"/>
        </a:solidFill>
        <a:latin typeface="Arial" charset="0"/>
        <a:ea typeface="+mn-ea"/>
        <a:cs typeface="+mn-cs"/>
      </a:defRPr>
    </a:lvl3pPr>
    <a:lvl4pPr marL="1466789" algn="l" rtl="0" fontAlgn="base">
      <a:spcBef>
        <a:spcPct val="0"/>
      </a:spcBef>
      <a:spcAft>
        <a:spcPct val="0"/>
      </a:spcAft>
      <a:defRPr sz="7900" kern="1200">
        <a:solidFill>
          <a:schemeClr val="tx1"/>
        </a:solidFill>
        <a:latin typeface="Arial" charset="0"/>
        <a:ea typeface="+mn-ea"/>
        <a:cs typeface="+mn-cs"/>
      </a:defRPr>
    </a:lvl4pPr>
    <a:lvl5pPr marL="1955719" algn="l" rtl="0" fontAlgn="base">
      <a:spcBef>
        <a:spcPct val="0"/>
      </a:spcBef>
      <a:spcAft>
        <a:spcPct val="0"/>
      </a:spcAft>
      <a:defRPr sz="7900" kern="1200">
        <a:solidFill>
          <a:schemeClr val="tx1"/>
        </a:solidFill>
        <a:latin typeface="Arial" charset="0"/>
        <a:ea typeface="+mn-ea"/>
        <a:cs typeface="+mn-cs"/>
      </a:defRPr>
    </a:lvl5pPr>
    <a:lvl6pPr marL="2444648" algn="l" defTabSz="977859" rtl="0" eaLnBrk="1" latinLnBrk="0" hangingPunct="1">
      <a:defRPr sz="7900" kern="1200">
        <a:solidFill>
          <a:schemeClr val="tx1"/>
        </a:solidFill>
        <a:latin typeface="Arial" charset="0"/>
        <a:ea typeface="+mn-ea"/>
        <a:cs typeface="+mn-cs"/>
      </a:defRPr>
    </a:lvl6pPr>
    <a:lvl7pPr marL="2933578" algn="l" defTabSz="977859" rtl="0" eaLnBrk="1" latinLnBrk="0" hangingPunct="1">
      <a:defRPr sz="7900" kern="1200">
        <a:solidFill>
          <a:schemeClr val="tx1"/>
        </a:solidFill>
        <a:latin typeface="Arial" charset="0"/>
        <a:ea typeface="+mn-ea"/>
        <a:cs typeface="+mn-cs"/>
      </a:defRPr>
    </a:lvl7pPr>
    <a:lvl8pPr marL="3422508" algn="l" defTabSz="977859" rtl="0" eaLnBrk="1" latinLnBrk="0" hangingPunct="1">
      <a:defRPr sz="7900" kern="1200">
        <a:solidFill>
          <a:schemeClr val="tx1"/>
        </a:solidFill>
        <a:latin typeface="Arial" charset="0"/>
        <a:ea typeface="+mn-ea"/>
        <a:cs typeface="+mn-cs"/>
      </a:defRPr>
    </a:lvl8pPr>
    <a:lvl9pPr marL="3911437" algn="l" defTabSz="977859" rtl="0" eaLnBrk="1" latinLnBrk="0" hangingPunct="1">
      <a:defRPr sz="7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FF00"/>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19" autoAdjust="0"/>
  </p:normalViewPr>
  <p:slideViewPr>
    <p:cSldViewPr snapToGrid="0">
      <p:cViewPr>
        <p:scale>
          <a:sx n="63" d="100"/>
          <a:sy n="63" d="100"/>
        </p:scale>
        <p:origin x="-2456" y="-80"/>
      </p:cViewPr>
      <p:guideLst>
        <p:guide orient="horz" pos="12672"/>
        <p:guide pos="950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5265F8-0D51-2245-8A76-443FDA712DCA}" type="doc">
      <dgm:prSet loTypeId="urn:microsoft.com/office/officeart/2005/8/layout/cycle2" loCatId="" qsTypeId="urn:microsoft.com/office/officeart/2005/8/quickstyle/simple4" qsCatId="simple" csTypeId="urn:microsoft.com/office/officeart/2005/8/colors/accent1_2" csCatId="accent1" phldr="1"/>
      <dgm:spPr/>
    </dgm:pt>
    <dgm:pt modelId="{3B525C27-0952-DA40-AE70-77256535D7B8}">
      <dgm:prSet phldrT="[Text]">
        <dgm:style>
          <a:lnRef idx="1">
            <a:schemeClr val="accent1"/>
          </a:lnRef>
          <a:fillRef idx="3">
            <a:schemeClr val="accent1"/>
          </a:fillRef>
          <a:effectRef idx="2">
            <a:schemeClr val="accent1"/>
          </a:effectRef>
          <a:fontRef idx="minor">
            <a:schemeClr val="lt1"/>
          </a:fontRef>
        </dgm:style>
      </dgm:prSet>
      <dgm:spPr>
        <a:ln>
          <a:solidFill>
            <a:schemeClr val="tx1"/>
          </a:solidFill>
        </a:ln>
      </dgm:spPr>
      <dgm:t>
        <a:bodyPr/>
        <a:lstStyle/>
        <a:p>
          <a:r>
            <a:rPr lang="en-US" dirty="0" smtClean="0">
              <a:solidFill>
                <a:srgbClr val="000000"/>
              </a:solidFill>
            </a:rPr>
            <a:t>Evolve board states which maximize disagreement among models</a:t>
          </a:r>
          <a:endParaRPr lang="en-US" dirty="0">
            <a:solidFill>
              <a:srgbClr val="000000"/>
            </a:solidFill>
          </a:endParaRPr>
        </a:p>
      </dgm:t>
    </dgm:pt>
    <dgm:pt modelId="{104D3B79-1157-CE4E-931F-8B38B5F73AC1}" type="parTrans" cxnId="{DC17E6CD-A033-794B-BF92-2CEFC80B43AD}">
      <dgm:prSet/>
      <dgm:spPr/>
      <dgm:t>
        <a:bodyPr/>
        <a:lstStyle/>
        <a:p>
          <a:endParaRPr lang="en-US"/>
        </a:p>
      </dgm:t>
    </dgm:pt>
    <dgm:pt modelId="{E08A7AA6-4295-A74F-9A38-798065372291}" type="sibTrans" cxnId="{DC17E6CD-A033-794B-BF92-2CEFC80B43AD}">
      <dgm:prSet/>
      <dgm:spPr/>
      <dgm:t>
        <a:bodyPr/>
        <a:lstStyle/>
        <a:p>
          <a:endParaRPr lang="en-US"/>
        </a:p>
      </dgm:t>
    </dgm:pt>
    <dgm:pt modelId="{CCF8C5D4-4E6E-1B4B-BB28-D525F9F48FC8}">
      <dgm:prSet phldrT="[Text]"/>
      <dgm:spPr>
        <a:ln>
          <a:solidFill>
            <a:schemeClr val="tx1"/>
          </a:solidFill>
        </a:ln>
      </dgm:spPr>
      <dgm:t>
        <a:bodyPr/>
        <a:lstStyle/>
        <a:p>
          <a:r>
            <a:rPr lang="en-US" dirty="0" smtClean="0">
              <a:solidFill>
                <a:srgbClr val="000000"/>
              </a:solidFill>
            </a:rPr>
            <a:t>Get response to board states from opponent</a:t>
          </a:r>
          <a:endParaRPr lang="en-US" dirty="0">
            <a:solidFill>
              <a:srgbClr val="000000"/>
            </a:solidFill>
          </a:endParaRPr>
        </a:p>
      </dgm:t>
    </dgm:pt>
    <dgm:pt modelId="{418E67E3-E95C-4A48-A061-5727BADF257F}" type="parTrans" cxnId="{95E88F12-CB9C-2740-8D78-EC55C815FA58}">
      <dgm:prSet/>
      <dgm:spPr/>
      <dgm:t>
        <a:bodyPr/>
        <a:lstStyle/>
        <a:p>
          <a:endParaRPr lang="en-US"/>
        </a:p>
      </dgm:t>
    </dgm:pt>
    <dgm:pt modelId="{5D450712-84E1-4B4C-9F15-C0D6AFC826B8}" type="sibTrans" cxnId="{95E88F12-CB9C-2740-8D78-EC55C815FA58}">
      <dgm:prSet/>
      <dgm:spPr/>
      <dgm:t>
        <a:bodyPr/>
        <a:lstStyle/>
        <a:p>
          <a:endParaRPr lang="en-US"/>
        </a:p>
      </dgm:t>
    </dgm:pt>
    <dgm:pt modelId="{F527C984-7F79-8B48-8B08-A7193E2F5BD2}">
      <dgm:prSet/>
      <dgm:spPr>
        <a:ln>
          <a:solidFill>
            <a:srgbClr val="000000"/>
          </a:solidFill>
        </a:ln>
      </dgm:spPr>
      <dgm:t>
        <a:bodyPr/>
        <a:lstStyle/>
        <a:p>
          <a:r>
            <a:rPr lang="en-US" dirty="0" smtClean="0">
              <a:solidFill>
                <a:srgbClr val="000000"/>
              </a:solidFill>
            </a:rPr>
            <a:t>Update models’ fitness based on their agreement with the opponent’s moves</a:t>
          </a:r>
          <a:endParaRPr lang="en-US" dirty="0">
            <a:solidFill>
              <a:srgbClr val="000000"/>
            </a:solidFill>
          </a:endParaRPr>
        </a:p>
      </dgm:t>
    </dgm:pt>
    <dgm:pt modelId="{ABF3B45B-88EA-2145-92B4-D21BF6008DF4}" type="parTrans" cxnId="{8394932C-691F-434C-A467-C42DD176191C}">
      <dgm:prSet/>
      <dgm:spPr/>
      <dgm:t>
        <a:bodyPr/>
        <a:lstStyle/>
        <a:p>
          <a:endParaRPr lang="en-US"/>
        </a:p>
      </dgm:t>
    </dgm:pt>
    <dgm:pt modelId="{84E13F29-080F-A041-9D8F-1D50DFE0C57C}" type="sibTrans" cxnId="{8394932C-691F-434C-A467-C42DD176191C}">
      <dgm:prSet/>
      <dgm:spPr/>
      <dgm:t>
        <a:bodyPr/>
        <a:lstStyle/>
        <a:p>
          <a:endParaRPr lang="en-US"/>
        </a:p>
      </dgm:t>
    </dgm:pt>
    <dgm:pt modelId="{386BCB64-AEED-164D-A8CA-470668F9B867}">
      <dgm:prSet/>
      <dgm:spPr>
        <a:ln>
          <a:solidFill>
            <a:schemeClr val="tx1"/>
          </a:solidFill>
        </a:ln>
      </dgm:spPr>
      <dgm:t>
        <a:bodyPr/>
        <a:lstStyle/>
        <a:p>
          <a:r>
            <a:rPr lang="en-US" dirty="0" smtClean="0">
              <a:solidFill>
                <a:srgbClr val="000000"/>
              </a:solidFill>
            </a:rPr>
            <a:t>Evolves models until they are sufficiently good at predicting opponent moves</a:t>
          </a:r>
          <a:endParaRPr lang="en-US" dirty="0">
            <a:solidFill>
              <a:srgbClr val="000000"/>
            </a:solidFill>
          </a:endParaRPr>
        </a:p>
      </dgm:t>
    </dgm:pt>
    <dgm:pt modelId="{2AD8F416-384A-3549-AFE5-78FFE28384DA}" type="parTrans" cxnId="{5EA3CE18-802E-AF4C-8EBE-2EF55CC0DD3A}">
      <dgm:prSet/>
      <dgm:spPr/>
      <dgm:t>
        <a:bodyPr/>
        <a:lstStyle/>
        <a:p>
          <a:endParaRPr lang="en-US"/>
        </a:p>
      </dgm:t>
    </dgm:pt>
    <dgm:pt modelId="{8A67B556-DEF9-B049-BB79-9BD7418F2235}" type="sibTrans" cxnId="{5EA3CE18-802E-AF4C-8EBE-2EF55CC0DD3A}">
      <dgm:prSet/>
      <dgm:spPr/>
      <dgm:t>
        <a:bodyPr/>
        <a:lstStyle/>
        <a:p>
          <a:endParaRPr lang="en-US"/>
        </a:p>
      </dgm:t>
    </dgm:pt>
    <dgm:pt modelId="{62744D43-C2EF-1840-829A-8DAA8029C4EB}" type="pres">
      <dgm:prSet presAssocID="{305265F8-0D51-2245-8A76-443FDA712DCA}" presName="cycle" presStyleCnt="0">
        <dgm:presLayoutVars>
          <dgm:dir/>
          <dgm:resizeHandles val="exact"/>
        </dgm:presLayoutVars>
      </dgm:prSet>
      <dgm:spPr/>
    </dgm:pt>
    <dgm:pt modelId="{2252B806-EDFB-D34D-BA78-F16BA216A937}" type="pres">
      <dgm:prSet presAssocID="{3B525C27-0952-DA40-AE70-77256535D7B8}" presName="node" presStyleLbl="node1" presStyleIdx="0" presStyleCnt="4" custRadScaleRad="100000">
        <dgm:presLayoutVars>
          <dgm:bulletEnabled val="1"/>
        </dgm:presLayoutVars>
      </dgm:prSet>
      <dgm:spPr/>
      <dgm:t>
        <a:bodyPr/>
        <a:lstStyle/>
        <a:p>
          <a:endParaRPr lang="en-US"/>
        </a:p>
      </dgm:t>
    </dgm:pt>
    <dgm:pt modelId="{1A3D3D35-7CBB-324D-AB4F-3E0279AD8412}" type="pres">
      <dgm:prSet presAssocID="{E08A7AA6-4295-A74F-9A38-798065372291}" presName="sibTrans" presStyleLbl="sibTrans2D1" presStyleIdx="0" presStyleCnt="4"/>
      <dgm:spPr/>
      <dgm:t>
        <a:bodyPr/>
        <a:lstStyle/>
        <a:p>
          <a:endParaRPr lang="en-US"/>
        </a:p>
      </dgm:t>
    </dgm:pt>
    <dgm:pt modelId="{EEB3D72A-B8EF-AA41-8DB3-E1922307E074}" type="pres">
      <dgm:prSet presAssocID="{E08A7AA6-4295-A74F-9A38-798065372291}" presName="connectorText" presStyleLbl="sibTrans2D1" presStyleIdx="0" presStyleCnt="4"/>
      <dgm:spPr/>
      <dgm:t>
        <a:bodyPr/>
        <a:lstStyle/>
        <a:p>
          <a:endParaRPr lang="en-US"/>
        </a:p>
      </dgm:t>
    </dgm:pt>
    <dgm:pt modelId="{2A692F47-9126-BA48-A490-F80381C59961}" type="pres">
      <dgm:prSet presAssocID="{CCF8C5D4-4E6E-1B4B-BB28-D525F9F48FC8}" presName="node" presStyleLbl="node1" presStyleIdx="1" presStyleCnt="4">
        <dgm:presLayoutVars>
          <dgm:bulletEnabled val="1"/>
        </dgm:presLayoutVars>
      </dgm:prSet>
      <dgm:spPr/>
      <dgm:t>
        <a:bodyPr/>
        <a:lstStyle/>
        <a:p>
          <a:endParaRPr lang="en-US"/>
        </a:p>
      </dgm:t>
    </dgm:pt>
    <dgm:pt modelId="{13511451-0F2D-894B-879C-868635F9AA96}" type="pres">
      <dgm:prSet presAssocID="{5D450712-84E1-4B4C-9F15-C0D6AFC826B8}" presName="sibTrans" presStyleLbl="sibTrans2D1" presStyleIdx="1" presStyleCnt="4"/>
      <dgm:spPr/>
      <dgm:t>
        <a:bodyPr/>
        <a:lstStyle/>
        <a:p>
          <a:endParaRPr lang="en-US"/>
        </a:p>
      </dgm:t>
    </dgm:pt>
    <dgm:pt modelId="{2F4C20E0-6680-804C-B0F0-091FC2A47D69}" type="pres">
      <dgm:prSet presAssocID="{5D450712-84E1-4B4C-9F15-C0D6AFC826B8}" presName="connectorText" presStyleLbl="sibTrans2D1" presStyleIdx="1" presStyleCnt="4"/>
      <dgm:spPr/>
      <dgm:t>
        <a:bodyPr/>
        <a:lstStyle/>
        <a:p>
          <a:endParaRPr lang="en-US"/>
        </a:p>
      </dgm:t>
    </dgm:pt>
    <dgm:pt modelId="{391F5605-AD1D-E540-8229-A22E6FAF3175}" type="pres">
      <dgm:prSet presAssocID="{F527C984-7F79-8B48-8B08-A7193E2F5BD2}" presName="node" presStyleLbl="node1" presStyleIdx="2" presStyleCnt="4">
        <dgm:presLayoutVars>
          <dgm:bulletEnabled val="1"/>
        </dgm:presLayoutVars>
      </dgm:prSet>
      <dgm:spPr/>
      <dgm:t>
        <a:bodyPr/>
        <a:lstStyle/>
        <a:p>
          <a:endParaRPr lang="en-US"/>
        </a:p>
      </dgm:t>
    </dgm:pt>
    <dgm:pt modelId="{F2D5C237-F0B9-8C4A-9310-2EE1CC77C5F4}" type="pres">
      <dgm:prSet presAssocID="{84E13F29-080F-A041-9D8F-1D50DFE0C57C}" presName="sibTrans" presStyleLbl="sibTrans2D1" presStyleIdx="2" presStyleCnt="4"/>
      <dgm:spPr/>
      <dgm:t>
        <a:bodyPr/>
        <a:lstStyle/>
        <a:p>
          <a:endParaRPr lang="en-US"/>
        </a:p>
      </dgm:t>
    </dgm:pt>
    <dgm:pt modelId="{9F44A11B-0D1A-0A45-98F5-C84A6B7777E3}" type="pres">
      <dgm:prSet presAssocID="{84E13F29-080F-A041-9D8F-1D50DFE0C57C}" presName="connectorText" presStyleLbl="sibTrans2D1" presStyleIdx="2" presStyleCnt="4"/>
      <dgm:spPr/>
      <dgm:t>
        <a:bodyPr/>
        <a:lstStyle/>
        <a:p>
          <a:endParaRPr lang="en-US"/>
        </a:p>
      </dgm:t>
    </dgm:pt>
    <dgm:pt modelId="{02E8EE7B-5D42-8149-B834-F0D5B378880E}" type="pres">
      <dgm:prSet presAssocID="{386BCB64-AEED-164D-A8CA-470668F9B867}" presName="node" presStyleLbl="node1" presStyleIdx="3" presStyleCnt="4">
        <dgm:presLayoutVars>
          <dgm:bulletEnabled val="1"/>
        </dgm:presLayoutVars>
      </dgm:prSet>
      <dgm:spPr/>
      <dgm:t>
        <a:bodyPr/>
        <a:lstStyle/>
        <a:p>
          <a:endParaRPr lang="en-US"/>
        </a:p>
      </dgm:t>
    </dgm:pt>
    <dgm:pt modelId="{FE44A97B-04A3-834E-9312-3BF82BFCBB4F}" type="pres">
      <dgm:prSet presAssocID="{8A67B556-DEF9-B049-BB79-9BD7418F2235}" presName="sibTrans" presStyleLbl="sibTrans2D1" presStyleIdx="3" presStyleCnt="4"/>
      <dgm:spPr/>
      <dgm:t>
        <a:bodyPr/>
        <a:lstStyle/>
        <a:p>
          <a:endParaRPr lang="en-US"/>
        </a:p>
      </dgm:t>
    </dgm:pt>
    <dgm:pt modelId="{CF8293F1-8332-5B42-9E33-73C1E01C5A31}" type="pres">
      <dgm:prSet presAssocID="{8A67B556-DEF9-B049-BB79-9BD7418F2235}" presName="connectorText" presStyleLbl="sibTrans2D1" presStyleIdx="3" presStyleCnt="4"/>
      <dgm:spPr/>
      <dgm:t>
        <a:bodyPr/>
        <a:lstStyle/>
        <a:p>
          <a:endParaRPr lang="en-US"/>
        </a:p>
      </dgm:t>
    </dgm:pt>
  </dgm:ptLst>
  <dgm:cxnLst>
    <dgm:cxn modelId="{327E2448-916D-EA48-B901-6EB0E5A48AFF}" type="presOf" srcId="{8A67B556-DEF9-B049-BB79-9BD7418F2235}" destId="{FE44A97B-04A3-834E-9312-3BF82BFCBB4F}" srcOrd="0" destOrd="0" presId="urn:microsoft.com/office/officeart/2005/8/layout/cycle2"/>
    <dgm:cxn modelId="{2BB08360-7C38-3A4F-8594-F2A8BE38039F}" type="presOf" srcId="{84E13F29-080F-A041-9D8F-1D50DFE0C57C}" destId="{9F44A11B-0D1A-0A45-98F5-C84A6B7777E3}" srcOrd="1" destOrd="0" presId="urn:microsoft.com/office/officeart/2005/8/layout/cycle2"/>
    <dgm:cxn modelId="{95E88F12-CB9C-2740-8D78-EC55C815FA58}" srcId="{305265F8-0D51-2245-8A76-443FDA712DCA}" destId="{CCF8C5D4-4E6E-1B4B-BB28-D525F9F48FC8}" srcOrd="1" destOrd="0" parTransId="{418E67E3-E95C-4A48-A061-5727BADF257F}" sibTransId="{5D450712-84E1-4B4C-9F15-C0D6AFC826B8}"/>
    <dgm:cxn modelId="{8394932C-691F-434C-A467-C42DD176191C}" srcId="{305265F8-0D51-2245-8A76-443FDA712DCA}" destId="{F527C984-7F79-8B48-8B08-A7193E2F5BD2}" srcOrd="2" destOrd="0" parTransId="{ABF3B45B-88EA-2145-92B4-D21BF6008DF4}" sibTransId="{84E13F29-080F-A041-9D8F-1D50DFE0C57C}"/>
    <dgm:cxn modelId="{D0A2C77E-752C-D44E-9442-F3F630640837}" type="presOf" srcId="{F527C984-7F79-8B48-8B08-A7193E2F5BD2}" destId="{391F5605-AD1D-E540-8229-A22E6FAF3175}" srcOrd="0" destOrd="0" presId="urn:microsoft.com/office/officeart/2005/8/layout/cycle2"/>
    <dgm:cxn modelId="{56851412-BDC6-F84A-A26D-029ED7937B5B}" type="presOf" srcId="{84E13F29-080F-A041-9D8F-1D50DFE0C57C}" destId="{F2D5C237-F0B9-8C4A-9310-2EE1CC77C5F4}" srcOrd="0" destOrd="0" presId="urn:microsoft.com/office/officeart/2005/8/layout/cycle2"/>
    <dgm:cxn modelId="{B0A7F551-7BFB-8147-929F-C74BEEFEC3DC}" type="presOf" srcId="{386BCB64-AEED-164D-A8CA-470668F9B867}" destId="{02E8EE7B-5D42-8149-B834-F0D5B378880E}" srcOrd="0" destOrd="0" presId="urn:microsoft.com/office/officeart/2005/8/layout/cycle2"/>
    <dgm:cxn modelId="{519374BF-CA46-2A4B-833D-308E99CAEB72}" type="presOf" srcId="{305265F8-0D51-2245-8A76-443FDA712DCA}" destId="{62744D43-C2EF-1840-829A-8DAA8029C4EB}" srcOrd="0" destOrd="0" presId="urn:microsoft.com/office/officeart/2005/8/layout/cycle2"/>
    <dgm:cxn modelId="{6C4C0808-3094-5948-9C95-8EF890B0F029}" type="presOf" srcId="{E08A7AA6-4295-A74F-9A38-798065372291}" destId="{1A3D3D35-7CBB-324D-AB4F-3E0279AD8412}" srcOrd="0" destOrd="0" presId="urn:microsoft.com/office/officeart/2005/8/layout/cycle2"/>
    <dgm:cxn modelId="{C5D646D9-B3F7-8A4C-80E8-E2EBB6D9F38D}" type="presOf" srcId="{5D450712-84E1-4B4C-9F15-C0D6AFC826B8}" destId="{2F4C20E0-6680-804C-B0F0-091FC2A47D69}" srcOrd="1" destOrd="0" presId="urn:microsoft.com/office/officeart/2005/8/layout/cycle2"/>
    <dgm:cxn modelId="{E07C7925-7645-1D43-AB3E-4A024E16D35D}" type="presOf" srcId="{5D450712-84E1-4B4C-9F15-C0D6AFC826B8}" destId="{13511451-0F2D-894B-879C-868635F9AA96}" srcOrd="0" destOrd="0" presId="urn:microsoft.com/office/officeart/2005/8/layout/cycle2"/>
    <dgm:cxn modelId="{DE05F3CA-0831-F14A-9C32-326AF8F41DF7}" type="presOf" srcId="{E08A7AA6-4295-A74F-9A38-798065372291}" destId="{EEB3D72A-B8EF-AA41-8DB3-E1922307E074}" srcOrd="1" destOrd="0" presId="urn:microsoft.com/office/officeart/2005/8/layout/cycle2"/>
    <dgm:cxn modelId="{5EA3CE18-802E-AF4C-8EBE-2EF55CC0DD3A}" srcId="{305265F8-0D51-2245-8A76-443FDA712DCA}" destId="{386BCB64-AEED-164D-A8CA-470668F9B867}" srcOrd="3" destOrd="0" parTransId="{2AD8F416-384A-3549-AFE5-78FFE28384DA}" sibTransId="{8A67B556-DEF9-B049-BB79-9BD7418F2235}"/>
    <dgm:cxn modelId="{958651B0-47F3-5E48-88C0-552D55BC50C6}" type="presOf" srcId="{8A67B556-DEF9-B049-BB79-9BD7418F2235}" destId="{CF8293F1-8332-5B42-9E33-73C1E01C5A31}" srcOrd="1" destOrd="0" presId="urn:microsoft.com/office/officeart/2005/8/layout/cycle2"/>
    <dgm:cxn modelId="{DC17E6CD-A033-794B-BF92-2CEFC80B43AD}" srcId="{305265F8-0D51-2245-8A76-443FDA712DCA}" destId="{3B525C27-0952-DA40-AE70-77256535D7B8}" srcOrd="0" destOrd="0" parTransId="{104D3B79-1157-CE4E-931F-8B38B5F73AC1}" sibTransId="{E08A7AA6-4295-A74F-9A38-798065372291}"/>
    <dgm:cxn modelId="{7E1C70AD-B34C-1E4F-8FD1-7739315E1FB9}" type="presOf" srcId="{3B525C27-0952-DA40-AE70-77256535D7B8}" destId="{2252B806-EDFB-D34D-BA78-F16BA216A937}" srcOrd="0" destOrd="0" presId="urn:microsoft.com/office/officeart/2005/8/layout/cycle2"/>
    <dgm:cxn modelId="{52FDE4CF-C346-C64C-B204-CD3DFB62F683}" type="presOf" srcId="{CCF8C5D4-4E6E-1B4B-BB28-D525F9F48FC8}" destId="{2A692F47-9126-BA48-A490-F80381C59961}" srcOrd="0" destOrd="0" presId="urn:microsoft.com/office/officeart/2005/8/layout/cycle2"/>
    <dgm:cxn modelId="{C7CC7C6F-02DC-7148-B856-E75F31E963A3}" type="presParOf" srcId="{62744D43-C2EF-1840-829A-8DAA8029C4EB}" destId="{2252B806-EDFB-D34D-BA78-F16BA216A937}" srcOrd="0" destOrd="0" presId="urn:microsoft.com/office/officeart/2005/8/layout/cycle2"/>
    <dgm:cxn modelId="{C5162E09-C80E-5E4A-ACA0-C9A8F18EF44E}" type="presParOf" srcId="{62744D43-C2EF-1840-829A-8DAA8029C4EB}" destId="{1A3D3D35-7CBB-324D-AB4F-3E0279AD8412}" srcOrd="1" destOrd="0" presId="urn:microsoft.com/office/officeart/2005/8/layout/cycle2"/>
    <dgm:cxn modelId="{EA8042F0-2AEE-D84F-B6EE-EBA6E1D9C178}" type="presParOf" srcId="{1A3D3D35-7CBB-324D-AB4F-3E0279AD8412}" destId="{EEB3D72A-B8EF-AA41-8DB3-E1922307E074}" srcOrd="0" destOrd="0" presId="urn:microsoft.com/office/officeart/2005/8/layout/cycle2"/>
    <dgm:cxn modelId="{35B75DB8-8323-C749-A569-0535AF696F2B}" type="presParOf" srcId="{62744D43-C2EF-1840-829A-8DAA8029C4EB}" destId="{2A692F47-9126-BA48-A490-F80381C59961}" srcOrd="2" destOrd="0" presId="urn:microsoft.com/office/officeart/2005/8/layout/cycle2"/>
    <dgm:cxn modelId="{131ABFBE-4797-7245-92DC-9939EE5554CA}" type="presParOf" srcId="{62744D43-C2EF-1840-829A-8DAA8029C4EB}" destId="{13511451-0F2D-894B-879C-868635F9AA96}" srcOrd="3" destOrd="0" presId="urn:microsoft.com/office/officeart/2005/8/layout/cycle2"/>
    <dgm:cxn modelId="{9FB4406C-57E9-714D-B08B-0E6C5EF851D3}" type="presParOf" srcId="{13511451-0F2D-894B-879C-868635F9AA96}" destId="{2F4C20E0-6680-804C-B0F0-091FC2A47D69}" srcOrd="0" destOrd="0" presId="urn:microsoft.com/office/officeart/2005/8/layout/cycle2"/>
    <dgm:cxn modelId="{4B1F6AE2-4914-ED4D-AD13-045FAB1D83D0}" type="presParOf" srcId="{62744D43-C2EF-1840-829A-8DAA8029C4EB}" destId="{391F5605-AD1D-E540-8229-A22E6FAF3175}" srcOrd="4" destOrd="0" presId="urn:microsoft.com/office/officeart/2005/8/layout/cycle2"/>
    <dgm:cxn modelId="{DB223D48-7102-E945-A271-FB458F05A437}" type="presParOf" srcId="{62744D43-C2EF-1840-829A-8DAA8029C4EB}" destId="{F2D5C237-F0B9-8C4A-9310-2EE1CC77C5F4}" srcOrd="5" destOrd="0" presId="urn:microsoft.com/office/officeart/2005/8/layout/cycle2"/>
    <dgm:cxn modelId="{BD09BA57-8237-B141-A0F1-3964AB3B368B}" type="presParOf" srcId="{F2D5C237-F0B9-8C4A-9310-2EE1CC77C5F4}" destId="{9F44A11B-0D1A-0A45-98F5-C84A6B7777E3}" srcOrd="0" destOrd="0" presId="urn:microsoft.com/office/officeart/2005/8/layout/cycle2"/>
    <dgm:cxn modelId="{2A15FE5F-90CE-F948-B208-6DE0B77B32C9}" type="presParOf" srcId="{62744D43-C2EF-1840-829A-8DAA8029C4EB}" destId="{02E8EE7B-5D42-8149-B834-F0D5B378880E}" srcOrd="6" destOrd="0" presId="urn:microsoft.com/office/officeart/2005/8/layout/cycle2"/>
    <dgm:cxn modelId="{1A34E81D-C9EA-A040-ABC6-D1D28F9C1BF3}" type="presParOf" srcId="{62744D43-C2EF-1840-829A-8DAA8029C4EB}" destId="{FE44A97B-04A3-834E-9312-3BF82BFCBB4F}" srcOrd="7" destOrd="0" presId="urn:microsoft.com/office/officeart/2005/8/layout/cycle2"/>
    <dgm:cxn modelId="{91DE511A-53E6-EE45-B5A5-FE87060B4496}" type="presParOf" srcId="{FE44A97B-04A3-834E-9312-3BF82BFCBB4F}" destId="{CF8293F1-8332-5B42-9E33-73C1E01C5A3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2B806-EDFB-D34D-BA78-F16BA216A937}">
      <dsp:nvSpPr>
        <dsp:cNvPr id="0" name=""/>
        <dsp:cNvSpPr/>
      </dsp:nvSpPr>
      <dsp:spPr>
        <a:xfrm>
          <a:off x="5264545" y="1815"/>
          <a:ext cx="3713694" cy="3713694"/>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tx1"/>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Evolve board states which maximize disagreement among models</a:t>
          </a:r>
          <a:endParaRPr lang="en-US" sz="2800" kern="1200" dirty="0">
            <a:solidFill>
              <a:srgbClr val="000000"/>
            </a:solidFill>
          </a:endParaRPr>
        </a:p>
      </dsp:txBody>
      <dsp:txXfrm>
        <a:off x="5808403" y="545673"/>
        <a:ext cx="2625978" cy="2625978"/>
      </dsp:txXfrm>
    </dsp:sp>
    <dsp:sp modelId="{1A3D3D35-7CBB-324D-AB4F-3E0279AD8412}">
      <dsp:nvSpPr>
        <dsp:cNvPr id="0" name=""/>
        <dsp:cNvSpPr/>
      </dsp:nvSpPr>
      <dsp:spPr>
        <a:xfrm rot="2700000">
          <a:off x="8580037" y="3185813"/>
          <a:ext cx="990384" cy="125337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8623548" y="3331441"/>
        <a:ext cx="693269" cy="752024"/>
      </dsp:txXfrm>
    </dsp:sp>
    <dsp:sp modelId="{2A692F47-9126-BA48-A490-F80381C59961}">
      <dsp:nvSpPr>
        <dsp:cNvPr id="0" name=""/>
        <dsp:cNvSpPr/>
      </dsp:nvSpPr>
      <dsp:spPr>
        <a:xfrm>
          <a:off x="9211858" y="3949129"/>
          <a:ext cx="3713694" cy="37136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Get response to board states from opponent</a:t>
          </a:r>
          <a:endParaRPr lang="en-US" sz="2800" kern="1200" dirty="0">
            <a:solidFill>
              <a:srgbClr val="000000"/>
            </a:solidFill>
          </a:endParaRPr>
        </a:p>
      </dsp:txBody>
      <dsp:txXfrm>
        <a:off x="9755716" y="4492987"/>
        <a:ext cx="2625978" cy="2625978"/>
      </dsp:txXfrm>
    </dsp:sp>
    <dsp:sp modelId="{13511451-0F2D-894B-879C-868635F9AA96}">
      <dsp:nvSpPr>
        <dsp:cNvPr id="0" name=""/>
        <dsp:cNvSpPr/>
      </dsp:nvSpPr>
      <dsp:spPr>
        <a:xfrm rot="8100000">
          <a:off x="8619677" y="7133127"/>
          <a:ext cx="990384" cy="125337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8873281" y="7278755"/>
        <a:ext cx="693269" cy="752024"/>
      </dsp:txXfrm>
    </dsp:sp>
    <dsp:sp modelId="{391F5605-AD1D-E540-8229-A22E6FAF3175}">
      <dsp:nvSpPr>
        <dsp:cNvPr id="0" name=""/>
        <dsp:cNvSpPr/>
      </dsp:nvSpPr>
      <dsp:spPr>
        <a:xfrm>
          <a:off x="5264545" y="7896442"/>
          <a:ext cx="3713694" cy="37136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solidFill>
            <a:srgbClr val="00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Update models’ fitness based on their agreement with the opponent’s moves</a:t>
          </a:r>
          <a:endParaRPr lang="en-US" sz="2800" kern="1200" dirty="0">
            <a:solidFill>
              <a:srgbClr val="000000"/>
            </a:solidFill>
          </a:endParaRPr>
        </a:p>
      </dsp:txBody>
      <dsp:txXfrm>
        <a:off x="5808403" y="8440300"/>
        <a:ext cx="2625978" cy="2625978"/>
      </dsp:txXfrm>
    </dsp:sp>
    <dsp:sp modelId="{F2D5C237-F0B9-8C4A-9310-2EE1CC77C5F4}">
      <dsp:nvSpPr>
        <dsp:cNvPr id="0" name=""/>
        <dsp:cNvSpPr/>
      </dsp:nvSpPr>
      <dsp:spPr>
        <a:xfrm rot="13500000">
          <a:off x="4672363" y="7172767"/>
          <a:ext cx="990384" cy="125337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4925967" y="7528487"/>
        <a:ext cx="693269" cy="752024"/>
      </dsp:txXfrm>
    </dsp:sp>
    <dsp:sp modelId="{02E8EE7B-5D42-8149-B834-F0D5B378880E}">
      <dsp:nvSpPr>
        <dsp:cNvPr id="0" name=""/>
        <dsp:cNvSpPr/>
      </dsp:nvSpPr>
      <dsp:spPr>
        <a:xfrm>
          <a:off x="1317231" y="3949129"/>
          <a:ext cx="3713694" cy="3713694"/>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solidFill>
            <a:schemeClr val="tx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Evolves models until they are sufficiently good at predicting opponent moves</a:t>
          </a:r>
          <a:endParaRPr lang="en-US" sz="2800" kern="1200" dirty="0">
            <a:solidFill>
              <a:srgbClr val="000000"/>
            </a:solidFill>
          </a:endParaRPr>
        </a:p>
      </dsp:txBody>
      <dsp:txXfrm>
        <a:off x="1861089" y="4492987"/>
        <a:ext cx="2625978" cy="2625978"/>
      </dsp:txXfrm>
    </dsp:sp>
    <dsp:sp modelId="{FE44A97B-04A3-834E-9312-3BF82BFCBB4F}">
      <dsp:nvSpPr>
        <dsp:cNvPr id="0" name=""/>
        <dsp:cNvSpPr/>
      </dsp:nvSpPr>
      <dsp:spPr>
        <a:xfrm rot="18900000">
          <a:off x="4632723" y="3225453"/>
          <a:ext cx="990384" cy="1253372"/>
        </a:xfrm>
        <a:prstGeom prst="rightArrow">
          <a:avLst>
            <a:gd name="adj1" fmla="val 60000"/>
            <a:gd name="adj2" fmla="val 50000"/>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4676234" y="3581173"/>
        <a:ext cx="693269" cy="75202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defRPr sz="4700"/>
            </a:lvl1pPr>
          </a:lstStyle>
          <a:p>
            <a:endParaRPr lang="en-US"/>
          </a:p>
        </p:txBody>
      </p:sp>
      <p:sp>
        <p:nvSpPr>
          <p:cNvPr id="3075" name="Rectangle 3"/>
          <p:cNvSpPr>
            <a:spLocks noGrp="1" noChangeArrowheads="1"/>
          </p:cNvSpPr>
          <p:nvPr>
            <p:ph type="dt" idx="1"/>
          </p:nvPr>
        </p:nvSpPr>
        <p:spPr bwMode="auto">
          <a:xfrm>
            <a:off x="16111347"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lgn="r">
              <a:defRPr sz="4700"/>
            </a:lvl1pPr>
          </a:lstStyle>
          <a:p>
            <a:endParaRPr lang="en-US"/>
          </a:p>
        </p:txBody>
      </p:sp>
      <p:sp>
        <p:nvSpPr>
          <p:cNvPr id="3076" name="Rectangle 4"/>
          <p:cNvSpPr>
            <a:spLocks noGrp="1" noRot="1" noChangeAspect="1" noChangeArrowheads="1" noTextEdit="1"/>
          </p:cNvSpPr>
          <p:nvPr>
            <p:ph type="sldImg" idx="2"/>
          </p:nvPr>
        </p:nvSpPr>
        <p:spPr bwMode="auto">
          <a:xfrm>
            <a:off x="9313863" y="2617788"/>
            <a:ext cx="9813925" cy="130841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2845460" y="16574294"/>
            <a:ext cx="22750739" cy="157019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2"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defRPr sz="4700"/>
            </a:lvl1pPr>
          </a:lstStyle>
          <a:p>
            <a:endParaRPr lang="en-US"/>
          </a:p>
        </p:txBody>
      </p:sp>
      <p:sp>
        <p:nvSpPr>
          <p:cNvPr id="3079" name="Rectangle 7"/>
          <p:cNvSpPr>
            <a:spLocks noGrp="1" noChangeArrowheads="1"/>
          </p:cNvSpPr>
          <p:nvPr>
            <p:ph type="sldNum" sz="quarter" idx="5"/>
          </p:nvPr>
        </p:nvSpPr>
        <p:spPr bwMode="auto">
          <a:xfrm>
            <a:off x="16111347"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lgn="r">
              <a:defRPr sz="4700"/>
            </a:lvl1pPr>
          </a:lstStyle>
          <a:p>
            <a:fld id="{4F7C90D1-3429-4635-9A51-EEEBDDEE66E8}" type="slidenum">
              <a:rPr lang="en-US"/>
              <a:pPr/>
              <a:t>‹#›</a:t>
            </a:fld>
            <a:endParaRPr lang="en-US"/>
          </a:p>
        </p:txBody>
      </p:sp>
    </p:spTree>
    <p:extLst>
      <p:ext uri="{BB962C8B-B14F-4D97-AF65-F5344CB8AC3E}">
        <p14:creationId xmlns:p14="http://schemas.microsoft.com/office/powerpoint/2010/main" val="988506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300" kern="1200">
        <a:solidFill>
          <a:schemeClr val="tx1"/>
        </a:solidFill>
        <a:latin typeface="Arial" charset="0"/>
        <a:ea typeface="+mn-ea"/>
        <a:cs typeface="+mn-cs"/>
      </a:defRPr>
    </a:lvl1pPr>
    <a:lvl2pPr marL="488930" algn="l" rtl="0" fontAlgn="base">
      <a:spcBef>
        <a:spcPct val="30000"/>
      </a:spcBef>
      <a:spcAft>
        <a:spcPct val="0"/>
      </a:spcAft>
      <a:defRPr sz="1300" kern="1200">
        <a:solidFill>
          <a:schemeClr val="tx1"/>
        </a:solidFill>
        <a:latin typeface="Arial" charset="0"/>
        <a:ea typeface="+mn-ea"/>
        <a:cs typeface="+mn-cs"/>
      </a:defRPr>
    </a:lvl2pPr>
    <a:lvl3pPr marL="977859" algn="l" rtl="0" fontAlgn="base">
      <a:spcBef>
        <a:spcPct val="30000"/>
      </a:spcBef>
      <a:spcAft>
        <a:spcPct val="0"/>
      </a:spcAft>
      <a:defRPr sz="1300" kern="1200">
        <a:solidFill>
          <a:schemeClr val="tx1"/>
        </a:solidFill>
        <a:latin typeface="Arial" charset="0"/>
        <a:ea typeface="+mn-ea"/>
        <a:cs typeface="+mn-cs"/>
      </a:defRPr>
    </a:lvl3pPr>
    <a:lvl4pPr marL="1466789" algn="l" rtl="0" fontAlgn="base">
      <a:spcBef>
        <a:spcPct val="30000"/>
      </a:spcBef>
      <a:spcAft>
        <a:spcPct val="0"/>
      </a:spcAft>
      <a:defRPr sz="1300" kern="1200">
        <a:solidFill>
          <a:schemeClr val="tx1"/>
        </a:solidFill>
        <a:latin typeface="Arial" charset="0"/>
        <a:ea typeface="+mn-ea"/>
        <a:cs typeface="+mn-cs"/>
      </a:defRPr>
    </a:lvl4pPr>
    <a:lvl5pPr marL="1955719" algn="l" rtl="0" fontAlgn="base">
      <a:spcBef>
        <a:spcPct val="30000"/>
      </a:spcBef>
      <a:spcAft>
        <a:spcPct val="0"/>
      </a:spcAft>
      <a:defRPr sz="1300" kern="1200">
        <a:solidFill>
          <a:schemeClr val="tx1"/>
        </a:solidFill>
        <a:latin typeface="Arial" charset="0"/>
        <a:ea typeface="+mn-ea"/>
        <a:cs typeface="+mn-cs"/>
      </a:defRPr>
    </a:lvl5pPr>
    <a:lvl6pPr marL="2444648" algn="l" defTabSz="977859" rtl="0" eaLnBrk="1" latinLnBrk="0" hangingPunct="1">
      <a:defRPr sz="1300" kern="1200">
        <a:solidFill>
          <a:schemeClr val="tx1"/>
        </a:solidFill>
        <a:latin typeface="+mn-lt"/>
        <a:ea typeface="+mn-ea"/>
        <a:cs typeface="+mn-cs"/>
      </a:defRPr>
    </a:lvl6pPr>
    <a:lvl7pPr marL="2933578" algn="l" defTabSz="977859" rtl="0" eaLnBrk="1" latinLnBrk="0" hangingPunct="1">
      <a:defRPr sz="1300" kern="1200">
        <a:solidFill>
          <a:schemeClr val="tx1"/>
        </a:solidFill>
        <a:latin typeface="+mn-lt"/>
        <a:ea typeface="+mn-ea"/>
        <a:cs typeface="+mn-cs"/>
      </a:defRPr>
    </a:lvl7pPr>
    <a:lvl8pPr marL="3422508" algn="l" defTabSz="977859" rtl="0" eaLnBrk="1" latinLnBrk="0" hangingPunct="1">
      <a:defRPr sz="1300" kern="1200">
        <a:solidFill>
          <a:schemeClr val="tx1"/>
        </a:solidFill>
        <a:latin typeface="+mn-lt"/>
        <a:ea typeface="+mn-ea"/>
        <a:cs typeface="+mn-cs"/>
      </a:defRPr>
    </a:lvl8pPr>
    <a:lvl9pPr marL="3911437" algn="l" defTabSz="97785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8BD3E-E1F6-4E85-9CDF-D494EE93141E}" type="slidenum">
              <a:rPr lang="en-US"/>
              <a:pPr/>
              <a:t>1</a:t>
            </a:fld>
            <a:endParaRPr lang="en-US"/>
          </a:p>
        </p:txBody>
      </p:sp>
      <p:sp>
        <p:nvSpPr>
          <p:cNvPr id="4098" name="Rectangle 2"/>
          <p:cNvSpPr>
            <a:spLocks noGrp="1" noRot="1" noChangeAspect="1" noChangeArrowheads="1" noTextEdit="1"/>
          </p:cNvSpPr>
          <p:nvPr>
            <p:ph type="sldImg"/>
          </p:nvPr>
        </p:nvSpPr>
        <p:spPr>
          <a:xfrm>
            <a:off x="9313863" y="2617788"/>
            <a:ext cx="9813925" cy="13084175"/>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2485" y="12497912"/>
            <a:ext cx="25650230" cy="8624728"/>
          </a:xfrm>
        </p:spPr>
        <p:txBody>
          <a:bodyPr/>
          <a:lstStyle/>
          <a:p>
            <a:r>
              <a:rPr lang="en-US" smtClean="0"/>
              <a:t>Click to edit Master title style</a:t>
            </a:r>
            <a:endParaRPr lang="en-US"/>
          </a:p>
        </p:txBody>
      </p:sp>
      <p:sp>
        <p:nvSpPr>
          <p:cNvPr id="3" name="Subtitle 2"/>
          <p:cNvSpPr>
            <a:spLocks noGrp="1"/>
          </p:cNvSpPr>
          <p:nvPr>
            <p:ph type="subTitle" idx="1"/>
          </p:nvPr>
        </p:nvSpPr>
        <p:spPr>
          <a:xfrm>
            <a:off x="4526609" y="22799040"/>
            <a:ext cx="21121985" cy="10281920"/>
          </a:xfrm>
        </p:spPr>
        <p:txBody>
          <a:bodyPr/>
          <a:lstStyle>
            <a:lvl1pPr marL="0" indent="0" algn="ctr">
              <a:buNone/>
              <a:defRPr/>
            </a:lvl1pPr>
            <a:lvl2pPr marL="488930" indent="0" algn="ctr">
              <a:buNone/>
              <a:defRPr/>
            </a:lvl2pPr>
            <a:lvl3pPr marL="977859" indent="0" algn="ctr">
              <a:buNone/>
              <a:defRPr/>
            </a:lvl3pPr>
            <a:lvl4pPr marL="1466789" indent="0" algn="ctr">
              <a:buNone/>
              <a:defRPr/>
            </a:lvl4pPr>
            <a:lvl5pPr marL="1955719" indent="0" algn="ctr">
              <a:buNone/>
              <a:defRPr/>
            </a:lvl5pPr>
            <a:lvl6pPr marL="2444648" indent="0" algn="ctr">
              <a:buNone/>
              <a:defRPr/>
            </a:lvl6pPr>
            <a:lvl7pPr marL="2933578" indent="0" algn="ctr">
              <a:buNone/>
              <a:defRPr/>
            </a:lvl7pPr>
            <a:lvl8pPr marL="3422508" indent="0" algn="ctr">
              <a:buNone/>
              <a:defRPr/>
            </a:lvl8pPr>
            <a:lvl9pPr marL="3911437"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62511B-088F-49BE-9F9D-24FE528AD0A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B7C563-F5B2-4FD9-9007-3ECA8271F85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76693" y="1613535"/>
            <a:ext cx="6789092" cy="3432429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9415" y="1613535"/>
            <a:ext cx="20210116" cy="343242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C57D0F-A6E4-4975-8789-BA0F3703C43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F1748B-3CB5-4097-8BE0-EE3EA151CC5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3632" y="25853232"/>
            <a:ext cx="25648593" cy="7990840"/>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2383632" y="17052132"/>
            <a:ext cx="25648593" cy="8801100"/>
          </a:xfrm>
        </p:spPr>
        <p:txBody>
          <a:bodyPr anchor="b"/>
          <a:lstStyle>
            <a:lvl1pPr marL="0" indent="0">
              <a:buNone/>
              <a:defRPr sz="2100"/>
            </a:lvl1pPr>
            <a:lvl2pPr marL="488930" indent="0">
              <a:buNone/>
              <a:defRPr sz="1900"/>
            </a:lvl2pPr>
            <a:lvl3pPr marL="977859" indent="0">
              <a:buNone/>
              <a:defRPr sz="1700"/>
            </a:lvl3pPr>
            <a:lvl4pPr marL="1466789" indent="0">
              <a:buNone/>
              <a:defRPr sz="1500"/>
            </a:lvl4pPr>
            <a:lvl5pPr marL="1955719" indent="0">
              <a:buNone/>
              <a:defRPr sz="1500"/>
            </a:lvl5pPr>
            <a:lvl6pPr marL="2444648" indent="0">
              <a:buNone/>
              <a:defRPr sz="1500"/>
            </a:lvl6pPr>
            <a:lvl7pPr marL="2933578" indent="0">
              <a:buNone/>
              <a:defRPr sz="1500"/>
            </a:lvl7pPr>
            <a:lvl8pPr marL="3422508" indent="0">
              <a:buNone/>
              <a:defRPr sz="1500"/>
            </a:lvl8pPr>
            <a:lvl9pPr marL="3911437" indent="0">
              <a:buNone/>
              <a:defRPr sz="15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71AF70-A8CC-40D7-AAAC-3C17C3A1D6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9415"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66182"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01F5E1-B220-496C-BBB5-D22F45FDCC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11789"/>
            <a:ext cx="27156370"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09415" y="9005412"/>
            <a:ext cx="13332619"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509415" y="12759850"/>
            <a:ext cx="13332619"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28255" y="9005412"/>
            <a:ext cx="13337530"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15328255" y="12759850"/>
            <a:ext cx="13337530"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60D2BF-3DCA-486A-A0BA-012E4409588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108475-284D-4F1D-9E23-E9E50A25AB8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8783C95-46ED-44A2-85AB-06D81896317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01312"/>
            <a:ext cx="9927431" cy="681736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11797010" y="1601312"/>
            <a:ext cx="16868775" cy="34338260"/>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09415" y="8418672"/>
            <a:ext cx="9927431" cy="2752090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22B979-3160-425A-B28F-6DAB4C85AE2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4877" y="28163520"/>
            <a:ext cx="18104792" cy="3324860"/>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5914877" y="3595529"/>
            <a:ext cx="18104792" cy="24140160"/>
          </a:xfrm>
        </p:spPr>
        <p:txBody>
          <a:bodyPr/>
          <a:lstStyle>
            <a:lvl1pPr marL="0" indent="0">
              <a:buNone/>
              <a:defRPr sz="3400"/>
            </a:lvl1pPr>
            <a:lvl2pPr marL="488930" indent="0">
              <a:buNone/>
              <a:defRPr sz="3000"/>
            </a:lvl2pPr>
            <a:lvl3pPr marL="977859" indent="0">
              <a:buNone/>
              <a:defRPr sz="2600"/>
            </a:lvl3pPr>
            <a:lvl4pPr marL="1466789" indent="0">
              <a:buNone/>
              <a:defRPr sz="2100"/>
            </a:lvl4pPr>
            <a:lvl5pPr marL="1955719" indent="0">
              <a:buNone/>
              <a:defRPr sz="2100"/>
            </a:lvl5pPr>
            <a:lvl6pPr marL="2444648" indent="0">
              <a:buNone/>
              <a:defRPr sz="2100"/>
            </a:lvl6pPr>
            <a:lvl7pPr marL="2933578" indent="0">
              <a:buNone/>
              <a:defRPr sz="2100"/>
            </a:lvl7pPr>
            <a:lvl8pPr marL="3422508" indent="0">
              <a:buNone/>
              <a:defRPr sz="2100"/>
            </a:lvl8pPr>
            <a:lvl9pPr marL="3911437" indent="0">
              <a:buNone/>
              <a:defRPr sz="2100"/>
            </a:lvl9pPr>
          </a:lstStyle>
          <a:p>
            <a:endParaRPr lang="en-US"/>
          </a:p>
        </p:txBody>
      </p:sp>
      <p:sp>
        <p:nvSpPr>
          <p:cNvPr id="4" name="Text Placeholder 3"/>
          <p:cNvSpPr>
            <a:spLocks noGrp="1"/>
          </p:cNvSpPr>
          <p:nvPr>
            <p:ph type="body" sz="half" idx="2"/>
          </p:nvPr>
        </p:nvSpPr>
        <p:spPr>
          <a:xfrm>
            <a:off x="5914877" y="31488380"/>
            <a:ext cx="18104792" cy="472186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C3E4C9-B11A-4C37-B9F8-841055F734B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09415" y="1613535"/>
            <a:ext cx="27156370" cy="6705600"/>
          </a:xfrm>
          <a:prstGeom prst="rect">
            <a:avLst/>
          </a:prstGeom>
          <a:noFill/>
          <a:ln w="9525">
            <a:noFill/>
            <a:miter lim="800000"/>
            <a:headEnd/>
            <a:tailEnd/>
          </a:ln>
          <a:effectLst/>
        </p:spPr>
        <p:txBody>
          <a:bodyPr vert="horz" wrap="square" lIns="402310" tIns="201155" rIns="402310" bIns="20115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09415" y="9387840"/>
            <a:ext cx="27156370" cy="26549985"/>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094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defTabSz="4023484">
              <a:defRPr sz="6200"/>
            </a:lvl1pPr>
          </a:lstStyle>
          <a:p>
            <a:endParaRPr lang="en-US"/>
          </a:p>
        </p:txBody>
      </p:sp>
      <p:sp>
        <p:nvSpPr>
          <p:cNvPr id="1029" name="Rectangle 5"/>
          <p:cNvSpPr>
            <a:spLocks noGrp="1" noChangeArrowheads="1"/>
          </p:cNvSpPr>
          <p:nvPr>
            <p:ph type="ftr" sz="quarter" idx="3"/>
          </p:nvPr>
        </p:nvSpPr>
        <p:spPr bwMode="auto">
          <a:xfrm>
            <a:off x="10310515" y="36636325"/>
            <a:ext cx="95541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ctr" defTabSz="4023484">
              <a:defRPr sz="6200"/>
            </a:lvl1pPr>
          </a:lstStyle>
          <a:p>
            <a:endParaRPr lang="en-US"/>
          </a:p>
        </p:txBody>
      </p:sp>
      <p:sp>
        <p:nvSpPr>
          <p:cNvPr id="1030" name="Rectangle 6"/>
          <p:cNvSpPr>
            <a:spLocks noGrp="1" noChangeArrowheads="1"/>
          </p:cNvSpPr>
          <p:nvPr>
            <p:ph type="sldNum" sz="quarter" idx="4"/>
          </p:nvPr>
        </p:nvSpPr>
        <p:spPr bwMode="auto">
          <a:xfrm>
            <a:off x="216262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r" defTabSz="4023484">
              <a:defRPr sz="6200"/>
            </a:lvl1pPr>
          </a:lstStyle>
          <a:p>
            <a:fld id="{10BC1321-C979-472F-8B16-2348122BA3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3484" rtl="0" fontAlgn="base">
        <a:spcBef>
          <a:spcPct val="0"/>
        </a:spcBef>
        <a:spcAft>
          <a:spcPct val="0"/>
        </a:spcAft>
        <a:defRPr sz="19400">
          <a:solidFill>
            <a:schemeClr val="tx2"/>
          </a:solidFill>
          <a:latin typeface="+mj-lt"/>
          <a:ea typeface="+mj-ea"/>
          <a:cs typeface="+mj-cs"/>
        </a:defRPr>
      </a:lvl1pPr>
      <a:lvl2pPr algn="ctr" defTabSz="4023484" rtl="0" fontAlgn="base">
        <a:spcBef>
          <a:spcPct val="0"/>
        </a:spcBef>
        <a:spcAft>
          <a:spcPct val="0"/>
        </a:spcAft>
        <a:defRPr sz="19400">
          <a:solidFill>
            <a:schemeClr val="tx2"/>
          </a:solidFill>
          <a:latin typeface="Arial" charset="0"/>
        </a:defRPr>
      </a:lvl2pPr>
      <a:lvl3pPr algn="ctr" defTabSz="4023484" rtl="0" fontAlgn="base">
        <a:spcBef>
          <a:spcPct val="0"/>
        </a:spcBef>
        <a:spcAft>
          <a:spcPct val="0"/>
        </a:spcAft>
        <a:defRPr sz="19400">
          <a:solidFill>
            <a:schemeClr val="tx2"/>
          </a:solidFill>
          <a:latin typeface="Arial" charset="0"/>
        </a:defRPr>
      </a:lvl3pPr>
      <a:lvl4pPr algn="ctr" defTabSz="4023484" rtl="0" fontAlgn="base">
        <a:spcBef>
          <a:spcPct val="0"/>
        </a:spcBef>
        <a:spcAft>
          <a:spcPct val="0"/>
        </a:spcAft>
        <a:defRPr sz="19400">
          <a:solidFill>
            <a:schemeClr val="tx2"/>
          </a:solidFill>
          <a:latin typeface="Arial" charset="0"/>
        </a:defRPr>
      </a:lvl4pPr>
      <a:lvl5pPr algn="ctr" defTabSz="4023484" rtl="0" fontAlgn="base">
        <a:spcBef>
          <a:spcPct val="0"/>
        </a:spcBef>
        <a:spcAft>
          <a:spcPct val="0"/>
        </a:spcAft>
        <a:defRPr sz="19400">
          <a:solidFill>
            <a:schemeClr val="tx2"/>
          </a:solidFill>
          <a:latin typeface="Arial" charset="0"/>
        </a:defRPr>
      </a:lvl5pPr>
      <a:lvl6pPr marL="488930" algn="ctr" defTabSz="4023484" rtl="0" fontAlgn="base">
        <a:spcBef>
          <a:spcPct val="0"/>
        </a:spcBef>
        <a:spcAft>
          <a:spcPct val="0"/>
        </a:spcAft>
        <a:defRPr sz="19400">
          <a:solidFill>
            <a:schemeClr val="tx2"/>
          </a:solidFill>
          <a:latin typeface="Arial" charset="0"/>
        </a:defRPr>
      </a:lvl6pPr>
      <a:lvl7pPr marL="977859" algn="ctr" defTabSz="4023484" rtl="0" fontAlgn="base">
        <a:spcBef>
          <a:spcPct val="0"/>
        </a:spcBef>
        <a:spcAft>
          <a:spcPct val="0"/>
        </a:spcAft>
        <a:defRPr sz="19400">
          <a:solidFill>
            <a:schemeClr val="tx2"/>
          </a:solidFill>
          <a:latin typeface="Arial" charset="0"/>
        </a:defRPr>
      </a:lvl7pPr>
      <a:lvl8pPr marL="1466789" algn="ctr" defTabSz="4023484" rtl="0" fontAlgn="base">
        <a:spcBef>
          <a:spcPct val="0"/>
        </a:spcBef>
        <a:spcAft>
          <a:spcPct val="0"/>
        </a:spcAft>
        <a:defRPr sz="19400">
          <a:solidFill>
            <a:schemeClr val="tx2"/>
          </a:solidFill>
          <a:latin typeface="Arial" charset="0"/>
        </a:defRPr>
      </a:lvl8pPr>
      <a:lvl9pPr marL="1955719" algn="ctr" defTabSz="4023484" rtl="0" fontAlgn="base">
        <a:spcBef>
          <a:spcPct val="0"/>
        </a:spcBef>
        <a:spcAft>
          <a:spcPct val="0"/>
        </a:spcAft>
        <a:defRPr sz="19400">
          <a:solidFill>
            <a:schemeClr val="tx2"/>
          </a:solidFill>
          <a:latin typeface="Arial" charset="0"/>
        </a:defRPr>
      </a:lvl9pPr>
    </p:titleStyle>
    <p:bodyStyle>
      <a:lvl1pPr marL="1509231" indent="-1509231" algn="l" defTabSz="4023484" rtl="0" fontAlgn="base">
        <a:spcBef>
          <a:spcPct val="20000"/>
        </a:spcBef>
        <a:spcAft>
          <a:spcPct val="0"/>
        </a:spcAft>
        <a:buChar char="•"/>
        <a:defRPr sz="14100">
          <a:solidFill>
            <a:schemeClr val="tx1"/>
          </a:solidFill>
          <a:latin typeface="+mn-lt"/>
          <a:ea typeface="+mn-ea"/>
          <a:cs typeface="+mn-cs"/>
        </a:defRPr>
      </a:lvl1pPr>
      <a:lvl2pPr marL="3268020" indent="-1256278" algn="l" defTabSz="4023484" rtl="0" fontAlgn="base">
        <a:spcBef>
          <a:spcPct val="20000"/>
        </a:spcBef>
        <a:spcAft>
          <a:spcPct val="0"/>
        </a:spcAft>
        <a:buChar char="–"/>
        <a:defRPr sz="12300">
          <a:solidFill>
            <a:schemeClr val="tx1"/>
          </a:solidFill>
          <a:latin typeface="+mn-lt"/>
        </a:defRPr>
      </a:lvl2pPr>
      <a:lvl3pPr marL="5028506" indent="-1005022" algn="l" defTabSz="4023484" rtl="0" fontAlgn="base">
        <a:spcBef>
          <a:spcPct val="20000"/>
        </a:spcBef>
        <a:spcAft>
          <a:spcPct val="0"/>
        </a:spcAft>
        <a:buChar char="•"/>
        <a:defRPr sz="10600">
          <a:solidFill>
            <a:schemeClr val="tx1"/>
          </a:solidFill>
          <a:latin typeface="+mn-lt"/>
        </a:defRPr>
      </a:lvl3pPr>
      <a:lvl4pPr marL="7040248" indent="-1005022" algn="l" defTabSz="4023484" rtl="0" fontAlgn="base">
        <a:spcBef>
          <a:spcPct val="20000"/>
        </a:spcBef>
        <a:spcAft>
          <a:spcPct val="0"/>
        </a:spcAft>
        <a:buChar char="–"/>
        <a:defRPr sz="8800">
          <a:solidFill>
            <a:schemeClr val="tx1"/>
          </a:solidFill>
          <a:latin typeface="+mn-lt"/>
        </a:defRPr>
      </a:lvl4pPr>
      <a:lvl5pPr marL="9051990" indent="-1005022" algn="l" defTabSz="4023484" rtl="0" fontAlgn="base">
        <a:spcBef>
          <a:spcPct val="20000"/>
        </a:spcBef>
        <a:spcAft>
          <a:spcPct val="0"/>
        </a:spcAft>
        <a:buChar char="»"/>
        <a:defRPr sz="8800">
          <a:solidFill>
            <a:schemeClr val="tx1"/>
          </a:solidFill>
          <a:latin typeface="+mn-lt"/>
        </a:defRPr>
      </a:lvl5pPr>
      <a:lvl6pPr marL="9540919" indent="-1005022" algn="l" defTabSz="4023484" rtl="0" fontAlgn="base">
        <a:spcBef>
          <a:spcPct val="20000"/>
        </a:spcBef>
        <a:spcAft>
          <a:spcPct val="0"/>
        </a:spcAft>
        <a:buChar char="»"/>
        <a:defRPr sz="8800">
          <a:solidFill>
            <a:schemeClr val="tx1"/>
          </a:solidFill>
          <a:latin typeface="+mn-lt"/>
        </a:defRPr>
      </a:lvl6pPr>
      <a:lvl7pPr marL="10029849" indent="-1005022" algn="l" defTabSz="4023484" rtl="0" fontAlgn="base">
        <a:spcBef>
          <a:spcPct val="20000"/>
        </a:spcBef>
        <a:spcAft>
          <a:spcPct val="0"/>
        </a:spcAft>
        <a:buChar char="»"/>
        <a:defRPr sz="8800">
          <a:solidFill>
            <a:schemeClr val="tx1"/>
          </a:solidFill>
          <a:latin typeface="+mn-lt"/>
        </a:defRPr>
      </a:lvl7pPr>
      <a:lvl8pPr marL="10518779" indent="-1005022" algn="l" defTabSz="4023484" rtl="0" fontAlgn="base">
        <a:spcBef>
          <a:spcPct val="20000"/>
        </a:spcBef>
        <a:spcAft>
          <a:spcPct val="0"/>
        </a:spcAft>
        <a:buChar char="»"/>
        <a:defRPr sz="8800">
          <a:solidFill>
            <a:schemeClr val="tx1"/>
          </a:solidFill>
          <a:latin typeface="+mn-lt"/>
        </a:defRPr>
      </a:lvl8pPr>
      <a:lvl9pPr marL="11007708" indent="-1005022" algn="l" defTabSz="4023484" rtl="0" fontAlgn="base">
        <a:spcBef>
          <a:spcPct val="20000"/>
        </a:spcBef>
        <a:spcAft>
          <a:spcPct val="0"/>
        </a:spcAft>
        <a:buChar char="»"/>
        <a:defRPr sz="8800">
          <a:solidFill>
            <a:schemeClr val="tx1"/>
          </a:solidFill>
          <a:latin typeface="+mn-lt"/>
        </a:defRPr>
      </a:lvl9pPr>
    </p:bodyStyle>
    <p:otherStyle>
      <a:defPPr>
        <a:defRPr lang="en-US"/>
      </a:defPPr>
      <a:lvl1pPr marL="0" algn="l" defTabSz="977859" rtl="0" eaLnBrk="1" latinLnBrk="0" hangingPunct="1">
        <a:defRPr sz="1900" kern="1200">
          <a:solidFill>
            <a:schemeClr val="tx1"/>
          </a:solidFill>
          <a:latin typeface="+mn-lt"/>
          <a:ea typeface="+mn-ea"/>
          <a:cs typeface="+mn-cs"/>
        </a:defRPr>
      </a:lvl1pPr>
      <a:lvl2pPr marL="488930" algn="l" defTabSz="977859" rtl="0" eaLnBrk="1" latinLnBrk="0" hangingPunct="1">
        <a:defRPr sz="1900" kern="1200">
          <a:solidFill>
            <a:schemeClr val="tx1"/>
          </a:solidFill>
          <a:latin typeface="+mn-lt"/>
          <a:ea typeface="+mn-ea"/>
          <a:cs typeface="+mn-cs"/>
        </a:defRPr>
      </a:lvl2pPr>
      <a:lvl3pPr marL="977859" algn="l" defTabSz="977859" rtl="0" eaLnBrk="1" latinLnBrk="0" hangingPunct="1">
        <a:defRPr sz="1900" kern="1200">
          <a:solidFill>
            <a:schemeClr val="tx1"/>
          </a:solidFill>
          <a:latin typeface="+mn-lt"/>
          <a:ea typeface="+mn-ea"/>
          <a:cs typeface="+mn-cs"/>
        </a:defRPr>
      </a:lvl3pPr>
      <a:lvl4pPr marL="1466789" algn="l" defTabSz="977859" rtl="0" eaLnBrk="1" latinLnBrk="0" hangingPunct="1">
        <a:defRPr sz="1900" kern="1200">
          <a:solidFill>
            <a:schemeClr val="tx1"/>
          </a:solidFill>
          <a:latin typeface="+mn-lt"/>
          <a:ea typeface="+mn-ea"/>
          <a:cs typeface="+mn-cs"/>
        </a:defRPr>
      </a:lvl4pPr>
      <a:lvl5pPr marL="1955719" algn="l" defTabSz="977859" rtl="0" eaLnBrk="1" latinLnBrk="0" hangingPunct="1">
        <a:defRPr sz="1900" kern="1200">
          <a:solidFill>
            <a:schemeClr val="tx1"/>
          </a:solidFill>
          <a:latin typeface="+mn-lt"/>
          <a:ea typeface="+mn-ea"/>
          <a:cs typeface="+mn-cs"/>
        </a:defRPr>
      </a:lvl5pPr>
      <a:lvl6pPr marL="2444648" algn="l" defTabSz="977859" rtl="0" eaLnBrk="1" latinLnBrk="0" hangingPunct="1">
        <a:defRPr sz="1900" kern="1200">
          <a:solidFill>
            <a:schemeClr val="tx1"/>
          </a:solidFill>
          <a:latin typeface="+mn-lt"/>
          <a:ea typeface="+mn-ea"/>
          <a:cs typeface="+mn-cs"/>
        </a:defRPr>
      </a:lvl6pPr>
      <a:lvl7pPr marL="2933578" algn="l" defTabSz="977859" rtl="0" eaLnBrk="1" latinLnBrk="0" hangingPunct="1">
        <a:defRPr sz="1900" kern="1200">
          <a:solidFill>
            <a:schemeClr val="tx1"/>
          </a:solidFill>
          <a:latin typeface="+mn-lt"/>
          <a:ea typeface="+mn-ea"/>
          <a:cs typeface="+mn-cs"/>
        </a:defRPr>
      </a:lvl7pPr>
      <a:lvl8pPr marL="3422508" algn="l" defTabSz="977859" rtl="0" eaLnBrk="1" latinLnBrk="0" hangingPunct="1">
        <a:defRPr sz="1900" kern="1200">
          <a:solidFill>
            <a:schemeClr val="tx1"/>
          </a:solidFill>
          <a:latin typeface="+mn-lt"/>
          <a:ea typeface="+mn-ea"/>
          <a:cs typeface="+mn-cs"/>
        </a:defRPr>
      </a:lvl8pPr>
      <a:lvl9pPr marL="3911437" algn="l" defTabSz="97785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1.png"/><Relationship Id="rId9" Type="http://schemas.openxmlformats.org/officeDocument/2006/relationships/image" Target="../media/image2.jpg"/><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17193" y="1341120"/>
            <a:ext cx="24810392" cy="5699760"/>
          </a:xfrm>
        </p:spPr>
        <p:txBody>
          <a:bodyPr/>
          <a:lstStyle/>
          <a:p>
            <a:r>
              <a:rPr lang="en-US" sz="5300" b="1" dirty="0"/>
              <a:t>Senior Project – </a:t>
            </a:r>
            <a:r>
              <a:rPr lang="en-US" sz="5300" b="1" dirty="0" smtClean="0">
                <a:latin typeface="Arial" charset="0"/>
              </a:rPr>
              <a:t>Computer Science </a:t>
            </a:r>
            <a:r>
              <a:rPr lang="en-US" sz="5300" b="1" dirty="0">
                <a:latin typeface="Arial" charset="0"/>
              </a:rPr>
              <a:t>– </a:t>
            </a:r>
            <a:r>
              <a:rPr lang="en-US" sz="5300" b="1" dirty="0" smtClean="0">
                <a:latin typeface="Arial" charset="0"/>
              </a:rPr>
              <a:t>2015</a:t>
            </a:r>
            <a:br>
              <a:rPr lang="en-US" sz="5300" b="1" dirty="0" smtClean="0">
                <a:latin typeface="Arial" charset="0"/>
              </a:rPr>
            </a:br>
            <a:r>
              <a:rPr lang="en-US" sz="10500" i="1" dirty="0" err="1" smtClean="0"/>
              <a:t>Modelling</a:t>
            </a:r>
            <a:r>
              <a:rPr lang="en-US" sz="10500" i="1" dirty="0" smtClean="0"/>
              <a:t> </a:t>
            </a:r>
            <a:r>
              <a:rPr lang="en-US" sz="10500" i="1" dirty="0" smtClean="0"/>
              <a:t>Opponents </a:t>
            </a:r>
            <a:br>
              <a:rPr lang="en-US" sz="10500" i="1" dirty="0" smtClean="0"/>
            </a:br>
            <a:r>
              <a:rPr lang="en-US" sz="10500" i="1" dirty="0" smtClean="0"/>
              <a:t>in Board Games</a:t>
            </a:r>
            <a:r>
              <a:rPr lang="en-US" sz="10500" dirty="0"/>
              <a:t/>
            </a:r>
            <a:br>
              <a:rPr lang="en-US" sz="10500" dirty="0"/>
            </a:br>
            <a:r>
              <a:rPr lang="en-US" sz="7100" dirty="0" smtClean="0"/>
              <a:t>Julian </a:t>
            </a:r>
            <a:r>
              <a:rPr lang="en-US" sz="7100" dirty="0" err="1" smtClean="0"/>
              <a:t>Jocque</a:t>
            </a:r>
            <a:r>
              <a:rPr lang="en-US" sz="7100" dirty="0"/>
              <a:t/>
            </a:r>
            <a:br>
              <a:rPr lang="en-US" sz="7100" dirty="0"/>
            </a:br>
            <a:r>
              <a:rPr lang="en-US" sz="7100" dirty="0"/>
              <a:t>Advisor – Prof. </a:t>
            </a:r>
            <a:r>
              <a:rPr lang="en-US" sz="7100" dirty="0" err="1" smtClean="0"/>
              <a:t>Rieffel</a:t>
            </a:r>
            <a:endParaRPr lang="en-US" sz="7100" dirty="0"/>
          </a:p>
        </p:txBody>
      </p:sp>
      <p:sp>
        <p:nvSpPr>
          <p:cNvPr id="24" name="TextBox 23"/>
          <p:cNvSpPr txBox="1"/>
          <p:nvPr/>
        </p:nvSpPr>
        <p:spPr>
          <a:xfrm>
            <a:off x="837161" y="7499385"/>
            <a:ext cx="13910250" cy="9525686"/>
          </a:xfrm>
          <a:prstGeom prst="rect">
            <a:avLst/>
          </a:prstGeom>
          <a:solidFill>
            <a:schemeClr val="bg2">
              <a:lumMod val="20000"/>
              <a:lumOff val="80000"/>
            </a:schemeClr>
          </a:solidFill>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5800" b="1" dirty="0" smtClean="0"/>
              <a:t>Abstract</a:t>
            </a:r>
          </a:p>
          <a:p>
            <a:endParaRPr lang="en-US" sz="3700" b="1" dirty="0"/>
          </a:p>
          <a:p>
            <a:r>
              <a:rPr lang="en-US" sz="3700" i="0" u="none" strike="noStrike" baseline="0" dirty="0" err="1" smtClean="0">
                <a:latin typeface=""/>
              </a:rPr>
              <a:t>Modelling</a:t>
            </a:r>
            <a:r>
              <a:rPr lang="en-US" sz="3700" i="0" u="none" strike="noStrike" baseline="0" dirty="0" smtClean="0">
                <a:latin typeface=""/>
              </a:rPr>
              <a:t> opponents in a game has many potential</a:t>
            </a:r>
            <a:r>
              <a:rPr lang="en-US" sz="3700" i="0" u="none" strike="noStrike" dirty="0" smtClean="0">
                <a:latin typeface=""/>
              </a:rPr>
              <a:t> </a:t>
            </a:r>
            <a:r>
              <a:rPr lang="en-US" sz="3700" i="0" u="none" strike="noStrike" baseline="0" dirty="0" smtClean="0">
                <a:latin typeface=""/>
              </a:rPr>
              <a:t>applications.</a:t>
            </a:r>
            <a:r>
              <a:rPr lang="en-US" sz="3700" i="0" u="none" strike="noStrike" dirty="0" smtClean="0">
                <a:latin typeface=""/>
              </a:rPr>
              <a:t> </a:t>
            </a:r>
            <a:r>
              <a:rPr lang="en-US" sz="3700" dirty="0" smtClean="0"/>
              <a:t>The goal of opponent </a:t>
            </a:r>
            <a:r>
              <a:rPr lang="en-US" sz="3700" dirty="0" err="1" smtClean="0"/>
              <a:t>modelling</a:t>
            </a:r>
            <a:r>
              <a:rPr lang="en-US" sz="3700" dirty="0" smtClean="0"/>
              <a:t> is to build a model of </a:t>
            </a:r>
            <a:r>
              <a:rPr lang="en-US" sz="3700" dirty="0"/>
              <a:t>an opponent </a:t>
            </a:r>
            <a:r>
              <a:rPr lang="en-US" sz="3700" dirty="0" smtClean="0"/>
              <a:t>to </a:t>
            </a:r>
            <a:r>
              <a:rPr lang="en-US" sz="3700" dirty="0"/>
              <a:t>try to predict </a:t>
            </a:r>
            <a:r>
              <a:rPr lang="en-US" sz="3700" dirty="0" smtClean="0"/>
              <a:t>future moves </a:t>
            </a:r>
            <a:r>
              <a:rPr lang="en-US" sz="3700" dirty="0"/>
              <a:t>the opponent will </a:t>
            </a:r>
            <a:r>
              <a:rPr lang="en-US" sz="3700" dirty="0" smtClean="0"/>
              <a:t>make. </a:t>
            </a:r>
            <a:r>
              <a:rPr lang="en-US" sz="3700" i="0" u="none" strike="noStrike" dirty="0" smtClean="0">
                <a:latin typeface=""/>
              </a:rPr>
              <a:t>A possible application would be </a:t>
            </a:r>
            <a:r>
              <a:rPr lang="en-US" sz="3700" dirty="0" smtClean="0">
                <a:latin typeface=""/>
              </a:rPr>
              <a:t>building a </a:t>
            </a:r>
            <a:r>
              <a:rPr lang="en-US" sz="3700" i="0" u="none" strike="noStrike" dirty="0" smtClean="0">
                <a:latin typeface=""/>
              </a:rPr>
              <a:t>computer Chess player that plays similarly to famous chess players, even in game situations which that player had never seen before. </a:t>
            </a:r>
          </a:p>
          <a:p>
            <a:r>
              <a:rPr lang="en-US" sz="3700" i="0" u="none" strike="noStrike" dirty="0" smtClean="0">
                <a:latin typeface=""/>
              </a:rPr>
              <a:t>To model opponents in board games </a:t>
            </a:r>
            <a:r>
              <a:rPr lang="en-US" sz="3700" dirty="0">
                <a:latin typeface=""/>
              </a:rPr>
              <a:t>I</a:t>
            </a:r>
            <a:r>
              <a:rPr lang="en-US" sz="3700" i="0" u="none" strike="noStrike" dirty="0" smtClean="0">
                <a:latin typeface=""/>
              </a:rPr>
              <a:t> chose to use an algorithm called the Estimation Exploration Algorithm, hereafter referred to as the EEA. This algorithm has been shown to solve similar problems with a high degree of success. </a:t>
            </a:r>
            <a:r>
              <a:rPr lang="en-US" sz="3700" dirty="0"/>
              <a:t>The algorithm works by creating and evolving a set of models and a set of tests </a:t>
            </a:r>
            <a:r>
              <a:rPr lang="en-US" sz="3700" dirty="0" smtClean="0"/>
              <a:t>then using </a:t>
            </a:r>
            <a:r>
              <a:rPr lang="en-US" sz="3700" dirty="0"/>
              <a:t>the tests it created to iteratively increase the accuracy of the models</a:t>
            </a:r>
            <a:r>
              <a:rPr lang="en-US" sz="3700" dirty="0" smtClean="0"/>
              <a:t>. I created a system which uses the board game </a:t>
            </a:r>
            <a:r>
              <a:rPr lang="en-US" sz="3700" dirty="0" err="1" smtClean="0"/>
              <a:t>Konane</a:t>
            </a:r>
            <a:r>
              <a:rPr lang="en-US" sz="3700" dirty="0" smtClean="0"/>
              <a:t> and the EEA to model opponents.</a:t>
            </a:r>
            <a:endParaRPr lang="en-US" sz="3700" i="0" u="none" strike="noStrike" dirty="0" smtClean="0">
              <a:latin typeface=""/>
            </a:endParaRPr>
          </a:p>
        </p:txBody>
      </p:sp>
      <p:sp>
        <p:nvSpPr>
          <p:cNvPr id="4" name="TextBox 3"/>
          <p:cNvSpPr txBox="1"/>
          <p:nvPr/>
        </p:nvSpPr>
        <p:spPr>
          <a:xfrm>
            <a:off x="841666" y="17768965"/>
            <a:ext cx="13894415" cy="21590530"/>
          </a:xfrm>
          <a:prstGeom prst="rect">
            <a:avLst/>
          </a:prstGeom>
          <a:solidFill>
            <a:schemeClr val="bg2">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5800" b="1" dirty="0" smtClean="0"/>
              <a:t>Approach</a:t>
            </a:r>
          </a:p>
          <a:p>
            <a:pPr algn="ctr"/>
            <a:endParaRPr lang="en-US" sz="5800" dirty="0" smtClean="0"/>
          </a:p>
          <a:p>
            <a:pPr algn="ctr"/>
            <a:endParaRPr lang="en-US" sz="5800" dirty="0"/>
          </a:p>
          <a:p>
            <a:pPr algn="ctr"/>
            <a:endParaRPr lang="en-US" sz="5800" dirty="0" smtClean="0"/>
          </a:p>
          <a:p>
            <a:pPr algn="ctr"/>
            <a:endParaRPr lang="en-US" sz="5800" dirty="0"/>
          </a:p>
          <a:p>
            <a:pPr algn="ctr"/>
            <a:endParaRPr lang="en-US" sz="5800" dirty="0" smtClean="0"/>
          </a:p>
          <a:p>
            <a:pPr algn="ctr"/>
            <a:endParaRPr lang="en-US" sz="5800" dirty="0"/>
          </a:p>
          <a:p>
            <a:endParaRPr lang="en-US" sz="5800" dirty="0"/>
          </a:p>
          <a:p>
            <a:endParaRPr lang="en-US" sz="4000" dirty="0" smtClean="0"/>
          </a:p>
          <a:p>
            <a:endParaRPr lang="en-US" sz="4000" dirty="0"/>
          </a:p>
          <a:p>
            <a:pPr algn="ctr"/>
            <a:endParaRPr lang="en-US" sz="2000" dirty="0" smtClean="0"/>
          </a:p>
          <a:p>
            <a:pPr algn="ctr"/>
            <a:endParaRPr lang="en-US" sz="2000" dirty="0"/>
          </a:p>
          <a:p>
            <a:pPr algn="ctr"/>
            <a:endParaRPr lang="en-US" sz="2000" dirty="0" smtClean="0"/>
          </a:p>
          <a:p>
            <a:pPr algn="ctr"/>
            <a:endParaRPr lang="en-US" sz="2000" dirty="0"/>
          </a:p>
          <a:p>
            <a:pPr algn="ctr"/>
            <a:r>
              <a:rPr lang="en-US" sz="2000" dirty="0" smtClean="0"/>
              <a:t>Example </a:t>
            </a:r>
            <a:r>
              <a:rPr lang="en-US" sz="2000" dirty="0" err="1" smtClean="0"/>
              <a:t>Konane</a:t>
            </a:r>
            <a:r>
              <a:rPr lang="en-US" sz="2000" dirty="0" smtClean="0"/>
              <a:t> Board in starting position </a:t>
            </a:r>
          </a:p>
          <a:p>
            <a:pPr algn="ctr"/>
            <a:r>
              <a:rPr lang="en-US" sz="2000" dirty="0" smtClean="0"/>
              <a:t>from </a:t>
            </a:r>
            <a:r>
              <a:rPr lang="en-US" sz="2000" dirty="0"/>
              <a:t>http://</a:t>
            </a:r>
            <a:r>
              <a:rPr lang="en-US" sz="2000" dirty="0" err="1"/>
              <a:t>www.konanebrothers.com</a:t>
            </a:r>
            <a:r>
              <a:rPr lang="en-US" sz="2000" dirty="0"/>
              <a:t>/march_2010_043_op_690x517.</a:t>
            </a:r>
            <a:r>
              <a:rPr lang="en-US" sz="2000" dirty="0" smtClean="0"/>
              <a:t>jpg</a:t>
            </a:r>
            <a:endParaRPr lang="en-US" sz="2000" dirty="0"/>
          </a:p>
          <a:p>
            <a:pPr algn="ctr"/>
            <a:endParaRPr lang="en-US" sz="3700" dirty="0" smtClean="0"/>
          </a:p>
          <a:p>
            <a:r>
              <a:rPr lang="en-US" sz="3700" dirty="0"/>
              <a:t>I</a:t>
            </a:r>
            <a:r>
              <a:rPr lang="en-US" sz="3700" dirty="0" smtClean="0"/>
              <a:t> chose to approach this problem using the simple game of </a:t>
            </a:r>
            <a:r>
              <a:rPr lang="en-US" sz="3700" dirty="0" err="1" smtClean="0"/>
              <a:t>Konane</a:t>
            </a:r>
            <a:r>
              <a:rPr lang="en-US" sz="3700" dirty="0" smtClean="0"/>
              <a:t>. </a:t>
            </a:r>
            <a:r>
              <a:rPr lang="en-US" sz="3700" dirty="0" err="1" smtClean="0"/>
              <a:t>Konane</a:t>
            </a:r>
            <a:r>
              <a:rPr lang="en-US" sz="3700" dirty="0" smtClean="0"/>
              <a:t> is a game similar to checkers and as such is both easy for a computer to model and for a computer to play.</a:t>
            </a:r>
          </a:p>
          <a:p>
            <a:endParaRPr lang="en-US" sz="3700" dirty="0" smtClean="0"/>
          </a:p>
          <a:p>
            <a:r>
              <a:rPr lang="en-US" sz="3700" dirty="0" smtClean="0"/>
              <a:t>The EEA is an evolutionary algorithm which continually evolves models and tests. The models for my approach are static evaluators for a player using the </a:t>
            </a:r>
            <a:r>
              <a:rPr lang="en-US" sz="3700" dirty="0" err="1" smtClean="0"/>
              <a:t>minimax</a:t>
            </a:r>
            <a:r>
              <a:rPr lang="en-US" sz="3700" dirty="0" smtClean="0"/>
              <a:t> strategy. The tests are board states for the opponent to respond to. The models are evolved to correctly predict the responses the opponent gives to the tests and the tests are evolved to maximize disagreement among the models. </a:t>
            </a:r>
            <a:r>
              <a:rPr lang="en-US" sz="3700" dirty="0"/>
              <a:t>This disagreement is key as it minimizes the number of responses we need to get from the opponent because if a test causes great disagreement among a set of models, only the very best models will survive evolution</a:t>
            </a:r>
            <a:r>
              <a:rPr lang="en-US" sz="3700" dirty="0" smtClean="0"/>
              <a:t>. The fitness of the models is then judged by their ability to agree upon the moves made by the opponent for the evolved tests.</a:t>
            </a:r>
            <a:endParaRPr lang="en-US" sz="3700" dirty="0"/>
          </a:p>
          <a:p>
            <a:endParaRPr lang="en-US" sz="3700" dirty="0" smtClean="0"/>
          </a:p>
          <a:p>
            <a:r>
              <a:rPr lang="en-US" sz="3700" dirty="0" smtClean="0"/>
              <a:t>This approach allows for very rapidly finding models which accurately predict moves an opponent makes.</a:t>
            </a:r>
          </a:p>
        </p:txBody>
      </p:sp>
      <p:sp>
        <p:nvSpPr>
          <p:cNvPr id="6" name="TextBox 5"/>
          <p:cNvSpPr txBox="1"/>
          <p:nvPr/>
        </p:nvSpPr>
        <p:spPr>
          <a:xfrm>
            <a:off x="15365723" y="7512203"/>
            <a:ext cx="14001830" cy="16358329"/>
          </a:xfrm>
          <a:prstGeom prst="rect">
            <a:avLst/>
          </a:prstGeom>
          <a:solidFill>
            <a:schemeClr val="bg2">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5800" b="1" dirty="0" smtClean="0"/>
              <a:t>System</a:t>
            </a:r>
          </a:p>
          <a:p>
            <a:pPr algn="ctr"/>
            <a:endParaRPr lang="en-US" sz="3700" b="1" dirty="0" smtClean="0"/>
          </a:p>
          <a:p>
            <a:r>
              <a:rPr lang="en-US" sz="3700" dirty="0" smtClean="0"/>
              <a:t>The system was written entirely in Python. </a:t>
            </a:r>
            <a:r>
              <a:rPr lang="en-US" sz="3700" dirty="0"/>
              <a:t>A</a:t>
            </a:r>
            <a:r>
              <a:rPr lang="en-US" sz="3700" dirty="0" smtClean="0"/>
              <a:t>ll code </a:t>
            </a:r>
            <a:r>
              <a:rPr lang="en-US" sz="3700" dirty="0"/>
              <a:t>i</a:t>
            </a:r>
            <a:r>
              <a:rPr lang="en-US" sz="3700" dirty="0" smtClean="0"/>
              <a:t>s original with the exception of the </a:t>
            </a:r>
            <a:r>
              <a:rPr lang="en-US" sz="3700" dirty="0" err="1" smtClean="0"/>
              <a:t>Konane</a:t>
            </a:r>
            <a:r>
              <a:rPr lang="en-US" sz="3700" dirty="0" smtClean="0"/>
              <a:t> board game and rules which came from Prof. </a:t>
            </a:r>
            <a:r>
              <a:rPr lang="en-US" sz="3700" dirty="0" err="1" smtClean="0"/>
              <a:t>Rieffel</a:t>
            </a:r>
            <a:r>
              <a:rPr lang="en-US" sz="3700" dirty="0" smtClean="0"/>
              <a:t>.</a:t>
            </a:r>
            <a:endParaRPr lang="en-US" sz="3700" dirty="0"/>
          </a:p>
          <a:p>
            <a:r>
              <a:rPr lang="en-US" sz="3700" dirty="0" smtClean="0"/>
              <a:t>The system works by following a modified EEA which is made to apply to board games:</a:t>
            </a:r>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p:txBody>
      </p:sp>
      <p:graphicFrame>
        <p:nvGraphicFramePr>
          <p:cNvPr id="14" name="Diagram 13"/>
          <p:cNvGraphicFramePr/>
          <p:nvPr>
            <p:extLst>
              <p:ext uri="{D42A27DB-BD31-4B8C-83A1-F6EECF244321}">
                <p14:modId xmlns:p14="http://schemas.microsoft.com/office/powerpoint/2010/main" val="2522088130"/>
              </p:ext>
            </p:extLst>
          </p:nvPr>
        </p:nvGraphicFramePr>
        <p:xfrm>
          <a:off x="16224201" y="11964954"/>
          <a:ext cx="14242785" cy="116119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Oval 17"/>
          <p:cNvSpPr/>
          <p:nvPr/>
        </p:nvSpPr>
        <p:spPr bwMode="auto">
          <a:xfrm>
            <a:off x="15603560" y="11937214"/>
            <a:ext cx="3855531" cy="3855531"/>
          </a:xfrm>
          <a:prstGeom prst="ellipse">
            <a:avLst/>
          </a:prstGeom>
          <a:ln>
            <a:solidFill>
              <a:srgbClr val="000000"/>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smtClean="0">
              <a:ln>
                <a:noFill/>
              </a:ln>
              <a:solidFill>
                <a:schemeClr val="tx1"/>
              </a:solidFill>
              <a:effectLst/>
              <a:latin typeface="Arial" charset="0"/>
            </a:endParaRPr>
          </a:p>
        </p:txBody>
      </p:sp>
      <p:sp>
        <p:nvSpPr>
          <p:cNvPr id="19" name="TextBox 18"/>
          <p:cNvSpPr txBox="1"/>
          <p:nvPr/>
        </p:nvSpPr>
        <p:spPr>
          <a:xfrm>
            <a:off x="16102512" y="12450557"/>
            <a:ext cx="2948347" cy="3139321"/>
          </a:xfrm>
          <a:prstGeom prst="rect">
            <a:avLst/>
          </a:prstGeom>
          <a:noFill/>
        </p:spPr>
        <p:txBody>
          <a:bodyPr wrap="square" rtlCol="0">
            <a:spAutoFit/>
          </a:bodyPr>
          <a:lstStyle/>
          <a:p>
            <a:pPr lvl="0" algn="ctr"/>
            <a:r>
              <a:rPr lang="en-US" sz="3300" dirty="0" smtClean="0">
                <a:solidFill>
                  <a:srgbClr val="000000"/>
                </a:solidFill>
              </a:rPr>
              <a:t>First, generate a set of random static evaluators to act as the models</a:t>
            </a:r>
            <a:endParaRPr lang="en-US" sz="3300" dirty="0">
              <a:solidFill>
                <a:srgbClr val="000000"/>
              </a:solidFill>
            </a:endParaRPr>
          </a:p>
        </p:txBody>
      </p:sp>
      <p:sp>
        <p:nvSpPr>
          <p:cNvPr id="25" name="TextBox 24"/>
          <p:cNvSpPr txBox="1"/>
          <p:nvPr/>
        </p:nvSpPr>
        <p:spPr>
          <a:xfrm>
            <a:off x="15352393" y="24722771"/>
            <a:ext cx="14011904" cy="14650168"/>
          </a:xfrm>
          <a:prstGeom prst="rect">
            <a:avLst/>
          </a:prstGeom>
          <a:solidFill>
            <a:schemeClr val="bg2">
              <a:lumMod val="20000"/>
              <a:lumOff val="80000"/>
            </a:schemeClr>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5800" dirty="0" smtClean="0"/>
              <a:t>Results and Evaluation</a:t>
            </a:r>
          </a:p>
          <a:p>
            <a:endParaRPr lang="en-US" sz="3700" dirty="0"/>
          </a:p>
          <a:p>
            <a:r>
              <a:rPr lang="en-US" sz="3700" dirty="0" smtClean="0"/>
              <a:t>I was able to complete all objectives and get the system fully built. I was also able to get a large amount of data out of this system. One graph of the minimum, maximum and median fitness for a run of the system is below. Each black line indicates that the number of tests the models must accurately predict has increased. Although model fitness seems to stay the same it is actually rising to solve the harder and harder problem it is faced with.</a:t>
            </a:r>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a:p>
          <a:p>
            <a:endParaRPr lang="en-US" sz="3700" dirty="0" smtClean="0"/>
          </a:p>
          <a:p>
            <a:endParaRPr lang="en-US" sz="3700" dirty="0" smtClean="0"/>
          </a:p>
          <a:p>
            <a:endParaRPr lang="en-US" sz="3700" dirty="0" smtClean="0"/>
          </a:p>
          <a:p>
            <a:r>
              <a:rPr lang="en-US" sz="3700" dirty="0" smtClean="0"/>
              <a:t>The actual accuracy of models was found to vary wildly across different runs of the system. When the settings of the models and the opponents were similar, I found upwards of 90% agreement among them. However, when the settings differed I didn’t find accuracy higher than 65%, which indicates there may be limits to how well this system can model an arbitrary opponent.</a:t>
            </a:r>
            <a:endParaRPr lang="en-US" sz="3700" dirty="0"/>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452481" y="30199499"/>
            <a:ext cx="8063593" cy="5580960"/>
          </a:xfrm>
          <a:prstGeom prst="rect">
            <a:avLst/>
          </a:prstGeom>
        </p:spPr>
      </p:pic>
      <p:sp>
        <p:nvSpPr>
          <p:cNvPr id="7" name="Right Arrow 6"/>
          <p:cNvSpPr/>
          <p:nvPr/>
        </p:nvSpPr>
        <p:spPr bwMode="auto">
          <a:xfrm>
            <a:off x="19825103" y="13288584"/>
            <a:ext cx="1362976" cy="1084150"/>
          </a:xfrm>
          <a:prstGeom prst="right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3762375" rtl="0" eaLnBrk="1" fontAlgn="base" latinLnBrk="0" hangingPunct="1">
              <a:lnSpc>
                <a:spcPct val="100000"/>
              </a:lnSpc>
              <a:spcBef>
                <a:spcPct val="0"/>
              </a:spcBef>
              <a:spcAft>
                <a:spcPct val="0"/>
              </a:spcAft>
              <a:buClrTx/>
              <a:buSzTx/>
              <a:buFontTx/>
              <a:buNone/>
              <a:tabLst/>
            </a:pPr>
            <a:endParaRPr kumimoji="0" lang="en-US" sz="7400" b="0" i="0" u="none" strike="noStrike" cap="none" normalizeH="0" baseline="0" smtClean="0">
              <a:ln>
                <a:noFill/>
              </a:ln>
              <a:solidFill>
                <a:schemeClr val="tx1"/>
              </a:solidFill>
              <a:effectLst/>
              <a:latin typeface="Arial" charset="0"/>
            </a:endParaRPr>
          </a:p>
        </p:txBody>
      </p:sp>
      <p:pic>
        <p:nvPicPr>
          <p:cNvPr id="8" name="Picture 7" descr="march_2010_043_op_690x517.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245249" y="18939953"/>
            <a:ext cx="11126499" cy="8336811"/>
          </a:xfrm>
          <a:prstGeom prst="rect">
            <a:avLst/>
          </a:prstGeom>
        </p:spPr>
      </p:pic>
      <p:pic>
        <p:nvPicPr>
          <p:cNvPr id="9" name="Picture 8" descr="CS_LOGO.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68799" y="4121627"/>
            <a:ext cx="2949671" cy="294967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1937</TotalTime>
  <Words>629</Words>
  <Application>Microsoft Macintosh PowerPoint</Application>
  <PresentationFormat>Custom</PresentationFormat>
  <Paragraphs>70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Senior Project – Computer Science – 2015 Modelling Opponents  in Board Games Julian Jocque Advisor – Prof. Rieffel</vt:lpstr>
    </vt:vector>
  </TitlesOfParts>
  <Company>Union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Poster Font Arial – pt 44 </dc:title>
  <dc:creator>Administrator</dc:creator>
  <cp:lastModifiedBy>Tom Yanuklis</cp:lastModifiedBy>
  <cp:revision>67</cp:revision>
  <cp:lastPrinted>2013-02-19T16:21:25Z</cp:lastPrinted>
  <dcterms:created xsi:type="dcterms:W3CDTF">2012-02-17T15:33:29Z</dcterms:created>
  <dcterms:modified xsi:type="dcterms:W3CDTF">2015-04-07T18:42:15Z</dcterms:modified>
</cp:coreProperties>
</file>