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175200" cy="40233600"/>
  <p:notesSz cx="28441650" cy="34893250"/>
  <p:defaultTextStyle>
    <a:defPPr>
      <a:defRPr lang="en-US"/>
    </a:defPPr>
    <a:lvl1pPr algn="l" rtl="0" fontAlgn="base">
      <a:spcBef>
        <a:spcPct val="0"/>
      </a:spcBef>
      <a:spcAft>
        <a:spcPct val="0"/>
      </a:spcAft>
      <a:defRPr sz="7900" kern="1200">
        <a:solidFill>
          <a:schemeClr val="tx1"/>
        </a:solidFill>
        <a:latin typeface="Arial" charset="0"/>
        <a:ea typeface="+mn-ea"/>
        <a:cs typeface="+mn-cs"/>
      </a:defRPr>
    </a:lvl1pPr>
    <a:lvl2pPr marL="488930" algn="l" rtl="0" fontAlgn="base">
      <a:spcBef>
        <a:spcPct val="0"/>
      </a:spcBef>
      <a:spcAft>
        <a:spcPct val="0"/>
      </a:spcAft>
      <a:defRPr sz="7900" kern="1200">
        <a:solidFill>
          <a:schemeClr val="tx1"/>
        </a:solidFill>
        <a:latin typeface="Arial" charset="0"/>
        <a:ea typeface="+mn-ea"/>
        <a:cs typeface="+mn-cs"/>
      </a:defRPr>
    </a:lvl2pPr>
    <a:lvl3pPr marL="977859" algn="l" rtl="0" fontAlgn="base">
      <a:spcBef>
        <a:spcPct val="0"/>
      </a:spcBef>
      <a:spcAft>
        <a:spcPct val="0"/>
      </a:spcAft>
      <a:defRPr sz="7900" kern="1200">
        <a:solidFill>
          <a:schemeClr val="tx1"/>
        </a:solidFill>
        <a:latin typeface="Arial" charset="0"/>
        <a:ea typeface="+mn-ea"/>
        <a:cs typeface="+mn-cs"/>
      </a:defRPr>
    </a:lvl3pPr>
    <a:lvl4pPr marL="1466789" algn="l" rtl="0" fontAlgn="base">
      <a:spcBef>
        <a:spcPct val="0"/>
      </a:spcBef>
      <a:spcAft>
        <a:spcPct val="0"/>
      </a:spcAft>
      <a:defRPr sz="7900" kern="1200">
        <a:solidFill>
          <a:schemeClr val="tx1"/>
        </a:solidFill>
        <a:latin typeface="Arial" charset="0"/>
        <a:ea typeface="+mn-ea"/>
        <a:cs typeface="+mn-cs"/>
      </a:defRPr>
    </a:lvl4pPr>
    <a:lvl5pPr marL="1955719" algn="l" rtl="0" fontAlgn="base">
      <a:spcBef>
        <a:spcPct val="0"/>
      </a:spcBef>
      <a:spcAft>
        <a:spcPct val="0"/>
      </a:spcAft>
      <a:defRPr sz="7900" kern="1200">
        <a:solidFill>
          <a:schemeClr val="tx1"/>
        </a:solidFill>
        <a:latin typeface="Arial" charset="0"/>
        <a:ea typeface="+mn-ea"/>
        <a:cs typeface="+mn-cs"/>
      </a:defRPr>
    </a:lvl5pPr>
    <a:lvl6pPr marL="2444648" algn="l" defTabSz="977859" rtl="0" eaLnBrk="1" latinLnBrk="0" hangingPunct="1">
      <a:defRPr sz="7900" kern="1200">
        <a:solidFill>
          <a:schemeClr val="tx1"/>
        </a:solidFill>
        <a:latin typeface="Arial" charset="0"/>
        <a:ea typeface="+mn-ea"/>
        <a:cs typeface="+mn-cs"/>
      </a:defRPr>
    </a:lvl6pPr>
    <a:lvl7pPr marL="2933578" algn="l" defTabSz="977859" rtl="0" eaLnBrk="1" latinLnBrk="0" hangingPunct="1">
      <a:defRPr sz="7900" kern="1200">
        <a:solidFill>
          <a:schemeClr val="tx1"/>
        </a:solidFill>
        <a:latin typeface="Arial" charset="0"/>
        <a:ea typeface="+mn-ea"/>
        <a:cs typeface="+mn-cs"/>
      </a:defRPr>
    </a:lvl7pPr>
    <a:lvl8pPr marL="3422508" algn="l" defTabSz="977859" rtl="0" eaLnBrk="1" latinLnBrk="0" hangingPunct="1">
      <a:defRPr sz="7900" kern="1200">
        <a:solidFill>
          <a:schemeClr val="tx1"/>
        </a:solidFill>
        <a:latin typeface="Arial" charset="0"/>
        <a:ea typeface="+mn-ea"/>
        <a:cs typeface="+mn-cs"/>
      </a:defRPr>
    </a:lvl8pPr>
    <a:lvl9pPr marL="3911437" algn="l" defTabSz="977859" rtl="0" eaLnBrk="1" latinLnBrk="0" hangingPunct="1">
      <a:defRPr sz="79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2672">
          <p15:clr>
            <a:srgbClr val="A4A3A4"/>
          </p15:clr>
        </p15:guide>
        <p15:guide id="2" pos="95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99" autoAdjust="0"/>
    <p:restoredTop sz="94660"/>
  </p:normalViewPr>
  <p:slideViewPr>
    <p:cSldViewPr snapToGrid="0">
      <p:cViewPr varScale="1">
        <p:scale>
          <a:sx n="35" d="100"/>
          <a:sy n="35" d="100"/>
        </p:scale>
        <p:origin x="-5648" y="-208"/>
      </p:cViewPr>
      <p:guideLst>
        <p:guide orient="horz" pos="12672"/>
        <p:guide pos="95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12323855" cy="17446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lvl1pPr>
              <a:defRPr sz="4700"/>
            </a:lvl1pPr>
          </a:lstStyle>
          <a:p>
            <a:endParaRPr lang="en-US" dirty="0"/>
          </a:p>
        </p:txBody>
      </p:sp>
      <p:sp>
        <p:nvSpPr>
          <p:cNvPr id="3075" name="Rectangle 3"/>
          <p:cNvSpPr>
            <a:spLocks noGrp="1" noChangeArrowheads="1"/>
          </p:cNvSpPr>
          <p:nvPr>
            <p:ph type="dt" idx="1"/>
          </p:nvPr>
        </p:nvSpPr>
        <p:spPr bwMode="auto">
          <a:xfrm>
            <a:off x="16111347" y="0"/>
            <a:ext cx="12323855" cy="17446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lvl1pPr algn="r">
              <a:defRPr sz="4700"/>
            </a:lvl1pPr>
          </a:lstStyle>
          <a:p>
            <a:endParaRPr lang="en-US" dirty="0"/>
          </a:p>
        </p:txBody>
      </p:sp>
      <p:sp>
        <p:nvSpPr>
          <p:cNvPr id="3076" name="Rectangle 4"/>
          <p:cNvSpPr>
            <a:spLocks noGrp="1" noRot="1" noChangeAspect="1" noChangeArrowheads="1" noTextEdit="1"/>
          </p:cNvSpPr>
          <p:nvPr>
            <p:ph type="sldImg" idx="2"/>
          </p:nvPr>
        </p:nvSpPr>
        <p:spPr bwMode="auto">
          <a:xfrm>
            <a:off x="9313863" y="2617788"/>
            <a:ext cx="9813925" cy="130841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2845460" y="16574294"/>
            <a:ext cx="22750739" cy="157019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2" y="33142614"/>
            <a:ext cx="12323855" cy="1744663"/>
          </a:xfrm>
          <a:prstGeom prst="rect">
            <a:avLst/>
          </a:prstGeom>
          <a:noFill/>
          <a:ln w="9525">
            <a:noFill/>
            <a:miter lim="800000"/>
            <a:headEnd/>
            <a:tailEnd/>
          </a:ln>
          <a:effectLst/>
        </p:spPr>
        <p:txBody>
          <a:bodyPr vert="horz" wrap="square" lIns="355976" tIns="177988" rIns="355976" bIns="177988" numCol="1" anchor="b" anchorCtr="0" compatLnSpc="1">
            <a:prstTxWarp prst="textNoShape">
              <a:avLst/>
            </a:prstTxWarp>
          </a:bodyPr>
          <a:lstStyle>
            <a:lvl1pPr>
              <a:defRPr sz="4700"/>
            </a:lvl1pPr>
          </a:lstStyle>
          <a:p>
            <a:endParaRPr lang="en-US" dirty="0"/>
          </a:p>
        </p:txBody>
      </p:sp>
      <p:sp>
        <p:nvSpPr>
          <p:cNvPr id="3079" name="Rectangle 7"/>
          <p:cNvSpPr>
            <a:spLocks noGrp="1" noChangeArrowheads="1"/>
          </p:cNvSpPr>
          <p:nvPr>
            <p:ph type="sldNum" sz="quarter" idx="5"/>
          </p:nvPr>
        </p:nvSpPr>
        <p:spPr bwMode="auto">
          <a:xfrm>
            <a:off x="16111347" y="33142614"/>
            <a:ext cx="12323855" cy="1744663"/>
          </a:xfrm>
          <a:prstGeom prst="rect">
            <a:avLst/>
          </a:prstGeom>
          <a:noFill/>
          <a:ln w="9525">
            <a:noFill/>
            <a:miter lim="800000"/>
            <a:headEnd/>
            <a:tailEnd/>
          </a:ln>
          <a:effectLst/>
        </p:spPr>
        <p:txBody>
          <a:bodyPr vert="horz" wrap="square" lIns="355976" tIns="177988" rIns="355976" bIns="177988" numCol="1" anchor="b" anchorCtr="0" compatLnSpc="1">
            <a:prstTxWarp prst="textNoShape">
              <a:avLst/>
            </a:prstTxWarp>
          </a:bodyPr>
          <a:lstStyle>
            <a:lvl1pPr algn="r">
              <a:defRPr sz="4700"/>
            </a:lvl1pPr>
          </a:lstStyle>
          <a:p>
            <a:fld id="{4F7C90D1-3429-4635-9A51-EEEBDDEE66E8}" type="slidenum">
              <a:rPr lang="en-US"/>
              <a:pPr/>
              <a:t>‹#›</a:t>
            </a:fld>
            <a:endParaRPr lang="en-US" dirty="0"/>
          </a:p>
        </p:txBody>
      </p:sp>
    </p:spTree>
    <p:extLst>
      <p:ext uri="{BB962C8B-B14F-4D97-AF65-F5344CB8AC3E}">
        <p14:creationId xmlns:p14="http://schemas.microsoft.com/office/powerpoint/2010/main" val="988506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300" kern="1200">
        <a:solidFill>
          <a:schemeClr val="tx1"/>
        </a:solidFill>
        <a:latin typeface="Arial" charset="0"/>
        <a:ea typeface="+mn-ea"/>
        <a:cs typeface="+mn-cs"/>
      </a:defRPr>
    </a:lvl1pPr>
    <a:lvl2pPr marL="488930" algn="l" rtl="0" fontAlgn="base">
      <a:spcBef>
        <a:spcPct val="30000"/>
      </a:spcBef>
      <a:spcAft>
        <a:spcPct val="0"/>
      </a:spcAft>
      <a:defRPr sz="1300" kern="1200">
        <a:solidFill>
          <a:schemeClr val="tx1"/>
        </a:solidFill>
        <a:latin typeface="Arial" charset="0"/>
        <a:ea typeface="+mn-ea"/>
        <a:cs typeface="+mn-cs"/>
      </a:defRPr>
    </a:lvl2pPr>
    <a:lvl3pPr marL="977859" algn="l" rtl="0" fontAlgn="base">
      <a:spcBef>
        <a:spcPct val="30000"/>
      </a:spcBef>
      <a:spcAft>
        <a:spcPct val="0"/>
      </a:spcAft>
      <a:defRPr sz="1300" kern="1200">
        <a:solidFill>
          <a:schemeClr val="tx1"/>
        </a:solidFill>
        <a:latin typeface="Arial" charset="0"/>
        <a:ea typeface="+mn-ea"/>
        <a:cs typeface="+mn-cs"/>
      </a:defRPr>
    </a:lvl3pPr>
    <a:lvl4pPr marL="1466789" algn="l" rtl="0" fontAlgn="base">
      <a:spcBef>
        <a:spcPct val="30000"/>
      </a:spcBef>
      <a:spcAft>
        <a:spcPct val="0"/>
      </a:spcAft>
      <a:defRPr sz="1300" kern="1200">
        <a:solidFill>
          <a:schemeClr val="tx1"/>
        </a:solidFill>
        <a:latin typeface="Arial" charset="0"/>
        <a:ea typeface="+mn-ea"/>
        <a:cs typeface="+mn-cs"/>
      </a:defRPr>
    </a:lvl4pPr>
    <a:lvl5pPr marL="1955719" algn="l" rtl="0" fontAlgn="base">
      <a:spcBef>
        <a:spcPct val="30000"/>
      </a:spcBef>
      <a:spcAft>
        <a:spcPct val="0"/>
      </a:spcAft>
      <a:defRPr sz="1300" kern="1200">
        <a:solidFill>
          <a:schemeClr val="tx1"/>
        </a:solidFill>
        <a:latin typeface="Arial" charset="0"/>
        <a:ea typeface="+mn-ea"/>
        <a:cs typeface="+mn-cs"/>
      </a:defRPr>
    </a:lvl5pPr>
    <a:lvl6pPr marL="2444648" algn="l" defTabSz="977859" rtl="0" eaLnBrk="1" latinLnBrk="0" hangingPunct="1">
      <a:defRPr sz="1300" kern="1200">
        <a:solidFill>
          <a:schemeClr val="tx1"/>
        </a:solidFill>
        <a:latin typeface="+mn-lt"/>
        <a:ea typeface="+mn-ea"/>
        <a:cs typeface="+mn-cs"/>
      </a:defRPr>
    </a:lvl6pPr>
    <a:lvl7pPr marL="2933578" algn="l" defTabSz="977859" rtl="0" eaLnBrk="1" latinLnBrk="0" hangingPunct="1">
      <a:defRPr sz="1300" kern="1200">
        <a:solidFill>
          <a:schemeClr val="tx1"/>
        </a:solidFill>
        <a:latin typeface="+mn-lt"/>
        <a:ea typeface="+mn-ea"/>
        <a:cs typeface="+mn-cs"/>
      </a:defRPr>
    </a:lvl7pPr>
    <a:lvl8pPr marL="3422508" algn="l" defTabSz="977859" rtl="0" eaLnBrk="1" latinLnBrk="0" hangingPunct="1">
      <a:defRPr sz="1300" kern="1200">
        <a:solidFill>
          <a:schemeClr val="tx1"/>
        </a:solidFill>
        <a:latin typeface="+mn-lt"/>
        <a:ea typeface="+mn-ea"/>
        <a:cs typeface="+mn-cs"/>
      </a:defRPr>
    </a:lvl8pPr>
    <a:lvl9pPr marL="3911437" algn="l" defTabSz="97785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8BD3E-E1F6-4E85-9CDF-D494EE93141E}" type="slidenum">
              <a:rPr lang="en-US"/>
              <a:pPr/>
              <a:t>1</a:t>
            </a:fld>
            <a:endParaRPr lang="en-US" dirty="0"/>
          </a:p>
        </p:txBody>
      </p:sp>
      <p:sp>
        <p:nvSpPr>
          <p:cNvPr id="4098" name="Rectangle 2"/>
          <p:cNvSpPr>
            <a:spLocks noGrp="1" noRot="1" noChangeAspect="1" noChangeArrowheads="1" noTextEdit="1"/>
          </p:cNvSpPr>
          <p:nvPr>
            <p:ph type="sldImg"/>
          </p:nvPr>
        </p:nvSpPr>
        <p:spPr>
          <a:xfrm>
            <a:off x="9313863" y="2617788"/>
            <a:ext cx="9813925" cy="13084175"/>
          </a:xfrm>
          <a:ln/>
        </p:spPr>
      </p:sp>
      <p:sp>
        <p:nvSpPr>
          <p:cNvPr id="40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1444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2485" y="12497912"/>
            <a:ext cx="25650230" cy="8624728"/>
          </a:xfrm>
        </p:spPr>
        <p:txBody>
          <a:bodyPr/>
          <a:lstStyle/>
          <a:p>
            <a:r>
              <a:rPr lang="en-US" smtClean="0"/>
              <a:t>Click to edit Master title style</a:t>
            </a:r>
            <a:endParaRPr lang="en-US"/>
          </a:p>
        </p:txBody>
      </p:sp>
      <p:sp>
        <p:nvSpPr>
          <p:cNvPr id="3" name="Subtitle 2"/>
          <p:cNvSpPr>
            <a:spLocks noGrp="1"/>
          </p:cNvSpPr>
          <p:nvPr>
            <p:ph type="subTitle" idx="1"/>
          </p:nvPr>
        </p:nvSpPr>
        <p:spPr>
          <a:xfrm>
            <a:off x="4526609" y="22799040"/>
            <a:ext cx="21121985" cy="10281920"/>
          </a:xfrm>
        </p:spPr>
        <p:txBody>
          <a:bodyPr/>
          <a:lstStyle>
            <a:lvl1pPr marL="0" indent="0" algn="ctr">
              <a:buNone/>
              <a:defRPr/>
            </a:lvl1pPr>
            <a:lvl2pPr marL="488930" indent="0" algn="ctr">
              <a:buNone/>
              <a:defRPr/>
            </a:lvl2pPr>
            <a:lvl3pPr marL="977859" indent="0" algn="ctr">
              <a:buNone/>
              <a:defRPr/>
            </a:lvl3pPr>
            <a:lvl4pPr marL="1466789" indent="0" algn="ctr">
              <a:buNone/>
              <a:defRPr/>
            </a:lvl4pPr>
            <a:lvl5pPr marL="1955719" indent="0" algn="ctr">
              <a:buNone/>
              <a:defRPr/>
            </a:lvl5pPr>
            <a:lvl6pPr marL="2444648" indent="0" algn="ctr">
              <a:buNone/>
              <a:defRPr/>
            </a:lvl6pPr>
            <a:lvl7pPr marL="2933578" indent="0" algn="ctr">
              <a:buNone/>
              <a:defRPr/>
            </a:lvl7pPr>
            <a:lvl8pPr marL="3422508" indent="0" algn="ctr">
              <a:buNone/>
              <a:defRPr/>
            </a:lvl8pPr>
            <a:lvl9pPr marL="3911437"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B62511B-088F-49BE-9F9D-24FE528AD0AD}"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B7C563-F5B2-4FD9-9007-3ECA8271F85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76693" y="1613535"/>
            <a:ext cx="6789092" cy="3432429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9415" y="1613535"/>
            <a:ext cx="20210116" cy="343242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7C57D0F-A6E4-4975-8789-BA0F3703C432}"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6F1748B-3CB5-4097-8BE0-EE3EA151CC5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3632" y="25853232"/>
            <a:ext cx="25648593" cy="7990840"/>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2383632" y="17052132"/>
            <a:ext cx="25648593" cy="8801100"/>
          </a:xfrm>
        </p:spPr>
        <p:txBody>
          <a:bodyPr anchor="b"/>
          <a:lstStyle>
            <a:lvl1pPr marL="0" indent="0">
              <a:buNone/>
              <a:defRPr sz="2100"/>
            </a:lvl1pPr>
            <a:lvl2pPr marL="488930" indent="0">
              <a:buNone/>
              <a:defRPr sz="1900"/>
            </a:lvl2pPr>
            <a:lvl3pPr marL="977859" indent="0">
              <a:buNone/>
              <a:defRPr sz="1700"/>
            </a:lvl3pPr>
            <a:lvl4pPr marL="1466789" indent="0">
              <a:buNone/>
              <a:defRPr sz="1500"/>
            </a:lvl4pPr>
            <a:lvl5pPr marL="1955719" indent="0">
              <a:buNone/>
              <a:defRPr sz="1500"/>
            </a:lvl5pPr>
            <a:lvl6pPr marL="2444648" indent="0">
              <a:buNone/>
              <a:defRPr sz="1500"/>
            </a:lvl6pPr>
            <a:lvl7pPr marL="2933578" indent="0">
              <a:buNone/>
              <a:defRPr sz="1500"/>
            </a:lvl7pPr>
            <a:lvl8pPr marL="3422508" indent="0">
              <a:buNone/>
              <a:defRPr sz="1500"/>
            </a:lvl8pPr>
            <a:lvl9pPr marL="3911437" indent="0">
              <a:buNone/>
              <a:defRPr sz="15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471AF70-A8CC-40D7-AAAC-3C17C3A1D6B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9415" y="9387840"/>
            <a:ext cx="13499604" cy="26549985"/>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166182" y="9387840"/>
            <a:ext cx="13499604" cy="26549985"/>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E01F5E1-B220-496C-BBB5-D22F45FDCC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09415" y="1611789"/>
            <a:ext cx="27156370" cy="670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09415" y="9005412"/>
            <a:ext cx="13332619" cy="3754438"/>
          </a:xfrm>
        </p:spPr>
        <p:txBody>
          <a:bodyPr anchor="b"/>
          <a:lstStyle>
            <a:lvl1pPr marL="0" indent="0">
              <a:buNone/>
              <a:defRPr sz="2600" b="1"/>
            </a:lvl1pPr>
            <a:lvl2pPr marL="488930" indent="0">
              <a:buNone/>
              <a:defRPr sz="2100" b="1"/>
            </a:lvl2pPr>
            <a:lvl3pPr marL="977859" indent="0">
              <a:buNone/>
              <a:defRPr sz="1900" b="1"/>
            </a:lvl3pPr>
            <a:lvl4pPr marL="1466789" indent="0">
              <a:buNone/>
              <a:defRPr sz="1700" b="1"/>
            </a:lvl4pPr>
            <a:lvl5pPr marL="1955719" indent="0">
              <a:buNone/>
              <a:defRPr sz="1700" b="1"/>
            </a:lvl5pPr>
            <a:lvl6pPr marL="2444648" indent="0">
              <a:buNone/>
              <a:defRPr sz="1700" b="1"/>
            </a:lvl6pPr>
            <a:lvl7pPr marL="2933578" indent="0">
              <a:buNone/>
              <a:defRPr sz="1700" b="1"/>
            </a:lvl7pPr>
            <a:lvl8pPr marL="3422508" indent="0">
              <a:buNone/>
              <a:defRPr sz="1700" b="1"/>
            </a:lvl8pPr>
            <a:lvl9pPr marL="391143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1509415" y="12759850"/>
            <a:ext cx="13332619" cy="2317972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28255" y="9005412"/>
            <a:ext cx="13337530" cy="3754438"/>
          </a:xfrm>
        </p:spPr>
        <p:txBody>
          <a:bodyPr anchor="b"/>
          <a:lstStyle>
            <a:lvl1pPr marL="0" indent="0">
              <a:buNone/>
              <a:defRPr sz="2600" b="1"/>
            </a:lvl1pPr>
            <a:lvl2pPr marL="488930" indent="0">
              <a:buNone/>
              <a:defRPr sz="2100" b="1"/>
            </a:lvl2pPr>
            <a:lvl3pPr marL="977859" indent="0">
              <a:buNone/>
              <a:defRPr sz="1900" b="1"/>
            </a:lvl3pPr>
            <a:lvl4pPr marL="1466789" indent="0">
              <a:buNone/>
              <a:defRPr sz="1700" b="1"/>
            </a:lvl4pPr>
            <a:lvl5pPr marL="1955719" indent="0">
              <a:buNone/>
              <a:defRPr sz="1700" b="1"/>
            </a:lvl5pPr>
            <a:lvl6pPr marL="2444648" indent="0">
              <a:buNone/>
              <a:defRPr sz="1700" b="1"/>
            </a:lvl6pPr>
            <a:lvl7pPr marL="2933578" indent="0">
              <a:buNone/>
              <a:defRPr sz="1700" b="1"/>
            </a:lvl7pPr>
            <a:lvl8pPr marL="3422508" indent="0">
              <a:buNone/>
              <a:defRPr sz="1700" b="1"/>
            </a:lvl8pPr>
            <a:lvl9pPr marL="391143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15328255" y="12759850"/>
            <a:ext cx="13337530" cy="2317972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960D2BF-3DCA-486A-A0BA-012E4409588E}"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1108475-284D-4F1D-9E23-E9E50A25AB8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E8783C95-46ED-44A2-85AB-06D81896317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9415" y="1601312"/>
            <a:ext cx="9927431" cy="681736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11797010" y="1601312"/>
            <a:ext cx="16868775" cy="34338260"/>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09415" y="8418672"/>
            <a:ext cx="9927431" cy="27520900"/>
          </a:xfrm>
        </p:spPr>
        <p:txBody>
          <a:bodyPr/>
          <a:lstStyle>
            <a:lvl1pPr marL="0" indent="0">
              <a:buNone/>
              <a:defRPr sz="1500"/>
            </a:lvl1pPr>
            <a:lvl2pPr marL="488930" indent="0">
              <a:buNone/>
              <a:defRPr sz="1300"/>
            </a:lvl2pPr>
            <a:lvl3pPr marL="977859" indent="0">
              <a:buNone/>
              <a:defRPr sz="1100"/>
            </a:lvl3pPr>
            <a:lvl4pPr marL="1466789" indent="0">
              <a:buNone/>
              <a:defRPr sz="1000"/>
            </a:lvl4pPr>
            <a:lvl5pPr marL="1955719" indent="0">
              <a:buNone/>
              <a:defRPr sz="1000"/>
            </a:lvl5pPr>
            <a:lvl6pPr marL="2444648" indent="0">
              <a:buNone/>
              <a:defRPr sz="1000"/>
            </a:lvl6pPr>
            <a:lvl7pPr marL="2933578" indent="0">
              <a:buNone/>
              <a:defRPr sz="1000"/>
            </a:lvl7pPr>
            <a:lvl8pPr marL="3422508" indent="0">
              <a:buNone/>
              <a:defRPr sz="1000"/>
            </a:lvl8pPr>
            <a:lvl9pPr marL="391143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F22B979-3160-425A-B28F-6DAB4C85AE27}"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4877" y="28163520"/>
            <a:ext cx="18104792" cy="3324860"/>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5914877" y="3595529"/>
            <a:ext cx="18104792" cy="24140160"/>
          </a:xfrm>
        </p:spPr>
        <p:txBody>
          <a:bodyPr/>
          <a:lstStyle>
            <a:lvl1pPr marL="0" indent="0">
              <a:buNone/>
              <a:defRPr sz="3400"/>
            </a:lvl1pPr>
            <a:lvl2pPr marL="488930" indent="0">
              <a:buNone/>
              <a:defRPr sz="3000"/>
            </a:lvl2pPr>
            <a:lvl3pPr marL="977859" indent="0">
              <a:buNone/>
              <a:defRPr sz="2600"/>
            </a:lvl3pPr>
            <a:lvl4pPr marL="1466789" indent="0">
              <a:buNone/>
              <a:defRPr sz="2100"/>
            </a:lvl4pPr>
            <a:lvl5pPr marL="1955719" indent="0">
              <a:buNone/>
              <a:defRPr sz="2100"/>
            </a:lvl5pPr>
            <a:lvl6pPr marL="2444648" indent="0">
              <a:buNone/>
              <a:defRPr sz="2100"/>
            </a:lvl6pPr>
            <a:lvl7pPr marL="2933578" indent="0">
              <a:buNone/>
              <a:defRPr sz="2100"/>
            </a:lvl7pPr>
            <a:lvl8pPr marL="3422508" indent="0">
              <a:buNone/>
              <a:defRPr sz="2100"/>
            </a:lvl8pPr>
            <a:lvl9pPr marL="3911437" indent="0">
              <a:buNone/>
              <a:defRPr sz="2100"/>
            </a:lvl9pPr>
          </a:lstStyle>
          <a:p>
            <a:endParaRPr lang="en-US" dirty="0"/>
          </a:p>
        </p:txBody>
      </p:sp>
      <p:sp>
        <p:nvSpPr>
          <p:cNvPr id="4" name="Text Placeholder 3"/>
          <p:cNvSpPr>
            <a:spLocks noGrp="1"/>
          </p:cNvSpPr>
          <p:nvPr>
            <p:ph type="body" sz="half" idx="2"/>
          </p:nvPr>
        </p:nvSpPr>
        <p:spPr>
          <a:xfrm>
            <a:off x="5914877" y="31488380"/>
            <a:ext cx="18104792" cy="4721860"/>
          </a:xfrm>
        </p:spPr>
        <p:txBody>
          <a:bodyPr/>
          <a:lstStyle>
            <a:lvl1pPr marL="0" indent="0">
              <a:buNone/>
              <a:defRPr sz="1500"/>
            </a:lvl1pPr>
            <a:lvl2pPr marL="488930" indent="0">
              <a:buNone/>
              <a:defRPr sz="1300"/>
            </a:lvl2pPr>
            <a:lvl3pPr marL="977859" indent="0">
              <a:buNone/>
              <a:defRPr sz="1100"/>
            </a:lvl3pPr>
            <a:lvl4pPr marL="1466789" indent="0">
              <a:buNone/>
              <a:defRPr sz="1000"/>
            </a:lvl4pPr>
            <a:lvl5pPr marL="1955719" indent="0">
              <a:buNone/>
              <a:defRPr sz="1000"/>
            </a:lvl5pPr>
            <a:lvl6pPr marL="2444648" indent="0">
              <a:buNone/>
              <a:defRPr sz="1000"/>
            </a:lvl6pPr>
            <a:lvl7pPr marL="2933578" indent="0">
              <a:buNone/>
              <a:defRPr sz="1000"/>
            </a:lvl7pPr>
            <a:lvl8pPr marL="3422508" indent="0">
              <a:buNone/>
              <a:defRPr sz="1000"/>
            </a:lvl8pPr>
            <a:lvl9pPr marL="391143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1C3E4C9-B11A-4C37-B9F8-841055F734BF}"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09415" y="1613535"/>
            <a:ext cx="27156370" cy="6705600"/>
          </a:xfrm>
          <a:prstGeom prst="rect">
            <a:avLst/>
          </a:prstGeom>
          <a:noFill/>
          <a:ln w="9525">
            <a:noFill/>
            <a:miter lim="800000"/>
            <a:headEnd/>
            <a:tailEnd/>
          </a:ln>
          <a:effectLst/>
        </p:spPr>
        <p:txBody>
          <a:bodyPr vert="horz" wrap="square" lIns="402310" tIns="201155" rIns="402310" bIns="20115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09415" y="9387840"/>
            <a:ext cx="27156370" cy="26549985"/>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09415" y="36636325"/>
            <a:ext cx="70395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defTabSz="4023484">
              <a:defRPr sz="6200"/>
            </a:lvl1pPr>
          </a:lstStyle>
          <a:p>
            <a:endParaRPr lang="en-US" dirty="0"/>
          </a:p>
        </p:txBody>
      </p:sp>
      <p:sp>
        <p:nvSpPr>
          <p:cNvPr id="1029" name="Rectangle 5"/>
          <p:cNvSpPr>
            <a:spLocks noGrp="1" noChangeArrowheads="1"/>
          </p:cNvSpPr>
          <p:nvPr>
            <p:ph type="ftr" sz="quarter" idx="3"/>
          </p:nvPr>
        </p:nvSpPr>
        <p:spPr bwMode="auto">
          <a:xfrm>
            <a:off x="10310515" y="36636325"/>
            <a:ext cx="95541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algn="ctr" defTabSz="4023484">
              <a:defRPr sz="6200"/>
            </a:lvl1pPr>
          </a:lstStyle>
          <a:p>
            <a:endParaRPr lang="en-US" dirty="0"/>
          </a:p>
        </p:txBody>
      </p:sp>
      <p:sp>
        <p:nvSpPr>
          <p:cNvPr id="1030" name="Rectangle 6"/>
          <p:cNvSpPr>
            <a:spLocks noGrp="1" noChangeArrowheads="1"/>
          </p:cNvSpPr>
          <p:nvPr>
            <p:ph type="sldNum" sz="quarter" idx="4"/>
          </p:nvPr>
        </p:nvSpPr>
        <p:spPr bwMode="auto">
          <a:xfrm>
            <a:off x="21626215" y="36636325"/>
            <a:ext cx="70395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algn="r" defTabSz="4023484">
              <a:defRPr sz="6200"/>
            </a:lvl1pPr>
          </a:lstStyle>
          <a:p>
            <a:fld id="{10BC1321-C979-472F-8B16-2348122BA3F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3484" rtl="0" fontAlgn="base">
        <a:spcBef>
          <a:spcPct val="0"/>
        </a:spcBef>
        <a:spcAft>
          <a:spcPct val="0"/>
        </a:spcAft>
        <a:defRPr sz="19400">
          <a:solidFill>
            <a:schemeClr val="tx2"/>
          </a:solidFill>
          <a:latin typeface="+mj-lt"/>
          <a:ea typeface="+mj-ea"/>
          <a:cs typeface="+mj-cs"/>
        </a:defRPr>
      </a:lvl1pPr>
      <a:lvl2pPr algn="ctr" defTabSz="4023484" rtl="0" fontAlgn="base">
        <a:spcBef>
          <a:spcPct val="0"/>
        </a:spcBef>
        <a:spcAft>
          <a:spcPct val="0"/>
        </a:spcAft>
        <a:defRPr sz="19400">
          <a:solidFill>
            <a:schemeClr val="tx2"/>
          </a:solidFill>
          <a:latin typeface="Arial" charset="0"/>
        </a:defRPr>
      </a:lvl2pPr>
      <a:lvl3pPr algn="ctr" defTabSz="4023484" rtl="0" fontAlgn="base">
        <a:spcBef>
          <a:spcPct val="0"/>
        </a:spcBef>
        <a:spcAft>
          <a:spcPct val="0"/>
        </a:spcAft>
        <a:defRPr sz="19400">
          <a:solidFill>
            <a:schemeClr val="tx2"/>
          </a:solidFill>
          <a:latin typeface="Arial" charset="0"/>
        </a:defRPr>
      </a:lvl3pPr>
      <a:lvl4pPr algn="ctr" defTabSz="4023484" rtl="0" fontAlgn="base">
        <a:spcBef>
          <a:spcPct val="0"/>
        </a:spcBef>
        <a:spcAft>
          <a:spcPct val="0"/>
        </a:spcAft>
        <a:defRPr sz="19400">
          <a:solidFill>
            <a:schemeClr val="tx2"/>
          </a:solidFill>
          <a:latin typeface="Arial" charset="0"/>
        </a:defRPr>
      </a:lvl4pPr>
      <a:lvl5pPr algn="ctr" defTabSz="4023484" rtl="0" fontAlgn="base">
        <a:spcBef>
          <a:spcPct val="0"/>
        </a:spcBef>
        <a:spcAft>
          <a:spcPct val="0"/>
        </a:spcAft>
        <a:defRPr sz="19400">
          <a:solidFill>
            <a:schemeClr val="tx2"/>
          </a:solidFill>
          <a:latin typeface="Arial" charset="0"/>
        </a:defRPr>
      </a:lvl5pPr>
      <a:lvl6pPr marL="488930" algn="ctr" defTabSz="4023484" rtl="0" fontAlgn="base">
        <a:spcBef>
          <a:spcPct val="0"/>
        </a:spcBef>
        <a:spcAft>
          <a:spcPct val="0"/>
        </a:spcAft>
        <a:defRPr sz="19400">
          <a:solidFill>
            <a:schemeClr val="tx2"/>
          </a:solidFill>
          <a:latin typeface="Arial" charset="0"/>
        </a:defRPr>
      </a:lvl6pPr>
      <a:lvl7pPr marL="977859" algn="ctr" defTabSz="4023484" rtl="0" fontAlgn="base">
        <a:spcBef>
          <a:spcPct val="0"/>
        </a:spcBef>
        <a:spcAft>
          <a:spcPct val="0"/>
        </a:spcAft>
        <a:defRPr sz="19400">
          <a:solidFill>
            <a:schemeClr val="tx2"/>
          </a:solidFill>
          <a:latin typeface="Arial" charset="0"/>
        </a:defRPr>
      </a:lvl7pPr>
      <a:lvl8pPr marL="1466789" algn="ctr" defTabSz="4023484" rtl="0" fontAlgn="base">
        <a:spcBef>
          <a:spcPct val="0"/>
        </a:spcBef>
        <a:spcAft>
          <a:spcPct val="0"/>
        </a:spcAft>
        <a:defRPr sz="19400">
          <a:solidFill>
            <a:schemeClr val="tx2"/>
          </a:solidFill>
          <a:latin typeface="Arial" charset="0"/>
        </a:defRPr>
      </a:lvl8pPr>
      <a:lvl9pPr marL="1955719" algn="ctr" defTabSz="4023484" rtl="0" fontAlgn="base">
        <a:spcBef>
          <a:spcPct val="0"/>
        </a:spcBef>
        <a:spcAft>
          <a:spcPct val="0"/>
        </a:spcAft>
        <a:defRPr sz="19400">
          <a:solidFill>
            <a:schemeClr val="tx2"/>
          </a:solidFill>
          <a:latin typeface="Arial" charset="0"/>
        </a:defRPr>
      </a:lvl9pPr>
    </p:titleStyle>
    <p:bodyStyle>
      <a:lvl1pPr marL="1509231" indent="-1509231" algn="l" defTabSz="4023484" rtl="0" fontAlgn="base">
        <a:spcBef>
          <a:spcPct val="20000"/>
        </a:spcBef>
        <a:spcAft>
          <a:spcPct val="0"/>
        </a:spcAft>
        <a:buChar char="•"/>
        <a:defRPr sz="14100">
          <a:solidFill>
            <a:schemeClr val="tx1"/>
          </a:solidFill>
          <a:latin typeface="+mn-lt"/>
          <a:ea typeface="+mn-ea"/>
          <a:cs typeface="+mn-cs"/>
        </a:defRPr>
      </a:lvl1pPr>
      <a:lvl2pPr marL="3268020" indent="-1256278" algn="l" defTabSz="4023484" rtl="0" fontAlgn="base">
        <a:spcBef>
          <a:spcPct val="20000"/>
        </a:spcBef>
        <a:spcAft>
          <a:spcPct val="0"/>
        </a:spcAft>
        <a:buChar char="–"/>
        <a:defRPr sz="12300">
          <a:solidFill>
            <a:schemeClr val="tx1"/>
          </a:solidFill>
          <a:latin typeface="+mn-lt"/>
        </a:defRPr>
      </a:lvl2pPr>
      <a:lvl3pPr marL="5028506" indent="-1005022" algn="l" defTabSz="4023484" rtl="0" fontAlgn="base">
        <a:spcBef>
          <a:spcPct val="20000"/>
        </a:spcBef>
        <a:spcAft>
          <a:spcPct val="0"/>
        </a:spcAft>
        <a:buChar char="•"/>
        <a:defRPr sz="10600">
          <a:solidFill>
            <a:schemeClr val="tx1"/>
          </a:solidFill>
          <a:latin typeface="+mn-lt"/>
        </a:defRPr>
      </a:lvl3pPr>
      <a:lvl4pPr marL="7040248" indent="-1005022" algn="l" defTabSz="4023484" rtl="0" fontAlgn="base">
        <a:spcBef>
          <a:spcPct val="20000"/>
        </a:spcBef>
        <a:spcAft>
          <a:spcPct val="0"/>
        </a:spcAft>
        <a:buChar char="–"/>
        <a:defRPr sz="8800">
          <a:solidFill>
            <a:schemeClr val="tx1"/>
          </a:solidFill>
          <a:latin typeface="+mn-lt"/>
        </a:defRPr>
      </a:lvl4pPr>
      <a:lvl5pPr marL="9051990" indent="-1005022" algn="l" defTabSz="4023484" rtl="0" fontAlgn="base">
        <a:spcBef>
          <a:spcPct val="20000"/>
        </a:spcBef>
        <a:spcAft>
          <a:spcPct val="0"/>
        </a:spcAft>
        <a:buChar char="»"/>
        <a:defRPr sz="8800">
          <a:solidFill>
            <a:schemeClr val="tx1"/>
          </a:solidFill>
          <a:latin typeface="+mn-lt"/>
        </a:defRPr>
      </a:lvl5pPr>
      <a:lvl6pPr marL="9540919" indent="-1005022" algn="l" defTabSz="4023484" rtl="0" fontAlgn="base">
        <a:spcBef>
          <a:spcPct val="20000"/>
        </a:spcBef>
        <a:spcAft>
          <a:spcPct val="0"/>
        </a:spcAft>
        <a:buChar char="»"/>
        <a:defRPr sz="8800">
          <a:solidFill>
            <a:schemeClr val="tx1"/>
          </a:solidFill>
          <a:latin typeface="+mn-lt"/>
        </a:defRPr>
      </a:lvl6pPr>
      <a:lvl7pPr marL="10029849" indent="-1005022" algn="l" defTabSz="4023484" rtl="0" fontAlgn="base">
        <a:spcBef>
          <a:spcPct val="20000"/>
        </a:spcBef>
        <a:spcAft>
          <a:spcPct val="0"/>
        </a:spcAft>
        <a:buChar char="»"/>
        <a:defRPr sz="8800">
          <a:solidFill>
            <a:schemeClr val="tx1"/>
          </a:solidFill>
          <a:latin typeface="+mn-lt"/>
        </a:defRPr>
      </a:lvl7pPr>
      <a:lvl8pPr marL="10518779" indent="-1005022" algn="l" defTabSz="4023484" rtl="0" fontAlgn="base">
        <a:spcBef>
          <a:spcPct val="20000"/>
        </a:spcBef>
        <a:spcAft>
          <a:spcPct val="0"/>
        </a:spcAft>
        <a:buChar char="»"/>
        <a:defRPr sz="8800">
          <a:solidFill>
            <a:schemeClr val="tx1"/>
          </a:solidFill>
          <a:latin typeface="+mn-lt"/>
        </a:defRPr>
      </a:lvl8pPr>
      <a:lvl9pPr marL="11007708" indent="-1005022" algn="l" defTabSz="4023484" rtl="0" fontAlgn="base">
        <a:spcBef>
          <a:spcPct val="20000"/>
        </a:spcBef>
        <a:spcAft>
          <a:spcPct val="0"/>
        </a:spcAft>
        <a:buChar char="»"/>
        <a:defRPr sz="8800">
          <a:solidFill>
            <a:schemeClr val="tx1"/>
          </a:solidFill>
          <a:latin typeface="+mn-lt"/>
        </a:defRPr>
      </a:lvl9pPr>
    </p:bodyStyle>
    <p:otherStyle>
      <a:defPPr>
        <a:defRPr lang="en-US"/>
      </a:defPPr>
      <a:lvl1pPr marL="0" algn="l" defTabSz="977859" rtl="0" eaLnBrk="1" latinLnBrk="0" hangingPunct="1">
        <a:defRPr sz="1900" kern="1200">
          <a:solidFill>
            <a:schemeClr val="tx1"/>
          </a:solidFill>
          <a:latin typeface="+mn-lt"/>
          <a:ea typeface="+mn-ea"/>
          <a:cs typeface="+mn-cs"/>
        </a:defRPr>
      </a:lvl1pPr>
      <a:lvl2pPr marL="488930" algn="l" defTabSz="977859" rtl="0" eaLnBrk="1" latinLnBrk="0" hangingPunct="1">
        <a:defRPr sz="1900" kern="1200">
          <a:solidFill>
            <a:schemeClr val="tx1"/>
          </a:solidFill>
          <a:latin typeface="+mn-lt"/>
          <a:ea typeface="+mn-ea"/>
          <a:cs typeface="+mn-cs"/>
        </a:defRPr>
      </a:lvl2pPr>
      <a:lvl3pPr marL="977859" algn="l" defTabSz="977859" rtl="0" eaLnBrk="1" latinLnBrk="0" hangingPunct="1">
        <a:defRPr sz="1900" kern="1200">
          <a:solidFill>
            <a:schemeClr val="tx1"/>
          </a:solidFill>
          <a:latin typeface="+mn-lt"/>
          <a:ea typeface="+mn-ea"/>
          <a:cs typeface="+mn-cs"/>
        </a:defRPr>
      </a:lvl3pPr>
      <a:lvl4pPr marL="1466789" algn="l" defTabSz="977859" rtl="0" eaLnBrk="1" latinLnBrk="0" hangingPunct="1">
        <a:defRPr sz="1900" kern="1200">
          <a:solidFill>
            <a:schemeClr val="tx1"/>
          </a:solidFill>
          <a:latin typeface="+mn-lt"/>
          <a:ea typeface="+mn-ea"/>
          <a:cs typeface="+mn-cs"/>
        </a:defRPr>
      </a:lvl4pPr>
      <a:lvl5pPr marL="1955719" algn="l" defTabSz="977859" rtl="0" eaLnBrk="1" latinLnBrk="0" hangingPunct="1">
        <a:defRPr sz="1900" kern="1200">
          <a:solidFill>
            <a:schemeClr val="tx1"/>
          </a:solidFill>
          <a:latin typeface="+mn-lt"/>
          <a:ea typeface="+mn-ea"/>
          <a:cs typeface="+mn-cs"/>
        </a:defRPr>
      </a:lvl5pPr>
      <a:lvl6pPr marL="2444648" algn="l" defTabSz="977859" rtl="0" eaLnBrk="1" latinLnBrk="0" hangingPunct="1">
        <a:defRPr sz="1900" kern="1200">
          <a:solidFill>
            <a:schemeClr val="tx1"/>
          </a:solidFill>
          <a:latin typeface="+mn-lt"/>
          <a:ea typeface="+mn-ea"/>
          <a:cs typeface="+mn-cs"/>
        </a:defRPr>
      </a:lvl6pPr>
      <a:lvl7pPr marL="2933578" algn="l" defTabSz="977859" rtl="0" eaLnBrk="1" latinLnBrk="0" hangingPunct="1">
        <a:defRPr sz="1900" kern="1200">
          <a:solidFill>
            <a:schemeClr val="tx1"/>
          </a:solidFill>
          <a:latin typeface="+mn-lt"/>
          <a:ea typeface="+mn-ea"/>
          <a:cs typeface="+mn-cs"/>
        </a:defRPr>
      </a:lvl7pPr>
      <a:lvl8pPr marL="3422508" algn="l" defTabSz="977859" rtl="0" eaLnBrk="1" latinLnBrk="0" hangingPunct="1">
        <a:defRPr sz="1900" kern="1200">
          <a:solidFill>
            <a:schemeClr val="tx1"/>
          </a:solidFill>
          <a:latin typeface="+mn-lt"/>
          <a:ea typeface="+mn-ea"/>
          <a:cs typeface="+mn-cs"/>
        </a:defRPr>
      </a:lvl8pPr>
      <a:lvl9pPr marL="3911437" algn="l" defTabSz="97785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8956" y="1703994"/>
            <a:ext cx="27574931" cy="5699760"/>
          </a:xfrm>
        </p:spPr>
        <p:txBody>
          <a:bodyPr/>
          <a:lstStyle/>
          <a:p>
            <a:r>
              <a:rPr lang="en-US" sz="5300" b="1" dirty="0"/>
              <a:t>Senior Project – </a:t>
            </a:r>
            <a:r>
              <a:rPr lang="en-US" sz="5300" b="1" dirty="0" smtClean="0">
                <a:latin typeface="Arial" charset="0"/>
              </a:rPr>
              <a:t>[CS/ECO ID] </a:t>
            </a:r>
            <a:r>
              <a:rPr lang="en-US" sz="5300" b="1" dirty="0">
                <a:latin typeface="Arial" charset="0"/>
              </a:rPr>
              <a:t>– </a:t>
            </a:r>
            <a:r>
              <a:rPr lang="en-US" sz="5300" b="1" dirty="0" smtClean="0">
                <a:latin typeface="Arial" charset="0"/>
              </a:rPr>
              <a:t>[2015]</a:t>
            </a:r>
            <a:r>
              <a:rPr lang="en-US" sz="5300" b="1" dirty="0" smtClean="0"/>
              <a:t/>
            </a:r>
            <a:br>
              <a:rPr lang="en-US" sz="5300" b="1" dirty="0" smtClean="0"/>
            </a:br>
            <a:r>
              <a:rPr lang="en-US" sz="13000" i="1" dirty="0" smtClean="0"/>
              <a:t>Predicting Stock Trends With Twitter Sentiment</a:t>
            </a:r>
            <a:r>
              <a:rPr lang="en-US" sz="13000" dirty="0"/>
              <a:t/>
            </a:r>
            <a:br>
              <a:rPr lang="en-US" sz="13000" dirty="0"/>
            </a:br>
            <a:r>
              <a:rPr lang="en-US" sz="7100" dirty="0" smtClean="0"/>
              <a:t>C. Lee Fanzilli</a:t>
            </a:r>
            <a:r>
              <a:rPr lang="en-US" sz="7100" dirty="0"/>
              <a:t/>
            </a:r>
            <a:br>
              <a:rPr lang="en-US" sz="7100" dirty="0"/>
            </a:br>
            <a:r>
              <a:rPr lang="en-US" sz="7100" dirty="0"/>
              <a:t>Advisor – Prof. </a:t>
            </a:r>
            <a:r>
              <a:rPr lang="en-US" sz="7100" dirty="0" smtClean="0"/>
              <a:t>Dvorak and Prof. Webb</a:t>
            </a:r>
            <a:endParaRPr lang="en-US" sz="7100" dirty="0"/>
          </a:p>
        </p:txBody>
      </p:sp>
      <p:sp>
        <p:nvSpPr>
          <p:cNvPr id="2053" name="Text Box 5"/>
          <p:cNvSpPr txBox="1">
            <a:spLocks noChangeArrowheads="1"/>
          </p:cNvSpPr>
          <p:nvPr/>
        </p:nvSpPr>
        <p:spPr bwMode="auto">
          <a:xfrm>
            <a:off x="951783" y="8188960"/>
            <a:ext cx="12872901" cy="1883566"/>
          </a:xfrm>
          <a:prstGeom prst="rect">
            <a:avLst/>
          </a:prstGeom>
          <a:solidFill>
            <a:srgbClr val="FFFF00"/>
          </a:solidFill>
          <a:ln w="9525">
            <a:noFill/>
            <a:miter lim="800000"/>
            <a:headEnd/>
            <a:tailEnd/>
          </a:ln>
          <a:effectLst/>
        </p:spPr>
        <p:txBody>
          <a:bodyPr wrap="square" lIns="402310" tIns="201155" rIns="402310" bIns="201155">
            <a:spAutoFit/>
          </a:bodyPr>
          <a:lstStyle/>
          <a:p>
            <a:pPr algn="ctr" defTabSz="4023484">
              <a:spcBef>
                <a:spcPct val="50000"/>
              </a:spcBef>
            </a:pPr>
            <a:r>
              <a:rPr lang="en-US" sz="9600" dirty="0" smtClean="0">
                <a:latin typeface="Times New Roman" pitchFamily="18" charset="0"/>
              </a:rPr>
              <a:t>Abstract</a:t>
            </a:r>
            <a:endParaRPr lang="en-US" sz="9600" dirty="0">
              <a:latin typeface="Times New Roman" pitchFamily="18" charset="0"/>
            </a:endParaRPr>
          </a:p>
        </p:txBody>
      </p:sp>
      <p:sp>
        <p:nvSpPr>
          <p:cNvPr id="2062" name="Rectangle 14"/>
          <p:cNvSpPr>
            <a:spLocks noChangeArrowheads="1"/>
          </p:cNvSpPr>
          <p:nvPr/>
        </p:nvSpPr>
        <p:spPr bwMode="auto">
          <a:xfrm>
            <a:off x="831652" y="1183958"/>
            <a:ext cx="28551068" cy="38196202"/>
          </a:xfrm>
          <a:prstGeom prst="rect">
            <a:avLst/>
          </a:prstGeom>
          <a:noFill/>
          <a:ln w="25400">
            <a:solidFill>
              <a:schemeClr val="tx1"/>
            </a:solidFill>
            <a:miter lim="800000"/>
            <a:headEnd/>
            <a:tailEnd/>
          </a:ln>
          <a:effectLst/>
        </p:spPr>
        <p:txBody>
          <a:bodyPr wrap="none" lIns="97786" tIns="48893" rIns="97786" bIns="48893" anchor="ctr"/>
          <a:lstStyle/>
          <a:p>
            <a:endParaRPr lang="en-US" dirty="0"/>
          </a:p>
        </p:txBody>
      </p:sp>
      <p:sp>
        <p:nvSpPr>
          <p:cNvPr id="13" name="Text Box 5"/>
          <p:cNvSpPr txBox="1">
            <a:spLocks noChangeArrowheads="1"/>
          </p:cNvSpPr>
          <p:nvPr/>
        </p:nvSpPr>
        <p:spPr bwMode="auto">
          <a:xfrm>
            <a:off x="944557" y="10579080"/>
            <a:ext cx="12892836" cy="9270204"/>
          </a:xfrm>
          <a:prstGeom prst="rect">
            <a:avLst/>
          </a:prstGeom>
          <a:solidFill>
            <a:srgbClr val="D9D9D9"/>
          </a:solidFill>
          <a:ln w="9525">
            <a:noFill/>
            <a:miter lim="800000"/>
            <a:headEnd/>
            <a:tailEnd/>
          </a:ln>
          <a:effectLst/>
        </p:spPr>
        <p:txBody>
          <a:bodyPr wrap="square" lIns="402310" tIns="201155" rIns="402310" bIns="201155">
            <a:spAutoFit/>
          </a:bodyPr>
          <a:lstStyle/>
          <a:p>
            <a:r>
              <a:rPr lang="en-US" sz="4800" dirty="0"/>
              <a:t>With modern advances in technology, the prediction of trends in the stock market and individual stocks has been a hot topic for some time. With the development of various computing methods there </a:t>
            </a:r>
            <a:r>
              <a:rPr lang="en-US" sz="4800" dirty="0" smtClean="0"/>
              <a:t>have </a:t>
            </a:r>
            <a:r>
              <a:rPr lang="en-US" sz="4800" dirty="0"/>
              <a:t>been studies “[demonstrating] that soft computing techniques outperform conventional models in most cases” (Atsalakis et al. 2009). Whenever trying to make predictions in the stock market, we must take into consideration the Efficient Market </a:t>
            </a:r>
            <a:r>
              <a:rPr lang="en-US" sz="4800" dirty="0" smtClean="0"/>
              <a:t>Hypothesis, </a:t>
            </a:r>
            <a:r>
              <a:rPr lang="en-US" sz="4800" dirty="0"/>
              <a:t>or EMH. </a:t>
            </a:r>
          </a:p>
        </p:txBody>
      </p:sp>
      <p:sp>
        <p:nvSpPr>
          <p:cNvPr id="16" name="Text Box 5"/>
          <p:cNvSpPr txBox="1">
            <a:spLocks noChangeArrowheads="1"/>
          </p:cNvSpPr>
          <p:nvPr/>
        </p:nvSpPr>
        <p:spPr bwMode="auto">
          <a:xfrm>
            <a:off x="17483920" y="19906957"/>
            <a:ext cx="11646367" cy="6315549"/>
          </a:xfrm>
          <a:prstGeom prst="rect">
            <a:avLst/>
          </a:prstGeom>
          <a:solidFill>
            <a:schemeClr val="accent3">
              <a:lumMod val="85000"/>
            </a:schemeClr>
          </a:solidFill>
          <a:ln w="9525">
            <a:noFill/>
            <a:miter lim="800000"/>
            <a:headEnd/>
            <a:tailEnd/>
          </a:ln>
          <a:effectLst/>
        </p:spPr>
        <p:txBody>
          <a:bodyPr wrap="square" lIns="402310" tIns="201155" rIns="402310" bIns="201155">
            <a:spAutoFit/>
          </a:bodyPr>
          <a:lstStyle/>
          <a:p>
            <a:r>
              <a:rPr lang="en-US" sz="4800" dirty="0"/>
              <a:t>Twitter provides a python API for downloading tweets. We collected a list of 101 tweeters from “Business Insider” and were able to acquire the last 3200 tweets for each individual. </a:t>
            </a:r>
            <a:r>
              <a:rPr lang="en-US" sz="4800" dirty="0" smtClean="0"/>
              <a:t>In R we combined daily </a:t>
            </a:r>
            <a:r>
              <a:rPr lang="en-US" sz="4800" dirty="0"/>
              <a:t>open and closing price data </a:t>
            </a:r>
            <a:r>
              <a:rPr lang="en-US" sz="4800" dirty="0" smtClean="0"/>
              <a:t>with </a:t>
            </a:r>
            <a:r>
              <a:rPr lang="en-US" sz="4800" dirty="0"/>
              <a:t>the twitter sentiment data that </a:t>
            </a:r>
            <a:r>
              <a:rPr lang="en-US" sz="4800" dirty="0" smtClean="0"/>
              <a:t>was created.</a:t>
            </a:r>
          </a:p>
        </p:txBody>
      </p:sp>
      <p:sp>
        <p:nvSpPr>
          <p:cNvPr id="17" name="Text Box 5"/>
          <p:cNvSpPr txBox="1">
            <a:spLocks noChangeArrowheads="1"/>
          </p:cNvSpPr>
          <p:nvPr/>
        </p:nvSpPr>
        <p:spPr bwMode="auto">
          <a:xfrm>
            <a:off x="14617164" y="8191365"/>
            <a:ext cx="14300250" cy="1883566"/>
          </a:xfrm>
          <a:prstGeom prst="rect">
            <a:avLst/>
          </a:prstGeom>
          <a:solidFill>
            <a:srgbClr val="FFFF00"/>
          </a:solidFill>
          <a:ln w="9525">
            <a:noFill/>
            <a:miter lim="800000"/>
            <a:headEnd/>
            <a:tailEnd/>
          </a:ln>
          <a:effectLst/>
        </p:spPr>
        <p:txBody>
          <a:bodyPr wrap="square" lIns="402310" tIns="201155" rIns="402310" bIns="201155">
            <a:spAutoFit/>
          </a:bodyPr>
          <a:lstStyle/>
          <a:p>
            <a:pPr algn="ctr" defTabSz="4023484">
              <a:spcBef>
                <a:spcPct val="50000"/>
              </a:spcBef>
            </a:pPr>
            <a:r>
              <a:rPr lang="en-US" sz="9600" dirty="0" smtClean="0">
                <a:latin typeface="Times New Roman" pitchFamily="18" charset="0"/>
              </a:rPr>
              <a:t>Hypothesis</a:t>
            </a:r>
            <a:endParaRPr lang="en-US" sz="9600" dirty="0">
              <a:latin typeface="Times New Roman" pitchFamily="18" charset="0"/>
            </a:endParaRPr>
          </a:p>
        </p:txBody>
      </p:sp>
      <p:sp>
        <p:nvSpPr>
          <p:cNvPr id="18" name="Text Box 5"/>
          <p:cNvSpPr txBox="1">
            <a:spLocks noChangeArrowheads="1"/>
          </p:cNvSpPr>
          <p:nvPr/>
        </p:nvSpPr>
        <p:spPr bwMode="auto">
          <a:xfrm>
            <a:off x="14669045" y="10559722"/>
            <a:ext cx="14538614" cy="6315549"/>
          </a:xfrm>
          <a:prstGeom prst="rect">
            <a:avLst/>
          </a:prstGeom>
          <a:solidFill>
            <a:srgbClr val="D9D9D9"/>
          </a:solidFill>
          <a:ln w="9525">
            <a:noFill/>
            <a:miter lim="800000"/>
            <a:headEnd/>
            <a:tailEnd/>
          </a:ln>
          <a:effectLst/>
        </p:spPr>
        <p:txBody>
          <a:bodyPr wrap="square" lIns="402310" tIns="201155" rIns="402310" bIns="201155">
            <a:spAutoFit/>
          </a:bodyPr>
          <a:lstStyle/>
          <a:p>
            <a:r>
              <a:rPr lang="en-US" sz="4800" dirty="0" smtClean="0"/>
              <a:t>Can we predict future returns of a given stock using Twitter sentiment?</a:t>
            </a:r>
          </a:p>
          <a:p>
            <a:endParaRPr lang="en-US" sz="4800" dirty="0"/>
          </a:p>
          <a:p>
            <a:r>
              <a:rPr lang="en-US" sz="4800" dirty="0" smtClean="0"/>
              <a:t>Can we predict daily returns of a given stock using Twitter sentiment?</a:t>
            </a:r>
          </a:p>
          <a:p>
            <a:endParaRPr lang="en-US" sz="4800" dirty="0"/>
          </a:p>
          <a:p>
            <a:r>
              <a:rPr lang="en-US" sz="4800" dirty="0" smtClean="0"/>
              <a:t>Do past returns of a given stock predict Twitter sentiment?</a:t>
            </a:r>
            <a:endParaRPr lang="en-US" sz="4800" dirty="0"/>
          </a:p>
        </p:txBody>
      </p:sp>
      <p:sp>
        <p:nvSpPr>
          <p:cNvPr id="19" name="Text Box 5"/>
          <p:cNvSpPr txBox="1">
            <a:spLocks noChangeArrowheads="1"/>
          </p:cNvSpPr>
          <p:nvPr/>
        </p:nvSpPr>
        <p:spPr bwMode="auto">
          <a:xfrm>
            <a:off x="1377658" y="32314588"/>
            <a:ext cx="15156700" cy="1883566"/>
          </a:xfrm>
          <a:prstGeom prst="rect">
            <a:avLst/>
          </a:prstGeom>
          <a:solidFill>
            <a:srgbClr val="FFFF00"/>
          </a:solidFill>
          <a:ln w="9525">
            <a:noFill/>
            <a:miter lim="800000"/>
            <a:headEnd/>
            <a:tailEnd/>
          </a:ln>
          <a:effectLst/>
        </p:spPr>
        <p:txBody>
          <a:bodyPr wrap="square" lIns="402310" tIns="201155" rIns="402310" bIns="201155">
            <a:spAutoFit/>
          </a:bodyPr>
          <a:lstStyle/>
          <a:p>
            <a:pPr algn="ctr" defTabSz="4023484">
              <a:spcBef>
                <a:spcPct val="50000"/>
              </a:spcBef>
            </a:pPr>
            <a:r>
              <a:rPr lang="en-US" sz="9600" dirty="0" smtClean="0">
                <a:latin typeface="Times New Roman" pitchFamily="18" charset="0"/>
              </a:rPr>
              <a:t>Results</a:t>
            </a:r>
            <a:endParaRPr lang="en-US" sz="9600" dirty="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30276036"/>
              </p:ext>
            </p:extLst>
          </p:nvPr>
        </p:nvGraphicFramePr>
        <p:xfrm>
          <a:off x="984849" y="20223352"/>
          <a:ext cx="16371800" cy="11635434"/>
        </p:xfrm>
        <a:graphic>
          <a:graphicData uri="http://schemas.openxmlformats.org/drawingml/2006/table">
            <a:tbl>
              <a:tblPr firstRow="1">
                <a:tableStyleId>{08FB837D-C827-4EFA-A057-4D05807E0F7C}</a:tableStyleId>
              </a:tblPr>
              <a:tblGrid>
                <a:gridCol w="4092950"/>
                <a:gridCol w="4215985"/>
                <a:gridCol w="3969915"/>
                <a:gridCol w="4092950"/>
              </a:tblGrid>
              <a:tr h="2800017">
                <a:tc>
                  <a:txBody>
                    <a:bodyPr/>
                    <a:lstStyle/>
                    <a:p>
                      <a:endParaRPr lang="en-US" sz="6600" dirty="0">
                        <a:solidFill>
                          <a:sysClr val="windowText" lastClr="000000"/>
                        </a:solidFill>
                      </a:endParaRPr>
                    </a:p>
                  </a:txBody>
                  <a:tcPr/>
                </a:tc>
                <a:tc>
                  <a:txBody>
                    <a:bodyPr/>
                    <a:lstStyle/>
                    <a:p>
                      <a:pPr marL="0" marR="0" indent="0" algn="l" defTabSz="977859" rtl="0" eaLnBrk="1" fontAlgn="auto" latinLnBrk="0" hangingPunct="1">
                        <a:lnSpc>
                          <a:spcPct val="100000"/>
                        </a:lnSpc>
                        <a:spcBef>
                          <a:spcPts val="0"/>
                        </a:spcBef>
                        <a:spcAft>
                          <a:spcPts val="0"/>
                        </a:spcAft>
                        <a:buClrTx/>
                        <a:buSzTx/>
                        <a:buFontTx/>
                        <a:buNone/>
                        <a:tabLst/>
                        <a:defRPr/>
                      </a:pPr>
                      <a:r>
                        <a:rPr lang="en-US" sz="6600" dirty="0" smtClean="0"/>
                        <a:t>Return</a:t>
                      </a:r>
                      <a:r>
                        <a:rPr lang="en-US" sz="6600" baseline="-25000" dirty="0" smtClean="0"/>
                        <a:t>t-1</a:t>
                      </a:r>
                      <a:endParaRPr lang="en-US" sz="6600" dirty="0" smtClean="0"/>
                    </a:p>
                    <a:p>
                      <a:endParaRPr lang="en-US" sz="6600" dirty="0">
                        <a:solidFill>
                          <a:sysClr val="windowText" lastClr="000000"/>
                        </a:solidFill>
                      </a:endParaRPr>
                    </a:p>
                  </a:txBody>
                  <a:tcPr/>
                </a:tc>
                <a:tc>
                  <a:txBody>
                    <a:bodyPr/>
                    <a:lstStyle/>
                    <a:p>
                      <a:pPr marL="0" marR="0" indent="0" algn="l" defTabSz="977859" rtl="0" eaLnBrk="1" fontAlgn="auto" latinLnBrk="0" hangingPunct="1">
                        <a:lnSpc>
                          <a:spcPct val="100000"/>
                        </a:lnSpc>
                        <a:spcBef>
                          <a:spcPts val="0"/>
                        </a:spcBef>
                        <a:spcAft>
                          <a:spcPts val="0"/>
                        </a:spcAft>
                        <a:buClrTx/>
                        <a:buSzTx/>
                        <a:buFontTx/>
                        <a:buNone/>
                        <a:tabLst/>
                        <a:defRPr/>
                      </a:pPr>
                      <a:r>
                        <a:rPr lang="en-US" sz="6600" dirty="0" smtClean="0"/>
                        <a:t>Return</a:t>
                      </a:r>
                      <a:r>
                        <a:rPr lang="en-US" sz="6600" baseline="-25000" dirty="0" smtClean="0"/>
                        <a:t>t</a:t>
                      </a:r>
                      <a:endParaRPr lang="en-US" sz="6600" dirty="0" smtClean="0">
                        <a:solidFill>
                          <a:sysClr val="windowText" lastClr="000000"/>
                        </a:solidFill>
                      </a:endParaRPr>
                    </a:p>
                  </a:txBody>
                  <a:tcPr/>
                </a:tc>
                <a:tc>
                  <a:txBody>
                    <a:bodyPr/>
                    <a:lstStyle/>
                    <a:p>
                      <a:pPr marL="0" marR="0" indent="0" algn="l" defTabSz="977859" rtl="0" eaLnBrk="1" fontAlgn="auto" latinLnBrk="0" hangingPunct="1">
                        <a:lnSpc>
                          <a:spcPct val="100000"/>
                        </a:lnSpc>
                        <a:spcBef>
                          <a:spcPts val="0"/>
                        </a:spcBef>
                        <a:spcAft>
                          <a:spcPts val="0"/>
                        </a:spcAft>
                        <a:buClrTx/>
                        <a:buSzTx/>
                        <a:buFontTx/>
                        <a:buNone/>
                        <a:tabLst/>
                        <a:defRPr/>
                      </a:pPr>
                      <a:r>
                        <a:rPr lang="en-US" sz="6600" dirty="0" smtClean="0"/>
                        <a:t>Return</a:t>
                      </a:r>
                      <a:r>
                        <a:rPr lang="en-US" sz="6600" baseline="-25000" dirty="0" smtClean="0"/>
                        <a:t>t+1</a:t>
                      </a:r>
                      <a:endParaRPr lang="en-US" sz="6600" dirty="0" smtClean="0">
                        <a:solidFill>
                          <a:sysClr val="windowText" lastClr="000000"/>
                        </a:solidFill>
                      </a:endParaRPr>
                    </a:p>
                  </a:txBody>
                  <a:tcPr/>
                </a:tc>
              </a:tr>
              <a:tr h="2556537">
                <a:tc>
                  <a:txBody>
                    <a:bodyPr/>
                    <a:lstStyle/>
                    <a:p>
                      <a:r>
                        <a:rPr lang="en-US" sz="4000" dirty="0" smtClean="0"/>
                        <a:t>Intercept(AAPL)</a:t>
                      </a:r>
                    </a:p>
                    <a:p>
                      <a:r>
                        <a:rPr lang="en-US" sz="4000" dirty="0" smtClean="0"/>
                        <a:t>Intercept(AMD)</a:t>
                      </a:r>
                    </a:p>
                    <a:p>
                      <a:r>
                        <a:rPr lang="en-US" sz="4000" dirty="0" smtClean="0"/>
                        <a:t>Intercept(GOOG)</a:t>
                      </a:r>
                      <a:endParaRPr lang="en-US" sz="4000" dirty="0">
                        <a:solidFill>
                          <a:sysClr val="windowText" lastClr="000000"/>
                        </a:solidFill>
                      </a:endParaRPr>
                    </a:p>
                  </a:txBody>
                  <a:tcPr/>
                </a:tc>
                <a:tc>
                  <a:txBody>
                    <a:bodyPr/>
                    <a:lstStyle/>
                    <a:p>
                      <a:r>
                        <a:rPr lang="en-US" sz="4000" dirty="0" smtClean="0"/>
                        <a:t>t-value</a:t>
                      </a:r>
                      <a:r>
                        <a:rPr lang="en-US" sz="4000" baseline="0" dirty="0" smtClean="0"/>
                        <a:t> = 2.04</a:t>
                      </a:r>
                    </a:p>
                    <a:p>
                      <a:r>
                        <a:rPr lang="en-US" sz="4000" baseline="0" dirty="0" smtClean="0"/>
                        <a:t>t-value = 0.497</a:t>
                      </a:r>
                    </a:p>
                    <a:p>
                      <a:r>
                        <a:rPr lang="en-US" sz="4000" baseline="0" dirty="0" smtClean="0"/>
                        <a:t>t-value = 0.15</a:t>
                      </a:r>
                    </a:p>
                    <a:p>
                      <a:endParaRPr lang="en-US" sz="4000" dirty="0">
                        <a:solidFill>
                          <a:sysClr val="windowText" lastClr="000000"/>
                        </a:solidFill>
                      </a:endParaRPr>
                    </a:p>
                  </a:txBody>
                  <a:tcPr/>
                </a:tc>
                <a:tc>
                  <a:txBody>
                    <a:bodyPr/>
                    <a:lstStyle/>
                    <a:p>
                      <a:r>
                        <a:rPr lang="en-US" sz="4000" dirty="0" smtClean="0"/>
                        <a:t>t-value = 1.80</a:t>
                      </a:r>
                    </a:p>
                    <a:p>
                      <a:r>
                        <a:rPr lang="en-US" sz="4000" dirty="0" smtClean="0"/>
                        <a:t>t-value = 0.79</a:t>
                      </a:r>
                    </a:p>
                    <a:p>
                      <a:r>
                        <a:rPr lang="en-US" sz="4000" dirty="0" smtClean="0"/>
                        <a:t>t-value</a:t>
                      </a:r>
                      <a:r>
                        <a:rPr lang="en-US" sz="4000" baseline="0" dirty="0" smtClean="0"/>
                        <a:t> = -0.37</a:t>
                      </a:r>
                      <a:endParaRPr lang="en-US" sz="4000" dirty="0">
                        <a:solidFill>
                          <a:sysClr val="windowText" lastClr="000000"/>
                        </a:solidFill>
                      </a:endParaRPr>
                    </a:p>
                  </a:txBody>
                  <a:tcPr/>
                </a:tc>
                <a:tc>
                  <a:txBody>
                    <a:bodyPr/>
                    <a:lstStyle/>
                    <a:p>
                      <a:r>
                        <a:rPr lang="en-US" sz="4000" dirty="0" smtClean="0"/>
                        <a:t>t-</a:t>
                      </a:r>
                      <a:r>
                        <a:rPr lang="en-US" sz="4000" baseline="0" dirty="0" smtClean="0"/>
                        <a:t>value = 2.48</a:t>
                      </a:r>
                    </a:p>
                    <a:p>
                      <a:r>
                        <a:rPr lang="en-US" sz="4000" baseline="0" dirty="0" smtClean="0"/>
                        <a:t>t-value = 0.99</a:t>
                      </a:r>
                    </a:p>
                    <a:p>
                      <a:r>
                        <a:rPr lang="en-US" sz="4000" baseline="0" dirty="0" smtClean="0"/>
                        <a:t>t-value = 0.62</a:t>
                      </a:r>
                      <a:endParaRPr lang="en-US" sz="4000" baseline="0" dirty="0" smtClean="0">
                        <a:solidFill>
                          <a:sysClr val="windowText" lastClr="000000"/>
                        </a:solidFill>
                      </a:endParaRPr>
                    </a:p>
                  </a:txBody>
                  <a:tcPr/>
                </a:tc>
              </a:tr>
              <a:tr h="3368136">
                <a:tc>
                  <a:txBody>
                    <a:bodyPr/>
                    <a:lstStyle/>
                    <a:p>
                      <a:r>
                        <a:rPr lang="en-US" sz="4000" dirty="0" smtClean="0"/>
                        <a:t>Sentiment</a:t>
                      </a:r>
                    </a:p>
                    <a:p>
                      <a:r>
                        <a:rPr lang="en-US" sz="4000" dirty="0" smtClean="0"/>
                        <a:t>(AAPL)</a:t>
                      </a:r>
                    </a:p>
                    <a:p>
                      <a:r>
                        <a:rPr lang="en-US" sz="4000" dirty="0" smtClean="0"/>
                        <a:t>Sentiment</a:t>
                      </a:r>
                    </a:p>
                    <a:p>
                      <a:r>
                        <a:rPr lang="en-US" sz="4000" dirty="0" smtClean="0"/>
                        <a:t>(AMD)</a:t>
                      </a:r>
                    </a:p>
                    <a:p>
                      <a:r>
                        <a:rPr lang="en-US" sz="4000" dirty="0" smtClean="0"/>
                        <a:t>Sentiment</a:t>
                      </a:r>
                    </a:p>
                    <a:p>
                      <a:r>
                        <a:rPr lang="en-US" sz="4000" dirty="0" smtClean="0"/>
                        <a:t>(GOOG)</a:t>
                      </a:r>
                      <a:endParaRPr lang="en-US" sz="4000" dirty="0" smtClean="0">
                        <a:solidFill>
                          <a:sysClr val="windowText" lastClr="000000"/>
                        </a:solidFill>
                      </a:endParaRPr>
                    </a:p>
                  </a:txBody>
                  <a:tcPr/>
                </a:tc>
                <a:tc>
                  <a:txBody>
                    <a:bodyPr/>
                    <a:lstStyle/>
                    <a:p>
                      <a:r>
                        <a:rPr lang="en-US" sz="4000" dirty="0" smtClean="0"/>
                        <a:t>t-value</a:t>
                      </a:r>
                      <a:r>
                        <a:rPr lang="en-US" sz="4000" baseline="0" dirty="0" smtClean="0"/>
                        <a:t> = -0.52</a:t>
                      </a:r>
                    </a:p>
                    <a:p>
                      <a:endParaRPr lang="en-US" sz="4000" baseline="0" dirty="0" smtClean="0"/>
                    </a:p>
                    <a:p>
                      <a:r>
                        <a:rPr lang="en-US" sz="4000" baseline="0" dirty="0" smtClean="0"/>
                        <a:t>t-value = 0.12</a:t>
                      </a:r>
                    </a:p>
                    <a:p>
                      <a:endParaRPr lang="en-US" sz="4000" baseline="0" dirty="0" smtClean="0"/>
                    </a:p>
                    <a:p>
                      <a:r>
                        <a:rPr lang="en-US" sz="4000" baseline="0" dirty="0" smtClean="0"/>
                        <a:t>t-value = -0.09</a:t>
                      </a:r>
                      <a:endParaRPr lang="en-US" sz="4000" dirty="0">
                        <a:solidFill>
                          <a:sysClr val="windowText" lastClr="000000"/>
                        </a:solidFill>
                      </a:endParaRPr>
                    </a:p>
                  </a:txBody>
                  <a:tcPr/>
                </a:tc>
                <a:tc>
                  <a:txBody>
                    <a:bodyPr/>
                    <a:lstStyle/>
                    <a:p>
                      <a:r>
                        <a:rPr lang="en-US" sz="4000" dirty="0" smtClean="0"/>
                        <a:t>t-value</a:t>
                      </a:r>
                      <a:r>
                        <a:rPr lang="en-US" sz="4000" baseline="0" dirty="0" smtClean="0"/>
                        <a:t> = 0.15</a:t>
                      </a:r>
                    </a:p>
                    <a:p>
                      <a:endParaRPr lang="en-US" sz="4000" baseline="0" dirty="0" smtClean="0"/>
                    </a:p>
                    <a:p>
                      <a:r>
                        <a:rPr lang="en-US" sz="4000" baseline="0" dirty="0" smtClean="0"/>
                        <a:t>t-value = -1.023</a:t>
                      </a:r>
                    </a:p>
                    <a:p>
                      <a:endParaRPr lang="en-US" sz="4000" baseline="0" dirty="0" smtClean="0"/>
                    </a:p>
                    <a:p>
                      <a:r>
                        <a:rPr lang="en-US" sz="4000" dirty="0" smtClean="0"/>
                        <a:t>t-value = 1.28</a:t>
                      </a:r>
                      <a:endParaRPr lang="en-US" sz="4000" dirty="0">
                        <a:solidFill>
                          <a:sysClr val="windowText" lastClr="000000"/>
                        </a:solidFill>
                      </a:endParaRPr>
                    </a:p>
                  </a:txBody>
                  <a:tcPr/>
                </a:tc>
                <a:tc>
                  <a:txBody>
                    <a:bodyPr/>
                    <a:lstStyle/>
                    <a:p>
                      <a:r>
                        <a:rPr lang="en-US" sz="4000" dirty="0" smtClean="0"/>
                        <a:t>t-value</a:t>
                      </a:r>
                      <a:r>
                        <a:rPr lang="en-US" sz="4000" baseline="0" dirty="0" smtClean="0"/>
                        <a:t> = -0.22</a:t>
                      </a:r>
                    </a:p>
                    <a:p>
                      <a:endParaRPr lang="en-US" sz="4000" baseline="0" dirty="0" smtClean="0"/>
                    </a:p>
                    <a:p>
                      <a:r>
                        <a:rPr lang="en-US" sz="4000" baseline="0" dirty="0" smtClean="0"/>
                        <a:t>t-value = -0.51</a:t>
                      </a:r>
                    </a:p>
                    <a:p>
                      <a:endParaRPr lang="en-US" sz="4000" baseline="0" dirty="0" smtClean="0"/>
                    </a:p>
                    <a:p>
                      <a:pPr marL="0" marR="0" indent="0" algn="l" defTabSz="977859" rtl="0" eaLnBrk="1" fontAlgn="auto" latinLnBrk="0" hangingPunct="1">
                        <a:lnSpc>
                          <a:spcPct val="100000"/>
                        </a:lnSpc>
                        <a:spcBef>
                          <a:spcPts val="0"/>
                        </a:spcBef>
                        <a:spcAft>
                          <a:spcPts val="0"/>
                        </a:spcAft>
                        <a:buClrTx/>
                        <a:buSzTx/>
                        <a:buFontTx/>
                        <a:buNone/>
                        <a:tabLst/>
                        <a:defRPr/>
                      </a:pPr>
                      <a:r>
                        <a:rPr lang="en-US" sz="4000" baseline="0" dirty="0" smtClean="0"/>
                        <a:t>t-value = </a:t>
                      </a:r>
                      <a:r>
                        <a:rPr lang="en-US" sz="4000" kern="1200" dirty="0" smtClean="0">
                          <a:effectLst/>
                        </a:rPr>
                        <a:t>2.61**</a:t>
                      </a:r>
                      <a:endParaRPr lang="en-US" sz="4000" dirty="0" smtClean="0"/>
                    </a:p>
                    <a:p>
                      <a:endParaRPr lang="en-US" sz="4000" dirty="0">
                        <a:solidFill>
                          <a:sysClr val="windowText" lastClr="000000"/>
                        </a:solidFill>
                      </a:endParaRPr>
                    </a:p>
                  </a:txBody>
                  <a:tcPr/>
                </a:tc>
              </a:tr>
              <a:tr h="2192358">
                <a:tc>
                  <a:txBody>
                    <a:bodyPr/>
                    <a:lstStyle/>
                    <a:p>
                      <a:r>
                        <a:rPr lang="en-US" sz="4000" dirty="0" smtClean="0"/>
                        <a:t>R</a:t>
                      </a:r>
                      <a:r>
                        <a:rPr lang="en-US" sz="4000" baseline="30000" dirty="0" smtClean="0"/>
                        <a:t>2</a:t>
                      </a:r>
                      <a:r>
                        <a:rPr lang="en-US" sz="4000" baseline="0" dirty="0" smtClean="0"/>
                        <a:t>(AAPL)</a:t>
                      </a:r>
                    </a:p>
                    <a:p>
                      <a:pPr marL="0" marR="0" indent="0" algn="l" defTabSz="977859" rtl="0" eaLnBrk="1" fontAlgn="auto" latinLnBrk="0" hangingPunct="1">
                        <a:lnSpc>
                          <a:spcPct val="100000"/>
                        </a:lnSpc>
                        <a:spcBef>
                          <a:spcPts val="0"/>
                        </a:spcBef>
                        <a:spcAft>
                          <a:spcPts val="0"/>
                        </a:spcAft>
                        <a:buClrTx/>
                        <a:buSzTx/>
                        <a:buFontTx/>
                        <a:buNone/>
                        <a:tabLst/>
                        <a:defRPr/>
                      </a:pPr>
                      <a:r>
                        <a:rPr lang="en-US" sz="4000" dirty="0" smtClean="0"/>
                        <a:t>R</a:t>
                      </a:r>
                      <a:r>
                        <a:rPr lang="en-US" sz="4000" baseline="30000" dirty="0" smtClean="0"/>
                        <a:t>2</a:t>
                      </a:r>
                      <a:r>
                        <a:rPr lang="en-US" sz="4000" baseline="0" dirty="0" smtClean="0"/>
                        <a:t>(AMD)</a:t>
                      </a:r>
                    </a:p>
                    <a:p>
                      <a:pPr marL="0" marR="0" indent="0" algn="l" defTabSz="977859" rtl="0" eaLnBrk="1" fontAlgn="auto" latinLnBrk="0" hangingPunct="1">
                        <a:lnSpc>
                          <a:spcPct val="100000"/>
                        </a:lnSpc>
                        <a:spcBef>
                          <a:spcPts val="0"/>
                        </a:spcBef>
                        <a:spcAft>
                          <a:spcPts val="0"/>
                        </a:spcAft>
                        <a:buClrTx/>
                        <a:buSzTx/>
                        <a:buFontTx/>
                        <a:buNone/>
                        <a:tabLst/>
                        <a:defRPr/>
                      </a:pPr>
                      <a:r>
                        <a:rPr lang="en-US" sz="4000" dirty="0" smtClean="0"/>
                        <a:t>R</a:t>
                      </a:r>
                      <a:r>
                        <a:rPr lang="en-US" sz="4000" baseline="30000" dirty="0" smtClean="0"/>
                        <a:t>2</a:t>
                      </a:r>
                      <a:r>
                        <a:rPr lang="en-US" sz="4000" baseline="0" dirty="0" smtClean="0"/>
                        <a:t>(GOOG)</a:t>
                      </a:r>
                      <a:endParaRPr lang="en-US" sz="4000" dirty="0" smtClean="0"/>
                    </a:p>
                    <a:p>
                      <a:pPr marL="0" marR="0" indent="0" algn="l" defTabSz="977859" rtl="0" eaLnBrk="1" fontAlgn="auto" latinLnBrk="0" hangingPunct="1">
                        <a:lnSpc>
                          <a:spcPct val="100000"/>
                        </a:lnSpc>
                        <a:spcBef>
                          <a:spcPts val="0"/>
                        </a:spcBef>
                        <a:spcAft>
                          <a:spcPts val="0"/>
                        </a:spcAft>
                        <a:buClrTx/>
                        <a:buSzTx/>
                        <a:buFontTx/>
                        <a:buNone/>
                        <a:tabLst/>
                        <a:defRPr/>
                      </a:pPr>
                      <a:endParaRPr lang="en-US" sz="4000" dirty="0" smtClean="0">
                        <a:solidFill>
                          <a:sysClr val="windowText" lastClr="000000"/>
                        </a:solidFill>
                      </a:endParaRPr>
                    </a:p>
                  </a:txBody>
                  <a:tcPr/>
                </a:tc>
                <a:tc>
                  <a:txBody>
                    <a:bodyPr/>
                    <a:lstStyle/>
                    <a:p>
                      <a:r>
                        <a:rPr lang="en-US" sz="4000" dirty="0" smtClean="0"/>
                        <a:t>-0.000336</a:t>
                      </a:r>
                    </a:p>
                    <a:p>
                      <a:r>
                        <a:rPr lang="en-US" sz="4000" dirty="0" smtClean="0"/>
                        <a:t>-0.01565</a:t>
                      </a:r>
                    </a:p>
                    <a:p>
                      <a:r>
                        <a:rPr lang="en-US" sz="4000" dirty="0" smtClean="0"/>
                        <a:t>-0.00291</a:t>
                      </a:r>
                      <a:endParaRPr lang="en-US" sz="4000" dirty="0">
                        <a:solidFill>
                          <a:sysClr val="windowText" lastClr="000000"/>
                        </a:solidFill>
                      </a:endParaRPr>
                    </a:p>
                  </a:txBody>
                  <a:tcPr/>
                </a:tc>
                <a:tc>
                  <a:txBody>
                    <a:bodyPr/>
                    <a:lstStyle/>
                    <a:p>
                      <a:r>
                        <a:rPr lang="en-US" sz="4000" dirty="0" smtClean="0"/>
                        <a:t>-0.000448</a:t>
                      </a:r>
                    </a:p>
                    <a:p>
                      <a:r>
                        <a:rPr lang="en-US" sz="4000" dirty="0" smtClean="0"/>
                        <a:t>0.000789</a:t>
                      </a:r>
                    </a:p>
                    <a:p>
                      <a:r>
                        <a:rPr lang="en-US" sz="4000" dirty="0" smtClean="0"/>
                        <a:t>0.001875</a:t>
                      </a:r>
                      <a:endParaRPr lang="en-US" sz="4000" dirty="0">
                        <a:solidFill>
                          <a:sysClr val="windowText" lastClr="000000"/>
                        </a:solidFill>
                      </a:endParaRPr>
                    </a:p>
                  </a:txBody>
                  <a:tcPr/>
                </a:tc>
                <a:tc>
                  <a:txBody>
                    <a:bodyPr/>
                    <a:lstStyle/>
                    <a:p>
                      <a:r>
                        <a:rPr lang="en-US" sz="4000" dirty="0" smtClean="0"/>
                        <a:t>-0.000436</a:t>
                      </a:r>
                    </a:p>
                    <a:p>
                      <a:r>
                        <a:rPr lang="en-US" sz="4000" dirty="0" smtClean="0"/>
                        <a:t>-0.01091</a:t>
                      </a:r>
                    </a:p>
                    <a:p>
                      <a:r>
                        <a:rPr lang="en-US" sz="4000" dirty="0" smtClean="0"/>
                        <a:t>0.01745</a:t>
                      </a:r>
                      <a:endParaRPr lang="en-US" sz="4000" dirty="0">
                        <a:solidFill>
                          <a:sysClr val="windowText" lastClr="000000"/>
                        </a:solidFill>
                      </a:endParaRPr>
                    </a:p>
                  </a:txBody>
                  <a:tcPr/>
                </a:tc>
              </a:tr>
            </a:tbl>
          </a:graphicData>
        </a:graphic>
      </p:graphicFrame>
      <p:sp>
        <p:nvSpPr>
          <p:cNvPr id="23" name="Text Box 5"/>
          <p:cNvSpPr txBox="1">
            <a:spLocks noChangeArrowheads="1"/>
          </p:cNvSpPr>
          <p:nvPr/>
        </p:nvSpPr>
        <p:spPr bwMode="auto">
          <a:xfrm>
            <a:off x="17458250" y="17591805"/>
            <a:ext cx="11672038" cy="1883566"/>
          </a:xfrm>
          <a:prstGeom prst="rect">
            <a:avLst/>
          </a:prstGeom>
          <a:solidFill>
            <a:srgbClr val="FFFF00"/>
          </a:solidFill>
          <a:ln w="9525">
            <a:noFill/>
            <a:miter lim="800000"/>
            <a:headEnd/>
            <a:tailEnd/>
          </a:ln>
          <a:effectLst/>
        </p:spPr>
        <p:txBody>
          <a:bodyPr wrap="square" lIns="402310" tIns="201155" rIns="402310" bIns="201155">
            <a:spAutoFit/>
          </a:bodyPr>
          <a:lstStyle/>
          <a:p>
            <a:pPr algn="ctr" defTabSz="4023484">
              <a:spcBef>
                <a:spcPct val="50000"/>
              </a:spcBef>
            </a:pPr>
            <a:r>
              <a:rPr lang="en-US" sz="9600" dirty="0" smtClean="0">
                <a:latin typeface="Times New Roman" pitchFamily="18" charset="0"/>
              </a:rPr>
              <a:t>Methods</a:t>
            </a:r>
            <a:endParaRPr lang="en-US" sz="9600" dirty="0">
              <a:latin typeface="Times New Roman" pitchFamily="18" charset="0"/>
            </a:endParaRPr>
          </a:p>
        </p:txBody>
      </p:sp>
      <p:sp>
        <p:nvSpPr>
          <p:cNvPr id="24" name="Text Box 5"/>
          <p:cNvSpPr txBox="1">
            <a:spLocks noChangeArrowheads="1"/>
          </p:cNvSpPr>
          <p:nvPr/>
        </p:nvSpPr>
        <p:spPr bwMode="auto">
          <a:xfrm>
            <a:off x="1355871" y="34409584"/>
            <a:ext cx="27065660" cy="4838221"/>
          </a:xfrm>
          <a:prstGeom prst="rect">
            <a:avLst/>
          </a:prstGeom>
          <a:solidFill>
            <a:srgbClr val="D9D9D9"/>
          </a:solidFill>
          <a:ln w="9525">
            <a:noFill/>
            <a:miter lim="800000"/>
            <a:headEnd/>
            <a:tailEnd/>
          </a:ln>
          <a:effectLst/>
        </p:spPr>
        <p:txBody>
          <a:bodyPr wrap="square" lIns="402310" tIns="201155" rIns="402310" bIns="201155">
            <a:spAutoFit/>
          </a:bodyPr>
          <a:lstStyle/>
          <a:p>
            <a:r>
              <a:rPr lang="en-US" sz="4800" dirty="0" smtClean="0"/>
              <a:t>After </a:t>
            </a:r>
            <a:r>
              <a:rPr lang="en-US" sz="4800" dirty="0"/>
              <a:t>running several regressions in R, we concluded that it is unlikely that there is a correlation between Twitter sentiment and future returns of a given stock. Although, we do note that each case tends to vary. </a:t>
            </a:r>
            <a:r>
              <a:rPr lang="en-US" sz="4800" dirty="0" smtClean="0"/>
              <a:t>With Apple and AMD data</a:t>
            </a:r>
            <a:r>
              <a:rPr lang="en-US" sz="4800" dirty="0"/>
              <a:t>, there was no relationship </a:t>
            </a:r>
            <a:r>
              <a:rPr lang="en-US" sz="4800" dirty="0" smtClean="0"/>
              <a:t>but </a:t>
            </a:r>
            <a:r>
              <a:rPr lang="en-US" sz="4800" dirty="0"/>
              <a:t>with </a:t>
            </a:r>
            <a:r>
              <a:rPr lang="en-US" sz="4800" dirty="0" smtClean="0"/>
              <a:t>Google, </a:t>
            </a:r>
            <a:r>
              <a:rPr lang="en-US" sz="4800" dirty="0"/>
              <a:t>we found a weak but significant correlation </a:t>
            </a:r>
            <a:r>
              <a:rPr lang="en-US" sz="4800" dirty="0" smtClean="0"/>
              <a:t>testing for </a:t>
            </a:r>
            <a:r>
              <a:rPr lang="en-US" sz="4800" dirty="0"/>
              <a:t>future returns. </a:t>
            </a:r>
            <a:r>
              <a:rPr lang="en-US" sz="4800" dirty="0" smtClean="0"/>
              <a:t>This indicates that even though the data points for Google fall far from the regression line, (hence the low R-squared) sentiment provides useful information about future returns for Google.</a:t>
            </a:r>
            <a:endParaRPr lang="en-US" sz="4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9871" y="4350674"/>
            <a:ext cx="6562396" cy="2354926"/>
          </a:xfrm>
          <a:prstGeom prst="rect">
            <a:avLst/>
          </a:prstGeom>
        </p:spPr>
      </p:pic>
      <p:pic>
        <p:nvPicPr>
          <p:cNvPr id="21" name="Picture 20"/>
          <p:cNvPicPr/>
          <p:nvPr/>
        </p:nvPicPr>
        <p:blipFill rotWithShape="1">
          <a:blip r:embed="rId4"/>
          <a:srcRect l="6657" t="15356" r="6158" b="10976"/>
          <a:stretch/>
        </p:blipFill>
        <p:spPr bwMode="auto">
          <a:xfrm>
            <a:off x="18505712" y="27212759"/>
            <a:ext cx="10218175" cy="6017141"/>
          </a:xfrm>
          <a:prstGeom prst="rect">
            <a:avLst/>
          </a:prstGeom>
          <a:ln>
            <a:noFill/>
          </a:ln>
          <a:extLst>
            <a:ext uri="{53640926-AAD7-44d8-BBD7-CCE9431645EC}">
              <a14:shadowObscured xmlns:a14="http://schemas.microsoft.com/office/drawing/2010/main"/>
            </a:ext>
          </a:extLst>
        </p:spPr>
      </p:pic>
      <p:sp>
        <p:nvSpPr>
          <p:cNvPr id="22" name="Text Box 5"/>
          <p:cNvSpPr txBox="1">
            <a:spLocks noChangeArrowheads="1"/>
          </p:cNvSpPr>
          <p:nvPr/>
        </p:nvSpPr>
        <p:spPr bwMode="auto">
          <a:xfrm>
            <a:off x="17483920" y="26251035"/>
            <a:ext cx="11672038" cy="1021792"/>
          </a:xfrm>
          <a:prstGeom prst="rect">
            <a:avLst/>
          </a:prstGeom>
          <a:solidFill>
            <a:schemeClr val="bg1"/>
          </a:solidFill>
          <a:ln w="9525">
            <a:noFill/>
            <a:miter lim="800000"/>
            <a:headEnd/>
            <a:tailEnd/>
          </a:ln>
          <a:effectLst/>
        </p:spPr>
        <p:txBody>
          <a:bodyPr wrap="square" lIns="402310" tIns="201155" rIns="402310" bIns="201155">
            <a:spAutoFit/>
          </a:bodyPr>
          <a:lstStyle/>
          <a:p>
            <a:pPr algn="ctr" defTabSz="4023484">
              <a:spcBef>
                <a:spcPct val="50000"/>
              </a:spcBef>
            </a:pPr>
            <a:r>
              <a:rPr lang="en-US" sz="4000" dirty="0" smtClean="0">
                <a:latin typeface="+mn-lt"/>
              </a:rPr>
              <a:t>Future Returns: Google</a:t>
            </a:r>
            <a:endParaRPr lang="en-US" sz="4000" dirty="0">
              <a:latin typeface="+mn-lt"/>
            </a:endParaRPr>
          </a:p>
        </p:txBody>
      </p:sp>
      <p:sp>
        <p:nvSpPr>
          <p:cNvPr id="25" name="Text Box 5"/>
          <p:cNvSpPr txBox="1">
            <a:spLocks noChangeArrowheads="1"/>
          </p:cNvSpPr>
          <p:nvPr/>
        </p:nvSpPr>
        <p:spPr bwMode="auto">
          <a:xfrm>
            <a:off x="17458249" y="33229901"/>
            <a:ext cx="11672038" cy="1021792"/>
          </a:xfrm>
          <a:prstGeom prst="rect">
            <a:avLst/>
          </a:prstGeom>
          <a:solidFill>
            <a:schemeClr val="bg1"/>
          </a:solidFill>
          <a:ln w="9525">
            <a:noFill/>
            <a:miter lim="800000"/>
            <a:headEnd/>
            <a:tailEnd/>
          </a:ln>
          <a:effectLst/>
        </p:spPr>
        <p:txBody>
          <a:bodyPr wrap="square" lIns="402310" tIns="201155" rIns="402310" bIns="201155">
            <a:spAutoFit/>
          </a:bodyPr>
          <a:lstStyle/>
          <a:p>
            <a:pPr algn="ctr" defTabSz="4023484">
              <a:spcBef>
                <a:spcPct val="50000"/>
              </a:spcBef>
            </a:pPr>
            <a:r>
              <a:rPr lang="en-US" sz="4000" dirty="0" smtClean="0">
                <a:latin typeface="+mn-lt"/>
              </a:rPr>
              <a:t>Tweet Sentiment</a:t>
            </a:r>
            <a:endParaRPr lang="en-US" sz="4000" dirty="0">
              <a:latin typeface="+mn-lt"/>
            </a:endParaRPr>
          </a:p>
        </p:txBody>
      </p:sp>
      <p:sp>
        <p:nvSpPr>
          <p:cNvPr id="26" name="Text Box 5"/>
          <p:cNvSpPr txBox="1">
            <a:spLocks noChangeArrowheads="1"/>
          </p:cNvSpPr>
          <p:nvPr/>
        </p:nvSpPr>
        <p:spPr bwMode="auto">
          <a:xfrm rot="16200000">
            <a:off x="15292589" y="29464158"/>
            <a:ext cx="5404454" cy="1021792"/>
          </a:xfrm>
          <a:prstGeom prst="rect">
            <a:avLst/>
          </a:prstGeom>
          <a:solidFill>
            <a:schemeClr val="bg1"/>
          </a:solidFill>
          <a:ln w="9525">
            <a:noFill/>
            <a:miter lim="800000"/>
            <a:headEnd/>
            <a:tailEnd/>
          </a:ln>
          <a:effectLst/>
        </p:spPr>
        <p:txBody>
          <a:bodyPr wrap="square" lIns="402310" tIns="201155" rIns="402310" bIns="201155">
            <a:spAutoFit/>
          </a:bodyPr>
          <a:lstStyle/>
          <a:p>
            <a:pPr algn="ctr" defTabSz="4023484">
              <a:spcBef>
                <a:spcPct val="50000"/>
              </a:spcBef>
            </a:pPr>
            <a:r>
              <a:rPr lang="en-US" sz="4000" dirty="0" smtClean="0">
                <a:latin typeface="+mn-lt"/>
              </a:rPr>
              <a:t>Returns</a:t>
            </a:r>
            <a:endParaRPr lang="en-US" sz="4000" dirty="0">
              <a:latin typeface="+mn-lt"/>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2085</TotalTime>
  <Words>456</Words>
  <Application>Microsoft Macintosh PowerPoint</Application>
  <PresentationFormat>Custom</PresentationFormat>
  <Paragraphs>65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Senior Project – [CS/ECO ID] – [2015] Predicting Stock Trends With Twitter Sentiment C. Lee Fanzilli Advisor – Prof. Dvorak and Prof. Webb</vt:lpstr>
    </vt:vector>
  </TitlesOfParts>
  <Company>Union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Poster Font Arial – pt 44</dc:title>
  <dc:creator>Administrator</dc:creator>
  <cp:lastModifiedBy>Tom Yanuklis</cp:lastModifiedBy>
  <cp:revision>42</cp:revision>
  <cp:lastPrinted>2013-02-19T16:21:25Z</cp:lastPrinted>
  <dcterms:created xsi:type="dcterms:W3CDTF">2012-02-17T15:33:29Z</dcterms:created>
  <dcterms:modified xsi:type="dcterms:W3CDTF">2015-04-07T18:15:50Z</dcterms:modified>
</cp:coreProperties>
</file>