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27" r:id="rId1"/>
  </p:sldMasterIdLst>
  <p:sldIdLst>
    <p:sldId id="256" r:id="rId2"/>
    <p:sldId id="261" r:id="rId3"/>
    <p:sldId id="260" r:id="rId4"/>
    <p:sldId id="257" r:id="rId5"/>
    <p:sldId id="259" r:id="rId6"/>
    <p:sldId id="258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2" y="-6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9B3B-EDAA-D04A-A428-BDEDF2B8F026}" type="datetimeFigureOut">
              <a:rPr lang="en-US" smtClean="0"/>
              <a:t>5/24/15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9B3B-EDAA-D04A-A428-BDEDF2B8F026}" type="datetimeFigureOut">
              <a:rPr lang="en-US" smtClean="0"/>
              <a:t>5/24/15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7181F-832A-3E4F-AC7B-1CAC5AD3C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9B3B-EDAA-D04A-A428-BDEDF2B8F026}" type="datetimeFigureOut">
              <a:rPr lang="en-US" smtClean="0"/>
              <a:t>5/24/15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7181F-832A-3E4F-AC7B-1CAC5AD3C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280A9B3B-EDAA-D04A-A428-BDEDF2B8F026}" type="datetimeFigureOut">
              <a:rPr lang="en-US" smtClean="0"/>
              <a:t>5/24/15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7181F-832A-3E4F-AC7B-1CAC5AD3CFA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280A9B3B-EDAA-D04A-A428-BDEDF2B8F026}" type="datetimeFigureOut">
              <a:rPr lang="en-US" smtClean="0"/>
              <a:t>5/24/15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7181F-832A-3E4F-AC7B-1CAC5AD3C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280A9B3B-EDAA-D04A-A428-BDEDF2B8F026}" type="datetimeFigureOut">
              <a:rPr lang="en-US" smtClean="0"/>
              <a:t>5/24/15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7181F-832A-3E4F-AC7B-1CAC5AD3C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9B3B-EDAA-D04A-A428-BDEDF2B8F026}" type="datetimeFigureOut">
              <a:rPr lang="en-US" smtClean="0"/>
              <a:t>5/24/15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7181F-832A-3E4F-AC7B-1CAC5AD3C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9B3B-EDAA-D04A-A428-BDEDF2B8F026}" type="datetimeFigureOut">
              <a:rPr lang="en-US" smtClean="0"/>
              <a:t>5/24/15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7181F-832A-3E4F-AC7B-1CAC5AD3C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9B3B-EDAA-D04A-A428-BDEDF2B8F026}" type="datetimeFigureOut">
              <a:rPr lang="en-US" smtClean="0"/>
              <a:t>5/24/15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7181F-832A-3E4F-AC7B-1CAC5AD3C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648D-267C-4F54-90B5-C36298A60516}" type="datetimeFigureOut">
              <a:rPr lang="en-US"/>
              <a:pPr/>
              <a:t>5/24/15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9B3B-EDAA-D04A-A428-BDEDF2B8F026}" type="datetimeFigureOut">
              <a:rPr lang="en-US" smtClean="0"/>
              <a:t>5/24/15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7181F-832A-3E4F-AC7B-1CAC5AD3C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9B3B-EDAA-D04A-A428-BDEDF2B8F026}" type="datetimeFigureOut">
              <a:rPr lang="en-US" smtClean="0"/>
              <a:t>5/24/15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7181F-832A-3E4F-AC7B-1CAC5AD3CFA2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9B3B-EDAA-D04A-A428-BDEDF2B8F026}" type="datetimeFigureOut">
              <a:rPr lang="en-US" smtClean="0"/>
              <a:t>5/24/15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7181F-832A-3E4F-AC7B-1CAC5AD3CF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9B3B-EDAA-D04A-A428-BDEDF2B8F026}" type="datetimeFigureOut">
              <a:rPr lang="en-US" smtClean="0"/>
              <a:t>5/24/15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7181F-832A-3E4F-AC7B-1CAC5AD3CF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9B3B-EDAA-D04A-A428-BDEDF2B8F026}" type="datetimeFigureOut">
              <a:rPr lang="en-US" smtClean="0"/>
              <a:t>5/24/15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7181F-832A-3E4F-AC7B-1CAC5AD3CFA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9B3B-EDAA-D04A-A428-BDEDF2B8F026}" type="datetimeFigureOut">
              <a:rPr lang="en-US" smtClean="0"/>
              <a:t>5/24/15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7181F-832A-3E4F-AC7B-1CAC5AD3C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80A9B3B-EDAA-D04A-A428-BDEDF2B8F026}" type="datetimeFigureOut">
              <a:rPr lang="en-US" smtClean="0"/>
              <a:t>5/24/15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F17181F-832A-3E4F-AC7B-1CAC5AD3CF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100000">
              <a:srgbClr val="000000"/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Stock Market Prediction </a:t>
            </a:r>
            <a:r>
              <a:rPr lang="en-US" dirty="0" smtClean="0"/>
              <a:t>Using Machine Learning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By </a:t>
            </a:r>
            <a:r>
              <a:rPr lang="en-US" dirty="0" err="1" smtClean="0"/>
              <a:t>Conor</a:t>
            </a:r>
            <a:r>
              <a:rPr lang="en-US" dirty="0" smtClean="0"/>
              <a:t> Carey</a:t>
            </a:r>
          </a:p>
          <a:p>
            <a:pPr algn="l"/>
            <a:r>
              <a:rPr lang="en-US" dirty="0" smtClean="0"/>
              <a:t>Advisors – Professor Cass and Professor </a:t>
            </a:r>
            <a:r>
              <a:rPr lang="en-US" dirty="0" err="1" smtClean="0"/>
              <a:t>Yaisawarng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correlation found between nominal sector variable and improved predictability of price increasing or decreasing</a:t>
            </a:r>
          </a:p>
          <a:p>
            <a:r>
              <a:rPr lang="en-US" dirty="0" smtClean="0"/>
              <a:t>Unexplained BUY phenomenon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cause of lack of DNB signals</a:t>
            </a:r>
          </a:p>
          <a:p>
            <a:r>
              <a:rPr lang="en-US" dirty="0" smtClean="0"/>
              <a:t>Attempt with different set of stocks</a:t>
            </a:r>
          </a:p>
          <a:p>
            <a:r>
              <a:rPr lang="en-US" dirty="0" smtClean="0"/>
              <a:t>Attempt further partitions that may show correlation between sector specificity and stock </a:t>
            </a:r>
            <a:r>
              <a:rPr lang="en-US" smtClean="0"/>
              <a:t>price trends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previous studies on discovering variables to improve stock market prediction</a:t>
            </a:r>
          </a:p>
          <a:p>
            <a:r>
              <a:rPr lang="en-US" dirty="0" smtClean="0"/>
              <a:t>Many previous studies on machine learning techniques to discover most effective method for stock price trend prediction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189291"/>
            <a:ext cx="7583487" cy="1044388"/>
          </a:xfrm>
        </p:spPr>
        <p:txBody>
          <a:bodyPr/>
          <a:lstStyle/>
          <a:p>
            <a:pPr algn="ctr"/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4428848"/>
            <a:ext cx="7583487" cy="1072587"/>
          </a:xfrm>
        </p:spPr>
        <p:txBody>
          <a:bodyPr/>
          <a:lstStyle/>
          <a:p>
            <a:r>
              <a:rPr lang="en-US" dirty="0" smtClean="0"/>
              <a:t>Manipulating stock data by sector will improve predicting ability of stock price trend prediction models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79463" y="583004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Thesis Question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79463" y="1896981"/>
            <a:ext cx="7583487" cy="10725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Wingdings 2" pitchFamily="18" charset="2"/>
              <a:buChar char="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manipulating </a:t>
            </a:r>
            <a:r>
              <a:rPr lang="en-US" sz="2200" dirty="0" smtClean="0">
                <a:solidFill>
                  <a:schemeClr val="bg1"/>
                </a:solidFill>
              </a:rPr>
              <a:t>stock datasets by sector improve predicting ability of stock price trend prediction models?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dataset includes 9 independent variables and 1 dependent variable</a:t>
            </a:r>
          </a:p>
          <a:p>
            <a:r>
              <a:rPr lang="en-US" dirty="0" smtClean="0"/>
              <a:t>Dividend Yield, Price, Effective Tax Rate, Gross Profit Margins, Inventory, Long Term Interest Rate, Inflation, US Industrial Production Rate, and a nominal sector variable - Independent</a:t>
            </a:r>
          </a:p>
          <a:p>
            <a:r>
              <a:rPr lang="en-US" dirty="0" smtClean="0"/>
              <a:t>BUY/DNB (Do Not Buy) - Dependent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4200 Data points</a:t>
            </a:r>
          </a:p>
          <a:p>
            <a:r>
              <a:rPr lang="en-US" dirty="0" smtClean="0"/>
              <a:t>Stocks from 50 most traded companies</a:t>
            </a:r>
          </a:p>
          <a:p>
            <a:r>
              <a:rPr lang="en-US" dirty="0" smtClean="0"/>
              <a:t>8 Sectors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Vector Machine as implemented in WEKA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501" y="2525182"/>
            <a:ext cx="6016284" cy="316438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Jn;klj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Macintosh HD:Users:jahveedshirzad:Desktop:Screen Shot 2015-05-14 at 10.04.35 AM.png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="http://schemas.openxmlformats.org/drawingml/2006/main" xmlns:pic="http://schemas.openxmlformats.org/drawingml/2006/picture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79464" y="1828800"/>
            <a:ext cx="7583486" cy="36147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79464" y="5443512"/>
            <a:ext cx="758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This dataset was equally partitioned by percentage of data make-up to percentage of test data make-up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</a:p>
          <a:p>
            <a:endParaRPr lang="en-US" dirty="0" smtClean="0"/>
          </a:p>
          <a:p>
            <a:r>
              <a:rPr lang="en-US" dirty="0" err="1" smtClean="0"/>
              <a:t>dwfqwdfq</a:t>
            </a:r>
            <a:endParaRPr lang="en-US" dirty="0"/>
          </a:p>
        </p:txBody>
      </p:sp>
      <p:pic>
        <p:nvPicPr>
          <p:cNvPr id="4" name="Picture 3" descr="Macintosh HD:Users:jahveedshirzad:Desktop:Screen Shot 2015-05-14 at 10.35.21 AM.png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="http://schemas.openxmlformats.org/drawingml/2006/main" xmlns:pic="http://schemas.openxmlformats.org/drawingml/2006/picture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79463" y="1828799"/>
            <a:ext cx="7583487" cy="32353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79462" y="5295052"/>
            <a:ext cx="758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Basic Material sector tested separately produces only BUY markers as well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(cont.)</a:t>
            </a:r>
            <a:endParaRPr lang="en-US" dirty="0"/>
          </a:p>
        </p:txBody>
      </p:sp>
      <p:pic>
        <p:nvPicPr>
          <p:cNvPr id="4" name="Content Placeholder 3" descr="Screen Shot 2015-05-28 at 1.49.10 P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22665" b="-22665"/>
          <a:stretch>
            <a:fillRect/>
          </a:stretch>
        </p:blipFill>
        <p:spPr>
          <a:xfrm>
            <a:off x="779463" y="1152485"/>
            <a:ext cx="7583487" cy="4208930"/>
          </a:xfrm>
        </p:spPr>
      </p:pic>
      <p:sp>
        <p:nvSpPr>
          <p:cNvPr id="5" name="TextBox 4"/>
          <p:cNvSpPr txBox="1"/>
          <p:nvPr/>
        </p:nvSpPr>
        <p:spPr>
          <a:xfrm>
            <a:off x="779462" y="4992083"/>
            <a:ext cx="758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Basic Materials sector tested individually vs. tested within the 50 stock dataset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8513</TotalTime>
  <Words>266</Words>
  <Application>Microsoft Macintosh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Revolution</vt:lpstr>
      <vt:lpstr>Stock Market Prediction Using Machine Learning </vt:lpstr>
      <vt:lpstr>Background</vt:lpstr>
      <vt:lpstr>Hypothesis</vt:lpstr>
      <vt:lpstr>Variables</vt:lpstr>
      <vt:lpstr>Data</vt:lpstr>
      <vt:lpstr>Machine Learning</vt:lpstr>
      <vt:lpstr>Results</vt:lpstr>
      <vt:lpstr>Results (cont.)</vt:lpstr>
      <vt:lpstr>Results (cont.)</vt:lpstr>
      <vt:lpstr>Discussion of Results</vt:lpstr>
      <vt:lpstr>Future 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 Market Prediction</dc:title>
  <dc:creator>Office 2004 Test Drive User</dc:creator>
  <cp:lastModifiedBy>Office 2004 Test Drive User</cp:lastModifiedBy>
  <cp:revision>5</cp:revision>
  <dcterms:created xsi:type="dcterms:W3CDTF">2015-05-24T22:12:38Z</dcterms:created>
  <dcterms:modified xsi:type="dcterms:W3CDTF">2015-05-30T20:06:38Z</dcterms:modified>
</cp:coreProperties>
</file>