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1" r:id="rId4"/>
    <p:sldId id="257" r:id="rId5"/>
    <p:sldId id="265" r:id="rId6"/>
    <p:sldId id="263" r:id="rId7"/>
    <p:sldId id="260" r:id="rId8"/>
    <p:sldId id="266" r:id="rId9"/>
    <p:sldId id="285" r:id="rId10"/>
    <p:sldId id="281" r:id="rId11"/>
    <p:sldId id="284" r:id="rId12"/>
    <p:sldId id="282" r:id="rId13"/>
    <p:sldId id="283" r:id="rId14"/>
    <p:sldId id="276" r:id="rId15"/>
    <p:sldId id="269" r:id="rId16"/>
    <p:sldId id="278" r:id="rId17"/>
    <p:sldId id="277" r:id="rId18"/>
    <p:sldId id="28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3253D4-9CA0-AD4F-87FE-B44E7D5A5717}">
          <p14:sldIdLst>
            <p14:sldId id="256"/>
            <p14:sldId id="258"/>
            <p14:sldId id="261"/>
            <p14:sldId id="257"/>
            <p14:sldId id="265"/>
            <p14:sldId id="263"/>
            <p14:sldId id="260"/>
            <p14:sldId id="266"/>
            <p14:sldId id="285"/>
            <p14:sldId id="281"/>
            <p14:sldId id="284"/>
            <p14:sldId id="282"/>
            <p14:sldId id="283"/>
            <p14:sldId id="276"/>
            <p14:sldId id="269"/>
            <p14:sldId id="278"/>
            <p14:sldId id="277"/>
            <p14:sldId id="28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94" autoAdjust="0"/>
  </p:normalViewPr>
  <p:slideViewPr>
    <p:cSldViewPr snapToGrid="0" snapToObjects="1">
      <p:cViewPr varScale="1">
        <p:scale>
          <a:sx n="95" d="100"/>
          <a:sy n="95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46C43-0364-FC4E-B8A0-D51ED543EFCD}" type="datetimeFigureOut">
              <a:rPr lang="en-US" smtClean="0"/>
              <a:t>3/7/14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C2C17-42D1-EA4E-BFDC-530694D03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2C17-42D1-EA4E-BFDC-530694D03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2C17-42D1-EA4E-BFDC-530694D030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slide</a:t>
            </a:r>
            <a:r>
              <a:rPr lang="en-US" baseline="0" dirty="0" smtClean="0"/>
              <a:t>: hypothesis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2C17-42D1-EA4E-BFDC-530694D030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3/7/14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98" y="1238588"/>
            <a:ext cx="6480048" cy="28280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28575" cmpd="sng">
                  <a:solidFill>
                    <a:srgbClr val="FFFFFF"/>
                  </a:solidFill>
                  <a:prstDash val="solid"/>
                </a:ln>
              </a:rPr>
              <a:t>Evaluating body posture and ball trajectory to determine </a:t>
            </a:r>
            <a:r>
              <a:rPr lang="en-US" dirty="0" err="1" smtClean="0">
                <a:ln w="28575" cmpd="sng">
                  <a:solidFill>
                    <a:srgbClr val="FFFFFF"/>
                  </a:solidFill>
                  <a:prstDash val="solid"/>
                </a:ln>
              </a:rPr>
              <a:t>fastpitch</a:t>
            </a:r>
            <a:r>
              <a:rPr lang="en-US" dirty="0" smtClean="0">
                <a:ln w="28575" cmpd="sng">
                  <a:solidFill>
                    <a:srgbClr val="FFFFFF"/>
                  </a:solidFill>
                  <a:prstDash val="solid"/>
                </a:ln>
              </a:rPr>
              <a:t> softball pitch types </a:t>
            </a:r>
            <a:endParaRPr lang="en-US" dirty="0">
              <a:ln w="2857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3219" y="4668923"/>
            <a:ext cx="2572227" cy="869339"/>
          </a:xfrm>
        </p:spPr>
        <p:txBody>
          <a:bodyPr>
            <a:noAutofit/>
          </a:bodyPr>
          <a:lstStyle/>
          <a:p>
            <a:r>
              <a:rPr lang="en-US" sz="2400" dirty="0" smtClean="0"/>
              <a:t>Alyssa Wolejko</a:t>
            </a:r>
          </a:p>
          <a:p>
            <a:r>
              <a:rPr lang="en-US" sz="2400" dirty="0" smtClean="0"/>
              <a:t>Advisor: Nick Webb</a:t>
            </a:r>
          </a:p>
        </p:txBody>
      </p:sp>
    </p:spTree>
    <p:extLst>
      <p:ext uri="{BB962C8B-B14F-4D97-AF65-F5344CB8AC3E}">
        <p14:creationId xmlns:p14="http://schemas.microsoft.com/office/powerpoint/2010/main" val="219620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Hypothesis: Accuracy can be maintained by decreasing the number of instances.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Take out as many instances as possible without making the accuracy decrease</a:t>
            </a:r>
          </a:p>
          <a:p>
            <a:pPr marL="36576" indent="0">
              <a:buNone/>
            </a:pPr>
            <a:r>
              <a:rPr lang="en-US" sz="2800" dirty="0" smtClean="0"/>
              <a:t>Original: 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sz="2800" dirty="0" smtClean="0"/>
              <a:t>Reduced:</a:t>
            </a:r>
            <a:endParaRPr lang="en-US" sz="2800" dirty="0"/>
          </a:p>
          <a:p>
            <a:endParaRPr lang="en-US" dirty="0" smtClean="0"/>
          </a:p>
          <a:p>
            <a:r>
              <a:rPr lang="en-US" i="1" u="sng" dirty="0" smtClean="0"/>
              <a:t>Instances reduced from 14400 to 7800</a:t>
            </a:r>
            <a:endParaRPr lang="en-US" i="1" u="sng" dirty="0"/>
          </a:p>
        </p:txBody>
      </p:sp>
      <p:pic>
        <p:nvPicPr>
          <p:cNvPr id="5" name="Picture 4" descr="Screen shot 2014-03-05 at 11.0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8" y="3172486"/>
            <a:ext cx="7352632" cy="330154"/>
          </a:xfrm>
          <a:prstGeom prst="rect">
            <a:avLst/>
          </a:prstGeom>
        </p:spPr>
      </p:pic>
      <p:pic>
        <p:nvPicPr>
          <p:cNvPr id="6" name="Picture 5" descr="Screen shot 2014-03-05 at 11.10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0" y="4259781"/>
            <a:ext cx="7977575" cy="2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8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Theta and Phi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Calculated Theta and Phi for 10 of the 15 joints</a:t>
            </a:r>
          </a:p>
          <a:p>
            <a:pPr lvl="1"/>
            <a:r>
              <a:rPr lang="en-US" dirty="0" smtClean="0"/>
              <a:t>Eliminated one by one until certain joints became more important than others</a:t>
            </a:r>
          </a:p>
          <a:p>
            <a:pPr lvl="2"/>
            <a:r>
              <a:rPr lang="en-US" dirty="0" smtClean="0"/>
              <a:t>Left Knee, Right Shoulder, Right Elbow, Torso </a:t>
            </a:r>
            <a:endParaRPr lang="en-US" dirty="0"/>
          </a:p>
        </p:txBody>
      </p:sp>
      <p:pic>
        <p:nvPicPr>
          <p:cNvPr id="5" name="Picture 4" descr="Screen shot 2014-03-03 at 2.18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0" b="72622"/>
          <a:stretch/>
        </p:blipFill>
        <p:spPr>
          <a:xfrm>
            <a:off x="169056" y="4375447"/>
            <a:ext cx="8822911" cy="71501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9069" y="4355586"/>
            <a:ext cx="8822898" cy="28432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68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Hypothesis: The Theta and Phi values of a joint can replace the XYZ coordinates without losing accuracy.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015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Reduced the XYZ values, until only the Theta and Phi values were left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r>
              <a:rPr lang="en-US" i="1" u="sng" dirty="0" smtClean="0"/>
              <a:t>Retains 100% accuracy when only 4 (Theta, Phi) values are used</a:t>
            </a:r>
            <a:endParaRPr lang="en-US" i="1" u="sng" dirty="0"/>
          </a:p>
          <a:p>
            <a:pPr lvl="1"/>
            <a:r>
              <a:rPr lang="en-US" dirty="0"/>
              <a:t>Torso, left knee, right shoulder, and right </a:t>
            </a:r>
            <a:r>
              <a:rPr lang="en-US" dirty="0" smtClean="0"/>
              <a:t>elbow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97455" y="3486004"/>
            <a:ext cx="8454694" cy="240283"/>
            <a:chOff x="274582" y="4382254"/>
            <a:chExt cx="8454694" cy="240283"/>
          </a:xfrm>
        </p:grpSpPr>
        <p:pic>
          <p:nvPicPr>
            <p:cNvPr id="7" name="Picture 6" descr="Screen shot 2014-03-03 at 2.41.25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985" b="16678"/>
            <a:stretch/>
          </p:blipFill>
          <p:spPr>
            <a:xfrm>
              <a:off x="286019" y="4382254"/>
              <a:ext cx="8443256" cy="240283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74582" y="4382255"/>
              <a:ext cx="8454694" cy="240282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3-05 at 11.30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2" y="3214392"/>
            <a:ext cx="8443256" cy="2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709"/>
            <a:ext cx="7467600" cy="1361555"/>
          </a:xfrm>
        </p:spPr>
        <p:txBody>
          <a:bodyPr>
            <a:noAutofit/>
          </a:bodyPr>
          <a:lstStyle/>
          <a:p>
            <a:r>
              <a:rPr lang="en-US" sz="3200" dirty="0" smtClean="0"/>
              <a:t>Hypothesis: The last couple seconds of a pitching motion is more distinguishable than the first couple seconds.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28197"/>
            <a:ext cx="7467600" cy="39979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Remove instances from the end of the pitch instead of from the beginning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Removing instances from the beginning doesn’t effect the accuracy</a:t>
            </a:r>
          </a:p>
          <a:p>
            <a:r>
              <a:rPr lang="en-US" dirty="0" smtClean="0"/>
              <a:t>Therefore, </a:t>
            </a:r>
            <a:r>
              <a:rPr lang="en-US" i="1" u="sng" dirty="0" smtClean="0"/>
              <a:t>the end of a pitch is distinguishable</a:t>
            </a:r>
            <a:endParaRPr lang="en-US" i="1" u="sng" dirty="0"/>
          </a:p>
        </p:txBody>
      </p:sp>
      <p:pic>
        <p:nvPicPr>
          <p:cNvPr id="6" name="Picture 5" descr="Screen shot 2014-03-03 at 2.5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9" y="3379048"/>
            <a:ext cx="8546222" cy="8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End of a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USB Microphone</a:t>
            </a:r>
          </a:p>
          <a:p>
            <a:r>
              <a:rPr lang="en-US" dirty="0" smtClean="0"/>
              <a:t>Find the peak value of the sound captured by the microphone</a:t>
            </a:r>
          </a:p>
          <a:p>
            <a:pPr lvl="1"/>
            <a:r>
              <a:rPr lang="en-US" dirty="0" smtClean="0"/>
              <a:t>Ball hitting plywood board</a:t>
            </a:r>
          </a:p>
          <a:p>
            <a:r>
              <a:rPr lang="en-US" dirty="0" smtClean="0"/>
              <a:t>Pull the jpeg image from the file</a:t>
            </a:r>
          </a:p>
          <a:p>
            <a:pPr marL="36576" indent="0">
              <a:buNone/>
            </a:pPr>
            <a:r>
              <a:rPr lang="en-US" dirty="0" smtClean="0"/>
              <a:t> at the moment the sound occurred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71" y="2704778"/>
            <a:ext cx="22860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2263" y="6214587"/>
            <a:ext cx="178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tore.apple.com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3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a Pitch (Curveball)</a:t>
            </a:r>
            <a:endParaRPr lang="en-US" dirty="0"/>
          </a:p>
        </p:txBody>
      </p:sp>
      <p:pic>
        <p:nvPicPr>
          <p:cNvPr id="4" name="Content Placeholder 6" descr="thesisvisual1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" b="427"/>
          <a:stretch>
            <a:fillRect/>
          </a:stretch>
        </p:blipFill>
        <p:spPr>
          <a:xfrm>
            <a:off x="457200" y="1546059"/>
            <a:ext cx="7943447" cy="4814364"/>
          </a:xfrm>
        </p:spPr>
      </p:pic>
    </p:spTree>
    <p:extLst>
      <p:ext uri="{BB962C8B-B14F-4D97-AF65-F5344CB8AC3E}">
        <p14:creationId xmlns:p14="http://schemas.microsoft.com/office/powerpoint/2010/main" val="35408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384"/>
            <a:ext cx="7467600" cy="4525963"/>
          </a:xfrm>
        </p:spPr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library—</a:t>
            </a:r>
            <a:r>
              <a:rPr lang="en-US" dirty="0" err="1" smtClean="0"/>
              <a:t>HoughFindCircles</a:t>
            </a:r>
            <a:r>
              <a:rPr lang="en-US" dirty="0" smtClean="0"/>
              <a:t>() and  </a:t>
            </a:r>
            <a:r>
              <a:rPr lang="en-US" dirty="0" err="1" smtClean="0"/>
              <a:t>HoughFindEdges</a:t>
            </a:r>
            <a:r>
              <a:rPr lang="en-US" dirty="0" smtClean="0"/>
              <a:t>()</a:t>
            </a:r>
          </a:p>
          <a:p>
            <a:pPr lvl="1"/>
            <a:r>
              <a:rPr lang="en-US" dirty="0"/>
              <a:t>Finds the circle within an </a:t>
            </a:r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Finds the edges of a grid within an image</a:t>
            </a:r>
          </a:p>
          <a:p>
            <a:r>
              <a:rPr lang="en-US" dirty="0" smtClean="0"/>
              <a:t>Find center of circle and determine location within the grid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182" y="3857624"/>
            <a:ext cx="2036779" cy="2510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5591" y="6368307"/>
            <a:ext cx="381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en.wikipedia.org</a:t>
            </a:r>
            <a:r>
              <a:rPr lang="pl-PL" dirty="0"/>
              <a:t>/</a:t>
            </a:r>
            <a:r>
              <a:rPr lang="pl-PL" dirty="0" err="1"/>
              <a:t>wiki</a:t>
            </a:r>
            <a:r>
              <a:rPr lang="pl-PL" dirty="0"/>
              <a:t>/</a:t>
            </a:r>
            <a:r>
              <a:rPr lang="pl-PL" dirty="0" err="1"/>
              <a:t>OpenCV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Ball</a:t>
            </a:r>
            <a:endParaRPr lang="en-US" dirty="0"/>
          </a:p>
        </p:txBody>
      </p:sp>
      <p:pic>
        <p:nvPicPr>
          <p:cNvPr id="4" name="Content Placeholder 3" descr="ballStrikeZone-01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6469"/>
          <a:stretch/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 dot clearly marks the center of the ball</a:t>
            </a:r>
          </a:p>
          <a:p>
            <a:r>
              <a:rPr lang="en-US" dirty="0" smtClean="0"/>
              <a:t>The red dot is within one of the 9 zones of the grid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14142" y="4363721"/>
            <a:ext cx="2423109" cy="1269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53425"/>
              </a:avLst>
            </a:prstTxWarp>
            <a:spAutoFit/>
          </a:bodyPr>
          <a:lstStyle/>
          <a:p>
            <a:pPr algn="ctr"/>
            <a:r>
              <a:rPr lang="en-US" sz="54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Riseball</a:t>
            </a:r>
            <a:endParaRPr lang="en-US" sz="5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0800000">
            <a:off x="2810420" y="2539876"/>
            <a:ext cx="3026610" cy="2607433"/>
          </a:xfrm>
          <a:prstGeom prst="curvedConnector3">
            <a:avLst/>
          </a:prstGeom>
          <a:ln w="762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5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Compiling deductions made into a record for further use</a:t>
            </a:r>
          </a:p>
          <a:p>
            <a:r>
              <a:rPr lang="en-US" dirty="0" smtClean="0"/>
              <a:t>Evaluate pitch speeds—turning data from </a:t>
            </a:r>
            <a:r>
              <a:rPr lang="en-US" dirty="0" err="1" smtClean="0"/>
              <a:t>Kinect</a:t>
            </a:r>
            <a:r>
              <a:rPr lang="en-US" dirty="0" smtClean="0"/>
              <a:t> into a radar gun </a:t>
            </a:r>
          </a:p>
          <a:p>
            <a:r>
              <a:rPr lang="en-US" dirty="0" smtClean="0"/>
              <a:t>Live Streaming</a:t>
            </a:r>
          </a:p>
          <a:p>
            <a:pPr lvl="1"/>
            <a:r>
              <a:rPr lang="en-US" dirty="0" smtClean="0"/>
              <a:t>Real-time pitch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745393"/>
          </a:xfrm>
        </p:spPr>
        <p:txBody>
          <a:bodyPr/>
          <a:lstStyle/>
          <a:p>
            <a:r>
              <a:rPr lang="en-US" dirty="0" smtClean="0"/>
              <a:t>Any Questions…?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6914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distinguish differences?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600200"/>
            <a:ext cx="7801062" cy="4525963"/>
          </a:xfrm>
        </p:spPr>
        <p:txBody>
          <a:bodyPr/>
          <a:lstStyle/>
          <a:p>
            <a:r>
              <a:rPr lang="en-US" dirty="0" smtClean="0"/>
              <a:t>Terminology: A </a:t>
            </a:r>
            <a:r>
              <a:rPr lang="en-US" u="sng" dirty="0" smtClean="0"/>
              <a:t>pitching motion</a:t>
            </a:r>
            <a:r>
              <a:rPr lang="en-US" dirty="0" smtClean="0"/>
              <a:t> is a single pitch thrown by a pitcher</a:t>
            </a:r>
          </a:p>
          <a:p>
            <a:r>
              <a:rPr lang="en-US" dirty="0" smtClean="0"/>
              <a:t>Each pitch type has distinguishable features </a:t>
            </a:r>
          </a:p>
          <a:p>
            <a:pPr lvl="1"/>
            <a:r>
              <a:rPr lang="en-US" dirty="0" smtClean="0"/>
              <a:t>Different pitches are very different in appearance, but are difficult for the untrained eye to see </a:t>
            </a:r>
          </a:p>
          <a:p>
            <a:pPr marL="44805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36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Curveball</a:t>
            </a:r>
          </a:p>
          <a:p>
            <a:pPr lvl="1"/>
            <a:r>
              <a:rPr lang="en-US" sz="2000" dirty="0" smtClean="0"/>
              <a:t>hand across </a:t>
            </a:r>
            <a:r>
              <a:rPr lang="en-US" sz="2000" dirty="0"/>
              <a:t>the </a:t>
            </a:r>
            <a:r>
              <a:rPr lang="en-US" sz="2000" dirty="0" smtClean="0"/>
              <a:t>body (finishing </a:t>
            </a:r>
            <a:r>
              <a:rPr lang="en-US" sz="2000" dirty="0"/>
              <a:t>along the hip </a:t>
            </a:r>
            <a:r>
              <a:rPr lang="en-US" sz="2000" dirty="0" smtClean="0"/>
              <a:t>line)</a:t>
            </a:r>
          </a:p>
          <a:p>
            <a:r>
              <a:rPr lang="en-US" dirty="0" smtClean="0"/>
              <a:t>Change-up/ Off-speed</a:t>
            </a:r>
          </a:p>
          <a:p>
            <a:pPr lvl="1"/>
            <a:r>
              <a:rPr lang="en-US" sz="2000" dirty="0" smtClean="0"/>
              <a:t>speed of pitch is slow; hand ends straight out in front with palm down</a:t>
            </a:r>
          </a:p>
          <a:p>
            <a:r>
              <a:rPr lang="en-US" dirty="0" err="1" smtClean="0"/>
              <a:t>Riseball</a:t>
            </a:r>
            <a:endParaRPr lang="en-US" dirty="0" smtClean="0"/>
          </a:p>
          <a:p>
            <a:pPr lvl="1"/>
            <a:r>
              <a:rPr lang="en-US" sz="2000" dirty="0" smtClean="0"/>
              <a:t>speed of pitch is fast;  hand ends by the pitchers shoulder/head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74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the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and Instructional Program that determines a pitch type from 3D data</a:t>
            </a:r>
          </a:p>
          <a:p>
            <a:pPr lvl="1"/>
            <a:r>
              <a:rPr lang="en-US" dirty="0" smtClean="0"/>
              <a:t>Using Microsoft </a:t>
            </a:r>
            <a:r>
              <a:rPr lang="en-US" dirty="0" err="1" smtClean="0"/>
              <a:t>Kinect</a:t>
            </a:r>
            <a:r>
              <a:rPr lang="en-US" dirty="0"/>
              <a:t> </a:t>
            </a:r>
            <a:r>
              <a:rPr lang="en-US" dirty="0" smtClean="0"/>
              <a:t>to collect data</a:t>
            </a:r>
          </a:p>
          <a:p>
            <a:r>
              <a:rPr lang="en-US" dirty="0" smtClean="0"/>
              <a:t>Long Term: Be </a:t>
            </a:r>
            <a:r>
              <a:rPr lang="en-US" dirty="0" smtClean="0"/>
              <a:t>able to keep track of pitching statistics</a:t>
            </a:r>
          </a:p>
        </p:txBody>
      </p:sp>
    </p:spTree>
    <p:extLst>
      <p:ext uri="{BB962C8B-B14F-4D97-AF65-F5344CB8AC3E}">
        <p14:creationId xmlns:p14="http://schemas.microsoft.com/office/powerpoint/2010/main" val="146876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Kinect</a:t>
            </a:r>
            <a:r>
              <a:rPr lang="en-US" dirty="0" smtClean="0"/>
              <a:t> is placed </a:t>
            </a:r>
            <a:r>
              <a:rPr lang="en-US" i="1" dirty="0" smtClean="0"/>
              <a:t>behind</a:t>
            </a:r>
            <a:r>
              <a:rPr lang="en-US" dirty="0" smtClean="0"/>
              <a:t> the pitcher</a:t>
            </a:r>
          </a:p>
          <a:p>
            <a:r>
              <a:rPr lang="en-US" dirty="0" err="1" smtClean="0">
                <a:sym typeface="Wingdings"/>
              </a:rPr>
              <a:t>Kinect</a:t>
            </a:r>
            <a:r>
              <a:rPr lang="en-US" dirty="0" smtClean="0">
                <a:sym typeface="Wingdings"/>
              </a:rPr>
              <a:t> + </a:t>
            </a:r>
            <a:r>
              <a:rPr lang="en-US" dirty="0" err="1" smtClean="0">
                <a:sym typeface="Wingdings"/>
              </a:rPr>
              <a:t>OpenNI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tracker—tracks 15 different joints</a:t>
            </a:r>
          </a:p>
          <a:p>
            <a:r>
              <a:rPr lang="en-US" dirty="0" smtClean="0">
                <a:sym typeface="Wingdings"/>
              </a:rPr>
              <a:t>Get the X, Y, Z coordinates of each joint </a:t>
            </a:r>
          </a:p>
          <a:p>
            <a:r>
              <a:rPr lang="en-US" dirty="0" smtClean="0">
                <a:sym typeface="Wingdings"/>
              </a:rPr>
              <a:t>Get the phi and theta for specific joints</a:t>
            </a:r>
          </a:p>
          <a:p>
            <a:pPr lvl="1"/>
            <a:r>
              <a:rPr lang="en-US" dirty="0" smtClean="0">
                <a:sym typeface="Wingdings"/>
              </a:rPr>
              <a:t>Relational space between joints</a:t>
            </a:r>
          </a:p>
          <a:p>
            <a:pPr lvl="1"/>
            <a:r>
              <a:rPr lang="en-US" dirty="0" smtClean="0">
                <a:sym typeface="Wingdings"/>
              </a:rPr>
              <a:t>Accounts for the joints being on different planes 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4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are1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4" r="-11334"/>
          <a:stretch>
            <a:fillRect/>
          </a:stretch>
        </p:blipFill>
        <p:spPr>
          <a:xfrm>
            <a:off x="-455544" y="277827"/>
            <a:ext cx="10107846" cy="6126163"/>
          </a:xfrm>
        </p:spPr>
      </p:pic>
      <p:pic>
        <p:nvPicPr>
          <p:cNvPr id="5" name="Picture 4" descr="compare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277818"/>
            <a:ext cx="8245591" cy="6130363"/>
          </a:xfrm>
          <a:prstGeom prst="rect">
            <a:avLst/>
          </a:prstGeom>
        </p:spPr>
      </p:pic>
      <p:pic>
        <p:nvPicPr>
          <p:cNvPr id="6" name="Picture 5" descr="compare3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277827"/>
            <a:ext cx="8267700" cy="6146800"/>
          </a:xfrm>
          <a:prstGeom prst="rect">
            <a:avLst/>
          </a:prstGeom>
        </p:spPr>
      </p:pic>
      <p:pic>
        <p:nvPicPr>
          <p:cNvPr id="7" name="Picture 6" descr="compare4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257190"/>
            <a:ext cx="8267700" cy="6146800"/>
          </a:xfrm>
          <a:prstGeom prst="rect">
            <a:avLst/>
          </a:prstGeom>
        </p:spPr>
      </p:pic>
      <p:pic>
        <p:nvPicPr>
          <p:cNvPr id="8" name="Picture 7" descr="compare5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257190"/>
            <a:ext cx="8267700" cy="614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8545" y="-6541"/>
            <a:ext cx="402691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bg1"/>
                  </a:solidFill>
                </a:ln>
                <a:solidFill>
                  <a:srgbClr val="00F0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Curveball Stance</a:t>
            </a:r>
            <a:endParaRPr lang="en-US" sz="3600" b="1" spc="50" dirty="0">
              <a:ln w="11430">
                <a:solidFill>
                  <a:schemeClr val="bg1"/>
                </a:solidFill>
              </a:ln>
              <a:solidFill>
                <a:srgbClr val="00F0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92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Working with Multi-Instances in </a:t>
            </a:r>
            <a:r>
              <a:rPr lang="en-US" sz="3600" dirty="0" err="1" smtClean="0"/>
              <a:t>Weka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969"/>
            <a:ext cx="7467600" cy="4525963"/>
          </a:xfrm>
        </p:spPr>
        <p:txBody>
          <a:bodyPr/>
          <a:lstStyle/>
          <a:p>
            <a:r>
              <a:rPr lang="en-US" dirty="0" smtClean="0"/>
              <a:t>Use a machine learning algorithm to classify data</a:t>
            </a:r>
            <a:endParaRPr lang="en-US" dirty="0"/>
          </a:p>
          <a:p>
            <a:r>
              <a:rPr lang="en-US" dirty="0" err="1" smtClean="0"/>
              <a:t>Weka</a:t>
            </a:r>
            <a:r>
              <a:rPr lang="en-US" dirty="0" smtClean="0"/>
              <a:t> is a machine learning tool</a:t>
            </a:r>
          </a:p>
          <a:p>
            <a:r>
              <a:rPr lang="en-US" dirty="0" smtClean="0"/>
              <a:t>Multi-instance classifier must be used because the gesture of a pitching motion is a dynamic gesture</a:t>
            </a:r>
          </a:p>
          <a:p>
            <a:pPr lvl="1"/>
            <a:r>
              <a:rPr lang="en-US" dirty="0" smtClean="0"/>
              <a:t>Each pitch type is one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83" y="5029409"/>
            <a:ext cx="304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Being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publishes 30 times per second</a:t>
            </a:r>
          </a:p>
          <a:p>
            <a:pPr lvl="1"/>
            <a:r>
              <a:rPr lang="en-US" dirty="0" smtClean="0"/>
              <a:t>i.e. 30 frames per second</a:t>
            </a:r>
          </a:p>
          <a:p>
            <a:r>
              <a:rPr lang="en-US" dirty="0" smtClean="0"/>
              <a:t>One </a:t>
            </a:r>
            <a:r>
              <a:rPr lang="en-US" i="1" dirty="0" smtClean="0"/>
              <a:t>frame</a:t>
            </a:r>
            <a:r>
              <a:rPr lang="en-US" dirty="0" smtClean="0"/>
              <a:t> = all 15 joints published at the same time</a:t>
            </a:r>
          </a:p>
          <a:p>
            <a:r>
              <a:rPr lang="en-US" dirty="0" smtClean="0"/>
              <a:t>One pitching motion is about 7 seconds long</a:t>
            </a:r>
          </a:p>
          <a:p>
            <a:pPr lvl="1"/>
            <a:r>
              <a:rPr lang="en-US" dirty="0" smtClean="0"/>
              <a:t>~240 frames that are published belong to a single pitch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3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Trained one set of data with 14400 instances on another set 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set of data is a recording of another pitcher throwing the same pitch </a:t>
            </a:r>
            <a:r>
              <a:rPr lang="en-US" dirty="0" smtClean="0"/>
              <a:t>types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data set is composed of all XYZ coordinate values of each joint and 4 Theta/Phi pairs—100% accuracy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3743161"/>
            <a:ext cx="7924800" cy="681789"/>
            <a:chOff x="457200" y="3823369"/>
            <a:chExt cx="7924800" cy="681789"/>
          </a:xfrm>
        </p:grpSpPr>
        <p:pic>
          <p:nvPicPr>
            <p:cNvPr id="4" name="Picture 3" descr="Screen shot 2014-03-05 at 11.09.2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970089"/>
              <a:ext cx="7924800" cy="35584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657475" y="3823369"/>
              <a:ext cx="1427747" cy="681789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8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10656</TotalTime>
  <Words>681</Words>
  <Application>Microsoft Macintosh PowerPoint</Application>
  <PresentationFormat>On-screen Show (4:3)</PresentationFormat>
  <Paragraphs>96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Evaluating body posture and ball trajectory to determine fastpitch softball pitch types </vt:lpstr>
      <vt:lpstr>How do we distinguish differences?</vt:lpstr>
      <vt:lpstr>Pitch Differences</vt:lpstr>
      <vt:lpstr>Goals of the Thesis</vt:lpstr>
      <vt:lpstr>Process</vt:lpstr>
      <vt:lpstr>PowerPoint Presentation</vt:lpstr>
      <vt:lpstr>Working with Multi-Instances in Weka</vt:lpstr>
      <vt:lpstr>Data Being Collected</vt:lpstr>
      <vt:lpstr>Original Results</vt:lpstr>
      <vt:lpstr>Hypothesis: Accuracy can be maintained by decreasing the number of instances.</vt:lpstr>
      <vt:lpstr>Selecting Theta and Phi </vt:lpstr>
      <vt:lpstr>Hypothesis: The Theta and Phi values of a joint can replace the XYZ coordinates without losing accuracy.</vt:lpstr>
      <vt:lpstr>Hypothesis: The last couple seconds of a pitching motion is more distinguishable than the first couple seconds.</vt:lpstr>
      <vt:lpstr>Determining the End of a Pitch</vt:lpstr>
      <vt:lpstr>Location of a Pitch (Curveball)</vt:lpstr>
      <vt:lpstr>Position of the Ball</vt:lpstr>
      <vt:lpstr>Position of the Ball</vt:lpstr>
      <vt:lpstr>Further Steps…</vt:lpstr>
      <vt:lpstr>Thank You!</vt:lpstr>
    </vt:vector>
  </TitlesOfParts>
  <Company>Union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body posture and ball trajectory to determine fastpitch softball pitch types  using computer vision</dc:title>
  <dc:creator>Alyssa Wolejko</dc:creator>
  <cp:lastModifiedBy>Alyssa Wolejko</cp:lastModifiedBy>
  <cp:revision>65</cp:revision>
  <dcterms:created xsi:type="dcterms:W3CDTF">2013-11-04T21:52:51Z</dcterms:created>
  <dcterms:modified xsi:type="dcterms:W3CDTF">2014-03-08T05:34:55Z</dcterms:modified>
</cp:coreProperties>
</file>