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7"/>
  </p:notesMasterIdLst>
  <p:sldIdLst>
    <p:sldId id="258" r:id="rId2"/>
    <p:sldId id="257" r:id="rId3"/>
    <p:sldId id="261" r:id="rId4"/>
    <p:sldId id="276" r:id="rId5"/>
    <p:sldId id="283" r:id="rId6"/>
    <p:sldId id="284" r:id="rId7"/>
    <p:sldId id="277" r:id="rId8"/>
    <p:sldId id="280" r:id="rId9"/>
    <p:sldId id="281" r:id="rId10"/>
    <p:sldId id="282" r:id="rId11"/>
    <p:sldId id="279" r:id="rId12"/>
    <p:sldId id="262" r:id="rId13"/>
    <p:sldId id="263" r:id="rId14"/>
    <p:sldId id="268" r:id="rId15"/>
    <p:sldId id="267" r:id="rId16"/>
    <p:sldId id="266" r:id="rId17"/>
    <p:sldId id="265" r:id="rId18"/>
    <p:sldId id="285" r:id="rId19"/>
    <p:sldId id="286" r:id="rId20"/>
    <p:sldId id="288" r:id="rId21"/>
    <p:sldId id="271" r:id="rId22"/>
    <p:sldId id="287" r:id="rId23"/>
    <p:sldId id="272" r:id="rId24"/>
    <p:sldId id="274" r:id="rId25"/>
    <p:sldId id="27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198" autoAdjust="0"/>
  </p:normalViewPr>
  <p:slideViewPr>
    <p:cSldViewPr snapToGrid="0" snapToObjects="1">
      <p:cViewPr varScale="1">
        <p:scale>
          <a:sx n="89" d="100"/>
          <a:sy n="89" d="100"/>
        </p:scale>
        <p:origin x="-22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7D2AB-A7B8-4140-B831-C058CE27E805}" type="datetimeFigureOut">
              <a:rPr lang="en-US" smtClean="0"/>
              <a:t>6/6/14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53AF3-BC25-ED45-BDA9-C251C4B70087}" type="slidenum">
              <a:rPr lang="en-US" smtClean="0"/>
              <a:t>‹#›</a:t>
            </a:fld>
            <a:endParaRPr lang="en-US"/>
          </a:p>
        </p:txBody>
      </p:sp>
    </p:spTree>
    <p:extLst>
      <p:ext uri="{BB962C8B-B14F-4D97-AF65-F5344CB8AC3E}">
        <p14:creationId xmlns:p14="http://schemas.microsoft.com/office/powerpoint/2010/main" val="20515403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Im</a:t>
            </a:r>
            <a:r>
              <a:rPr lang="en-US" baseline="0" dirty="0" smtClean="0"/>
              <a:t> _______ my advisors are _____</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a:t>
            </a:fld>
            <a:endParaRPr lang="en-US"/>
          </a:p>
        </p:txBody>
      </p:sp>
    </p:spTree>
    <p:extLst>
      <p:ext uri="{BB962C8B-B14F-4D97-AF65-F5344CB8AC3E}">
        <p14:creationId xmlns:p14="http://schemas.microsoft.com/office/powerpoint/2010/main" val="3791999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in its</a:t>
            </a:r>
            <a:r>
              <a:rPr lang="en-US" baseline="0" dirty="0" smtClean="0"/>
              <a:t> build and the way it trains data</a:t>
            </a:r>
            <a:endParaRPr lang="en-US" dirty="0" smtClean="0"/>
          </a:p>
          <a:p>
            <a:endParaRPr lang="en-US" dirty="0" smtClean="0"/>
          </a:p>
          <a:p>
            <a:r>
              <a:rPr lang="en-US" dirty="0" smtClean="0"/>
              <a:t>Since variables interact, Allows for a non-linear result variables can</a:t>
            </a:r>
            <a:r>
              <a:rPr lang="en-US" baseline="0" dirty="0" smtClean="0"/>
              <a:t> interact with each other</a:t>
            </a:r>
            <a:endParaRPr lang="en-US" dirty="0" smtClean="0"/>
          </a:p>
          <a:p>
            <a:endParaRPr lang="en-US" dirty="0" smtClean="0"/>
          </a:p>
          <a:p>
            <a:r>
              <a:rPr lang="en-US" dirty="0" smtClean="0"/>
              <a:t>Weights start at random values</a:t>
            </a:r>
          </a:p>
          <a:p>
            <a:r>
              <a:rPr lang="en-US" dirty="0" smtClean="0"/>
              <a:t>Multilayer</a:t>
            </a:r>
            <a:r>
              <a:rPr lang="en-US" baseline="0" dirty="0" smtClean="0"/>
              <a:t> Perceptron is trained using a technique called </a:t>
            </a:r>
            <a:r>
              <a:rPr lang="en-US" baseline="0" dirty="0" err="1" smtClean="0"/>
              <a:t>backpropagation</a:t>
            </a:r>
            <a:endParaRPr lang="en-US" baseline="0" dirty="0" smtClean="0"/>
          </a:p>
          <a:p>
            <a:r>
              <a:rPr lang="en-US" baseline="0" dirty="0" smtClean="0"/>
              <a:t>	Two step Process</a:t>
            </a:r>
          </a:p>
          <a:p>
            <a:r>
              <a:rPr lang="en-US" baseline="0" dirty="0" smtClean="0"/>
              <a:t>	-Predicts the output variable and checks error</a:t>
            </a:r>
          </a:p>
          <a:p>
            <a:r>
              <a:rPr lang="en-US" baseline="0" dirty="0" smtClean="0"/>
              <a:t>	-Goes back through the network and adjusts the weights to minimize error</a:t>
            </a:r>
          </a:p>
          <a:p>
            <a:r>
              <a:rPr lang="en-US" baseline="0" dirty="0" smtClean="0"/>
              <a:t>		- Pushes it in the direction of gradient descent with a magnitude determined by the learning rate and momentum</a:t>
            </a:r>
          </a:p>
          <a:p>
            <a:endParaRPr lang="en-US" baseline="0" dirty="0" smtClean="0"/>
          </a:p>
          <a:p>
            <a:r>
              <a:rPr lang="en-US" baseline="0" dirty="0" smtClean="0"/>
              <a:t>	-Learning Rate – The rate of improvement at a solution state. Will overcorrect for a single iteration</a:t>
            </a:r>
          </a:p>
          <a:p>
            <a:r>
              <a:rPr lang="en-US" baseline="0" dirty="0" smtClean="0"/>
              <a:t>	-Momentum – The </a:t>
            </a:r>
            <a:r>
              <a:rPr lang="en-US" baseline="0" dirty="0" err="1" smtClean="0"/>
              <a:t>ra</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10</a:t>
            </a:fld>
            <a:endParaRPr lang="en-US"/>
          </a:p>
        </p:txBody>
      </p:sp>
    </p:spTree>
    <p:extLst>
      <p:ext uri="{BB962C8B-B14F-4D97-AF65-F5344CB8AC3E}">
        <p14:creationId xmlns:p14="http://schemas.microsoft.com/office/powerpoint/2010/main" val="2994038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models that are very good, but there is a lot of “clutter” (erroneous variables) that makes it difficult to analyze the model and also slower to compute</a:t>
            </a:r>
          </a:p>
          <a:p>
            <a:r>
              <a:rPr lang="en-US" baseline="0" dirty="0" smtClean="0"/>
              <a:t>Goal now is to find the attributes that can be removed and still be able to model successfully</a:t>
            </a:r>
            <a:endParaRPr lang="en-US" dirty="0" smtClean="0"/>
          </a:p>
          <a:p>
            <a:endParaRPr lang="en-US" dirty="0" smtClean="0"/>
          </a:p>
          <a:p>
            <a:r>
              <a:rPr lang="en-US" dirty="0" smtClean="0"/>
              <a:t>Not an indicator</a:t>
            </a:r>
          </a:p>
          <a:p>
            <a:r>
              <a:rPr lang="en-US" dirty="0" smtClean="0"/>
              <a:t>	-</a:t>
            </a:r>
            <a:r>
              <a:rPr lang="en-US" baseline="0" dirty="0" smtClean="0"/>
              <a:t> Offensive Statistics</a:t>
            </a:r>
          </a:p>
          <a:p>
            <a:r>
              <a:rPr lang="en-US" baseline="0" dirty="0" smtClean="0"/>
              <a:t>Not a cause</a:t>
            </a:r>
          </a:p>
          <a:p>
            <a:r>
              <a:rPr lang="en-US" baseline="0" dirty="0" smtClean="0"/>
              <a:t>	- Field Goal %...obviously your opponents missing shots means good defense, but it </a:t>
            </a:r>
            <a:r>
              <a:rPr lang="en-US" baseline="0" dirty="0" err="1" smtClean="0"/>
              <a:t>doesn</a:t>
            </a:r>
            <a:r>
              <a:rPr lang="fr-FR" baseline="0" dirty="0" smtClean="0"/>
              <a:t>’</a:t>
            </a:r>
            <a:r>
              <a:rPr lang="en-US" baseline="0" dirty="0" smtClean="0"/>
              <a:t>t tell you why the defense is good</a:t>
            </a:r>
          </a:p>
          <a:p>
            <a:r>
              <a:rPr lang="en-US" baseline="0" dirty="0" smtClean="0"/>
              <a:t>Highly Correlated</a:t>
            </a:r>
          </a:p>
          <a:p>
            <a:r>
              <a:rPr lang="en-US" baseline="0" dirty="0" smtClean="0"/>
              <a:t>	//Correlation</a:t>
            </a:r>
          </a:p>
          <a:p>
            <a:r>
              <a:rPr lang="en-US" baseline="0" dirty="0" smtClean="0"/>
              <a:t>	-// Turnovers &amp; Steals</a:t>
            </a:r>
            <a:endParaRPr lang="en-US" baseline="0" dirty="0" smtClean="0"/>
          </a:p>
          <a:p>
            <a:r>
              <a:rPr lang="en-US" baseline="0" dirty="0" smtClean="0"/>
              <a:t>	Different Form of the same statistic </a:t>
            </a:r>
          </a:p>
          <a:p>
            <a:r>
              <a:rPr lang="en-US" baseline="0" dirty="0" smtClean="0"/>
              <a:t>	-Turnovers &amp;. Turnover Ratio</a:t>
            </a:r>
          </a:p>
          <a:p>
            <a:r>
              <a:rPr lang="en-US" baseline="0" dirty="0" smtClean="0"/>
              <a:t>Composite</a:t>
            </a:r>
          </a:p>
          <a:p>
            <a:r>
              <a:rPr lang="en-US" baseline="0" dirty="0" smtClean="0"/>
              <a:t>	-Zonal data</a:t>
            </a:r>
          </a:p>
          <a:p>
            <a:r>
              <a:rPr lang="en-US" baseline="0" dirty="0" smtClean="0"/>
              <a:t>	-3 </a:t>
            </a:r>
            <a:r>
              <a:rPr lang="en-US" baseline="0" dirty="0" err="1" smtClean="0"/>
              <a:t>pters</a:t>
            </a:r>
            <a:r>
              <a:rPr lang="en-US" baseline="0" dirty="0" smtClean="0"/>
              <a:t> made, A,%</a:t>
            </a:r>
          </a:p>
          <a:p>
            <a:r>
              <a:rPr lang="en-US" baseline="0" dirty="0" smtClean="0"/>
              <a:t>	-Field Goals made, attempts, percentage</a:t>
            </a:r>
          </a:p>
          <a:p>
            <a:r>
              <a:rPr lang="en-US" baseline="0" dirty="0" smtClean="0"/>
              <a:t>	-percentage = made/attempts</a:t>
            </a:r>
          </a:p>
        </p:txBody>
      </p:sp>
      <p:sp>
        <p:nvSpPr>
          <p:cNvPr id="4" name="Slide Number Placeholder 3"/>
          <p:cNvSpPr>
            <a:spLocks noGrp="1"/>
          </p:cNvSpPr>
          <p:nvPr>
            <p:ph type="sldNum" sz="quarter" idx="10"/>
          </p:nvPr>
        </p:nvSpPr>
        <p:spPr/>
        <p:txBody>
          <a:bodyPr/>
          <a:lstStyle/>
          <a:p>
            <a:fld id="{76453AF3-BC25-ED45-BDA9-C251C4B70087}" type="slidenum">
              <a:rPr lang="en-US" smtClean="0"/>
              <a:t>11</a:t>
            </a:fld>
            <a:endParaRPr lang="en-US"/>
          </a:p>
        </p:txBody>
      </p:sp>
    </p:spTree>
    <p:extLst>
      <p:ext uri="{BB962C8B-B14F-4D97-AF65-F5344CB8AC3E}">
        <p14:creationId xmlns:p14="http://schemas.microsoft.com/office/powerpoint/2010/main" val="80892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went from 65 attributes down to 16, and still have a very successful</a:t>
            </a:r>
            <a:r>
              <a:rPr lang="en-US" baseline="0" dirty="0" smtClean="0"/>
              <a:t> model</a:t>
            </a:r>
          </a:p>
          <a:p>
            <a:endParaRPr lang="en-US" baseline="0" dirty="0" smtClean="0"/>
          </a:p>
          <a:p>
            <a:r>
              <a:rPr lang="en-US" baseline="0" dirty="0" smtClean="0"/>
              <a:t>I could cut more attributes and still have a successful model, but the result of removing any of these attributes results in a statistically significant decline</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12</a:t>
            </a:fld>
            <a:endParaRPr lang="en-US"/>
          </a:p>
        </p:txBody>
      </p:sp>
    </p:spTree>
    <p:extLst>
      <p:ext uri="{BB962C8B-B14F-4D97-AF65-F5344CB8AC3E}">
        <p14:creationId xmlns:p14="http://schemas.microsoft.com/office/powerpoint/2010/main" val="325152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look at my statistics, you may notice that they fit rather nicely into Dean Oliver’s categories</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13</a:t>
            </a:fld>
            <a:endParaRPr lang="en-US"/>
          </a:p>
        </p:txBody>
      </p:sp>
    </p:spTree>
    <p:extLst>
      <p:ext uri="{BB962C8B-B14F-4D97-AF65-F5344CB8AC3E}">
        <p14:creationId xmlns:p14="http://schemas.microsoft.com/office/powerpoint/2010/main" val="3516860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 a statistic that measures free throw attempts per</a:t>
            </a:r>
            <a:r>
              <a:rPr lang="en-US" baseline="0" dirty="0" smtClean="0"/>
              <a:t> possession</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14</a:t>
            </a:fld>
            <a:endParaRPr lang="en-US"/>
          </a:p>
        </p:txBody>
      </p:sp>
    </p:spTree>
    <p:extLst>
      <p:ext uri="{BB962C8B-B14F-4D97-AF65-F5344CB8AC3E}">
        <p14:creationId xmlns:p14="http://schemas.microsoft.com/office/powerpoint/2010/main" val="3094243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Turnovers per 100 possessions</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16</a:t>
            </a:fld>
            <a:endParaRPr lang="en-US"/>
          </a:p>
        </p:txBody>
      </p:sp>
    </p:spTree>
    <p:extLst>
      <p:ext uri="{BB962C8B-B14F-4D97-AF65-F5344CB8AC3E}">
        <p14:creationId xmlns:p14="http://schemas.microsoft.com/office/powerpoint/2010/main" val="4283742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Shooting % and num. attempts for a bunch of different</a:t>
            </a:r>
            <a:r>
              <a:rPr lang="en-US" baseline="0" dirty="0" smtClean="0"/>
              <a:t> zones on the court</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17</a:t>
            </a:fld>
            <a:endParaRPr lang="en-US"/>
          </a:p>
        </p:txBody>
      </p:sp>
    </p:spTree>
    <p:extLst>
      <p:ext uri="{BB962C8B-B14F-4D97-AF65-F5344CB8AC3E}">
        <p14:creationId xmlns:p14="http://schemas.microsoft.com/office/powerpoint/2010/main" val="2505380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 able to</a:t>
            </a:r>
            <a:r>
              <a:rPr lang="en-US" baseline="0" dirty="0" smtClean="0"/>
              <a:t> rank the attributes because I calculated a weight for each of them</a:t>
            </a:r>
            <a:endParaRPr lang="en-US" dirty="0" smtClean="0"/>
          </a:p>
          <a:p>
            <a:endParaRPr lang="en-US" dirty="0" smtClean="0"/>
          </a:p>
          <a:p>
            <a:r>
              <a:rPr lang="en-US" dirty="0" smtClean="0"/>
              <a:t>Stop</a:t>
            </a:r>
            <a:r>
              <a:rPr lang="en-US" baseline="0" dirty="0" smtClean="0"/>
              <a:t> here and make sure everyone understands this! It is important that they believe these values are real and not made up!</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18</a:t>
            </a:fld>
            <a:endParaRPr lang="en-US"/>
          </a:p>
        </p:txBody>
      </p:sp>
    </p:spTree>
    <p:extLst>
      <p:ext uri="{BB962C8B-B14F-4D97-AF65-F5344CB8AC3E}">
        <p14:creationId xmlns:p14="http://schemas.microsoft.com/office/powerpoint/2010/main" val="4136341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Obviously, mine is right.</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20</a:t>
            </a:fld>
            <a:endParaRPr lang="en-US"/>
          </a:p>
        </p:txBody>
      </p:sp>
    </p:spTree>
    <p:extLst>
      <p:ext uri="{BB962C8B-B14F-4D97-AF65-F5344CB8AC3E}">
        <p14:creationId xmlns:p14="http://schemas.microsoft.com/office/powerpoint/2010/main" val="2553336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a:t>
            </a:r>
            <a:r>
              <a:rPr lang="en-US" baseline="0" dirty="0" smtClean="0"/>
              <a:t> at this visualization, I would be inclined to agree with him. It seems to suggest that you can be successful by making your opponents shoot from the blue areas.</a:t>
            </a:r>
          </a:p>
          <a:p>
            <a:endParaRPr lang="en-US" baseline="0" dirty="0" smtClean="0"/>
          </a:p>
          <a:p>
            <a:r>
              <a:rPr lang="en-US" baseline="0" dirty="0" smtClean="0"/>
              <a:t>//However, notice that the blue areas are typically smaller squares which means they are used less frequently. Keep in mind the other team is trying to win too! They are trying to shoot from the red areas.</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21</a:t>
            </a:fld>
            <a:endParaRPr lang="en-US"/>
          </a:p>
        </p:txBody>
      </p:sp>
    </p:spTree>
    <p:extLst>
      <p:ext uri="{BB962C8B-B14F-4D97-AF65-F5344CB8AC3E}">
        <p14:creationId xmlns:p14="http://schemas.microsoft.com/office/powerpoint/2010/main" val="228727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makes a good defense good?</a:t>
            </a:r>
          </a:p>
          <a:p>
            <a:r>
              <a:rPr lang="en-US" dirty="0" smtClean="0"/>
              <a:t>What makes a bad defense bad?</a:t>
            </a:r>
          </a:p>
        </p:txBody>
      </p:sp>
      <p:sp>
        <p:nvSpPr>
          <p:cNvPr id="4" name="Slide Number Placeholder 3"/>
          <p:cNvSpPr>
            <a:spLocks noGrp="1"/>
          </p:cNvSpPr>
          <p:nvPr>
            <p:ph type="sldNum" sz="quarter" idx="10"/>
          </p:nvPr>
        </p:nvSpPr>
        <p:spPr/>
        <p:txBody>
          <a:bodyPr/>
          <a:lstStyle/>
          <a:p>
            <a:fld id="{76453AF3-BC25-ED45-BDA9-C251C4B70087}" type="slidenum">
              <a:rPr lang="en-US" smtClean="0"/>
              <a:t>2</a:t>
            </a:fld>
            <a:endParaRPr lang="en-US"/>
          </a:p>
        </p:txBody>
      </p:sp>
    </p:spTree>
    <p:extLst>
      <p:ext uri="{BB962C8B-B14F-4D97-AF65-F5344CB8AC3E}">
        <p14:creationId xmlns:p14="http://schemas.microsoft.com/office/powerpoint/2010/main" val="4133007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 are percentages</a:t>
            </a:r>
          </a:p>
          <a:p>
            <a:r>
              <a:rPr lang="en-US" dirty="0" smtClean="0"/>
              <a:t>Oranges are the attempts</a:t>
            </a:r>
          </a:p>
          <a:p>
            <a:r>
              <a:rPr lang="en-US" dirty="0" smtClean="0"/>
              <a:t/>
            </a:r>
            <a:br>
              <a:rPr lang="en-US" dirty="0" smtClean="0"/>
            </a:br>
            <a:r>
              <a:rPr lang="en-US" dirty="0" smtClean="0"/>
              <a:t>Percentage is more important for every</a:t>
            </a:r>
            <a:r>
              <a:rPr lang="en-US" baseline="0" dirty="0" smtClean="0"/>
              <a:t> location!</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22</a:t>
            </a:fld>
            <a:endParaRPr lang="en-US"/>
          </a:p>
        </p:txBody>
      </p:sp>
    </p:spTree>
    <p:extLst>
      <p:ext uri="{BB962C8B-B14F-4D97-AF65-F5344CB8AC3E}">
        <p14:creationId xmlns:p14="http://schemas.microsoft.com/office/powerpoint/2010/main" val="410197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can’t force your opponent</a:t>
            </a:r>
            <a:r>
              <a:rPr lang="en-US" baseline="0" dirty="0" smtClean="0"/>
              <a:t> to shoot from locations. You can force them to shoot guarded, difficult, shots though.</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23</a:t>
            </a:fld>
            <a:endParaRPr lang="en-US"/>
          </a:p>
        </p:txBody>
      </p:sp>
    </p:spTree>
    <p:extLst>
      <p:ext uri="{BB962C8B-B14F-4D97-AF65-F5344CB8AC3E}">
        <p14:creationId xmlns:p14="http://schemas.microsoft.com/office/powerpoint/2010/main" val="1478624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Question of variation – there is a lot less in 3 point </a:t>
            </a:r>
            <a:r>
              <a:rPr lang="en-US" baseline="0" dirty="0" err="1" smtClean="0"/>
              <a:t>atttempts</a:t>
            </a:r>
            <a:r>
              <a:rPr lang="en-US" baseline="0" dirty="0" smtClean="0"/>
              <a:t> and percentage than these other areas</a:t>
            </a:r>
            <a:endParaRPr lang="en-US" dirty="0" smtClean="0"/>
          </a:p>
          <a:p>
            <a:r>
              <a:rPr lang="en-US" dirty="0" smtClean="0"/>
              <a:t>You can’t simply</a:t>
            </a:r>
            <a:r>
              <a:rPr lang="en-US" baseline="0" dirty="0" smtClean="0"/>
              <a:t> let the other team shoot wide open three pointers or you will lose</a:t>
            </a:r>
          </a:p>
          <a:p>
            <a:endParaRPr lang="en-US" baseline="0" dirty="0" smtClean="0"/>
          </a:p>
          <a:p>
            <a:r>
              <a:rPr lang="en-US" baseline="0" dirty="0" smtClean="0"/>
              <a:t>Suggests that most teams are pretty much the same in their three point defense,</a:t>
            </a:r>
          </a:p>
          <a:p>
            <a:r>
              <a:rPr lang="en-US" baseline="0" dirty="0" smtClean="0"/>
              <a:t>	- the big differentiator is an ability to defend the basket (There is a reason that centers and power forwards typically win DPOY)</a:t>
            </a:r>
          </a:p>
        </p:txBody>
      </p:sp>
      <p:sp>
        <p:nvSpPr>
          <p:cNvPr id="4" name="Slide Number Placeholder 3"/>
          <p:cNvSpPr>
            <a:spLocks noGrp="1"/>
          </p:cNvSpPr>
          <p:nvPr>
            <p:ph type="sldNum" sz="quarter" idx="10"/>
          </p:nvPr>
        </p:nvSpPr>
        <p:spPr/>
        <p:txBody>
          <a:bodyPr/>
          <a:lstStyle/>
          <a:p>
            <a:fld id="{76453AF3-BC25-ED45-BDA9-C251C4B70087}" type="slidenum">
              <a:rPr lang="en-US" smtClean="0"/>
              <a:t>24</a:t>
            </a:fld>
            <a:endParaRPr lang="en-US"/>
          </a:p>
        </p:txBody>
      </p:sp>
    </p:spTree>
    <p:extLst>
      <p:ext uri="{BB962C8B-B14F-4D97-AF65-F5344CB8AC3E}">
        <p14:creationId xmlns:p14="http://schemas.microsoft.com/office/powerpoint/2010/main" val="42676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Dean Oliver – Basketball Statistician</a:t>
            </a:r>
            <a:r>
              <a:rPr lang="en-US" baseline="0" dirty="0" smtClean="0"/>
              <a:t> who has investigated this problem before</a:t>
            </a:r>
            <a:endParaRPr lang="en-US" dirty="0" smtClean="0"/>
          </a:p>
          <a:p>
            <a:endParaRPr lang="en-US" dirty="0" smtClean="0"/>
          </a:p>
          <a:p>
            <a:r>
              <a:rPr lang="en-US" dirty="0" smtClean="0"/>
              <a:t>Oliver</a:t>
            </a:r>
            <a:r>
              <a:rPr lang="en-US" baseline="0" dirty="0" smtClean="0"/>
              <a:t> concluded that </a:t>
            </a:r>
            <a:r>
              <a:rPr lang="en-US" baseline="0" dirty="0" smtClean="0"/>
              <a:t>there were four </a:t>
            </a:r>
            <a:r>
              <a:rPr lang="en-US" baseline="0" dirty="0" smtClean="0"/>
              <a:t>factors </a:t>
            </a:r>
            <a:r>
              <a:rPr lang="en-US" baseline="0" dirty="0" smtClean="0"/>
              <a:t>to success in basketball on both offense &amp; defense (Shooting, Turnovers, Rebounding, Free Throws)</a:t>
            </a:r>
          </a:p>
          <a:p>
            <a:r>
              <a:rPr lang="en-US" baseline="0" dirty="0" smtClean="0"/>
              <a:t>The percentages represent the relative importance of each </a:t>
            </a:r>
            <a:r>
              <a:rPr lang="en-US" baseline="0" dirty="0" smtClean="0"/>
              <a:t>factor</a:t>
            </a:r>
          </a:p>
          <a:p>
            <a:endParaRPr lang="en-US" baseline="0" dirty="0" smtClean="0"/>
          </a:p>
          <a:p>
            <a:r>
              <a:rPr lang="en-US" baseline="0" dirty="0" smtClean="0"/>
              <a:t>Q &amp; A:</a:t>
            </a:r>
          </a:p>
          <a:p>
            <a:r>
              <a:rPr lang="en-US" baseline="0" dirty="0" smtClean="0"/>
              <a:t>I actually found this after I began my project. My results validated and further investigated this conclusion.</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3</a:t>
            </a:fld>
            <a:endParaRPr lang="en-US"/>
          </a:p>
        </p:txBody>
      </p:sp>
    </p:spTree>
    <p:extLst>
      <p:ext uri="{BB962C8B-B14F-4D97-AF65-F5344CB8AC3E}">
        <p14:creationId xmlns:p14="http://schemas.microsoft.com/office/powerpoint/2010/main" val="37553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a:t>
            </a:r>
            <a:r>
              <a:rPr lang="en-US" baseline="0" dirty="0" smtClean="0"/>
              <a:t> was the source of a lot of what I expected to find.</a:t>
            </a:r>
          </a:p>
          <a:p>
            <a:endParaRPr lang="en-US" baseline="0" dirty="0" smtClean="0"/>
          </a:p>
          <a:p>
            <a:r>
              <a:rPr lang="en-US" baseline="0" dirty="0" smtClean="0"/>
              <a:t>The color represents the points per attempt from that location – reds are efficient locations, blues are not</a:t>
            </a:r>
          </a:p>
          <a:p>
            <a:r>
              <a:rPr lang="en-US" baseline="0" dirty="0" smtClean="0"/>
              <a:t>The size of the square represents the frequency of attempts from that location -- </a:t>
            </a:r>
          </a:p>
          <a:p>
            <a:endParaRPr lang="en-US" baseline="0" dirty="0"/>
          </a:p>
          <a:p>
            <a:pPr marL="171450" indent="-171450">
              <a:buFontTx/>
              <a:buChar char="-"/>
            </a:pPr>
            <a:r>
              <a:rPr lang="en-US" baseline="0" dirty="0" smtClean="0"/>
              <a:t>Suggests importance of protecting the basket and 3 pointers</a:t>
            </a:r>
          </a:p>
          <a:p>
            <a:pPr marL="171450" indent="-171450">
              <a:buFontTx/>
              <a:buChar char="-"/>
            </a:pPr>
            <a:r>
              <a:rPr lang="en-US" baseline="0" dirty="0" smtClean="0"/>
              <a:t>Encourage opponents to shoot from the dark blue areas</a:t>
            </a:r>
          </a:p>
        </p:txBody>
      </p:sp>
      <p:sp>
        <p:nvSpPr>
          <p:cNvPr id="4" name="Slide Number Placeholder 3"/>
          <p:cNvSpPr>
            <a:spLocks noGrp="1"/>
          </p:cNvSpPr>
          <p:nvPr>
            <p:ph type="sldNum" sz="quarter" idx="10"/>
          </p:nvPr>
        </p:nvSpPr>
        <p:spPr/>
        <p:txBody>
          <a:bodyPr/>
          <a:lstStyle/>
          <a:p>
            <a:fld id="{76453AF3-BC25-ED45-BDA9-C251C4B70087}" type="slidenum">
              <a:rPr lang="en-US" smtClean="0"/>
              <a:t>4</a:t>
            </a:fld>
            <a:endParaRPr lang="en-US"/>
          </a:p>
        </p:txBody>
      </p:sp>
    </p:spTree>
    <p:extLst>
      <p:ext uri="{BB962C8B-B14F-4D97-AF65-F5344CB8AC3E}">
        <p14:creationId xmlns:p14="http://schemas.microsoft.com/office/powerpoint/2010/main" val="152971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REALLY</a:t>
            </a:r>
            <a:r>
              <a:rPr lang="en-US" baseline="0" dirty="0" smtClean="0"/>
              <a:t> BASIC Outline of project</a:t>
            </a:r>
          </a:p>
          <a:p>
            <a:endParaRPr lang="en-US" baseline="0" dirty="0" smtClean="0"/>
          </a:p>
          <a:p>
            <a:r>
              <a:rPr lang="en-US" baseline="0" dirty="0" smtClean="0"/>
              <a:t>I will explain each of these sections more thoroughly later on.</a:t>
            </a:r>
          </a:p>
          <a:p>
            <a:endParaRPr lang="en-US" baseline="0" dirty="0" smtClean="0"/>
          </a:p>
          <a:p>
            <a:r>
              <a:rPr lang="en-US" baseline="0" dirty="0" smtClean="0"/>
              <a:t>There is a back and forth between the middle two a lot.</a:t>
            </a:r>
          </a:p>
          <a:p>
            <a:r>
              <a:rPr lang="en-US" baseline="0" dirty="0" smtClean="0"/>
              <a:t>	-checking to ensure that the removal of a certain attribute doesn’t ruin the performance of the model completely.</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5</a:t>
            </a:fld>
            <a:endParaRPr lang="en-US"/>
          </a:p>
        </p:txBody>
      </p:sp>
    </p:spTree>
    <p:extLst>
      <p:ext uri="{BB962C8B-B14F-4D97-AF65-F5344CB8AC3E}">
        <p14:creationId xmlns:p14="http://schemas.microsoft.com/office/powerpoint/2010/main" val="3242240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6</a:t>
            </a:fld>
            <a:endParaRPr lang="en-US"/>
          </a:p>
        </p:txBody>
      </p:sp>
    </p:spTree>
    <p:extLst>
      <p:ext uri="{BB962C8B-B14F-4D97-AF65-F5344CB8AC3E}">
        <p14:creationId xmlns:p14="http://schemas.microsoft.com/office/powerpoint/2010/main" val="2518875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Modelling</a:t>
            </a:r>
            <a:r>
              <a:rPr lang="en-US" baseline="0" dirty="0" smtClean="0"/>
              <a:t> r</a:t>
            </a:r>
            <a:r>
              <a:rPr lang="en-US" dirty="0" smtClean="0"/>
              <a:t>equires a value to predict which</a:t>
            </a:r>
            <a:r>
              <a:rPr lang="en-US" baseline="0" dirty="0" smtClean="0"/>
              <a:t> means that…</a:t>
            </a:r>
            <a:endParaRPr lang="en-US" dirty="0" smtClean="0"/>
          </a:p>
          <a:p>
            <a:r>
              <a:rPr lang="en-US" dirty="0" smtClean="0"/>
              <a:t>…I</a:t>
            </a:r>
            <a:r>
              <a:rPr lang="en-US" baseline="0" dirty="0" smtClean="0"/>
              <a:t> </a:t>
            </a:r>
            <a:r>
              <a:rPr lang="en-US" baseline="0" dirty="0" smtClean="0"/>
              <a:t>need some way of measuring defense (</a:t>
            </a:r>
            <a:r>
              <a:rPr lang="en-US" baseline="0" dirty="0" err="1" smtClean="0"/>
              <a:t>ppg</a:t>
            </a:r>
            <a:r>
              <a:rPr lang="en-US" baseline="0" dirty="0" smtClean="0"/>
              <a:t>, </a:t>
            </a:r>
            <a:r>
              <a:rPr lang="en-US" baseline="0" dirty="0" err="1" smtClean="0"/>
              <a:t>fg</a:t>
            </a:r>
            <a:r>
              <a:rPr lang="en-US" baseline="0" dirty="0" smtClean="0"/>
              <a:t>%[shots made/total shots]</a:t>
            </a:r>
            <a:r>
              <a:rPr lang="en-US" baseline="0" dirty="0" smtClean="0"/>
              <a:t>)</a:t>
            </a:r>
          </a:p>
          <a:p>
            <a:r>
              <a:rPr lang="en-US" baseline="0" dirty="0" smtClean="0"/>
              <a:t>A stat like PPG is flawed because it is effected by the number of possessions per game which varies by team for up to 10 possessions a game</a:t>
            </a:r>
          </a:p>
          <a:p>
            <a:endParaRPr lang="en-US" baseline="0" dirty="0" smtClean="0"/>
          </a:p>
          <a:p>
            <a:r>
              <a:rPr lang="en-US" baseline="0" dirty="0" smtClean="0"/>
              <a:t>I’m going to use defensive efficiency because in my opinion it is a more robust measure</a:t>
            </a:r>
            <a:endParaRPr lang="en-US" baseline="0" dirty="0" smtClean="0"/>
          </a:p>
          <a:p>
            <a:endParaRPr lang="en-US" baseline="0" dirty="0" smtClean="0"/>
          </a:p>
          <a:p>
            <a:r>
              <a:rPr lang="en-US" baseline="0" dirty="0" smtClean="0"/>
              <a:t>This </a:t>
            </a:r>
            <a:r>
              <a:rPr lang="en-US" baseline="0" dirty="0" smtClean="0"/>
              <a:t>is the value </a:t>
            </a:r>
            <a:r>
              <a:rPr lang="en-US" baseline="0" dirty="0" smtClean="0"/>
              <a:t>the machine learning algorithms will predict </a:t>
            </a:r>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7</a:t>
            </a:fld>
            <a:endParaRPr lang="en-US"/>
          </a:p>
        </p:txBody>
      </p:sp>
    </p:spTree>
    <p:extLst>
      <p:ext uri="{BB962C8B-B14F-4D97-AF65-F5344CB8AC3E}">
        <p14:creationId xmlns:p14="http://schemas.microsoft.com/office/powerpoint/2010/main" val="217161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will give me an output that makes</a:t>
            </a:r>
            <a:r>
              <a:rPr lang="en-US" baseline="0" dirty="0" smtClean="0"/>
              <a:t> some suggestions on the best way to proceed</a:t>
            </a:r>
          </a:p>
          <a:p>
            <a:r>
              <a:rPr lang="en-US" baseline="0" dirty="0" smtClean="0"/>
              <a:t>	Measure that I will focus on is the correlation coefficient which is a measure of the relationship between my input variables and my </a:t>
            </a:r>
            <a:r>
              <a:rPr lang="en-US" baseline="0" dirty="0" err="1" smtClean="0"/>
              <a:t>ouput</a:t>
            </a:r>
            <a:r>
              <a:rPr lang="en-US" baseline="0" dirty="0" smtClean="0"/>
              <a:t> variable</a:t>
            </a:r>
          </a:p>
          <a:p>
            <a:r>
              <a:rPr lang="en-US" baseline="0" dirty="0" smtClean="0"/>
              <a:t>		Closer to 1 indicates a higher correlation</a:t>
            </a:r>
          </a:p>
          <a:p>
            <a:endParaRPr lang="en-US" dirty="0"/>
          </a:p>
        </p:txBody>
      </p:sp>
      <p:sp>
        <p:nvSpPr>
          <p:cNvPr id="4" name="Slide Number Placeholder 3"/>
          <p:cNvSpPr>
            <a:spLocks noGrp="1"/>
          </p:cNvSpPr>
          <p:nvPr>
            <p:ph type="sldNum" sz="quarter" idx="10"/>
          </p:nvPr>
        </p:nvSpPr>
        <p:spPr/>
        <p:txBody>
          <a:bodyPr/>
          <a:lstStyle/>
          <a:p>
            <a:fld id="{76453AF3-BC25-ED45-BDA9-C251C4B70087}" type="slidenum">
              <a:rPr lang="en-US" smtClean="0"/>
              <a:t>8</a:t>
            </a:fld>
            <a:endParaRPr lang="en-US"/>
          </a:p>
        </p:txBody>
      </p:sp>
    </p:spTree>
    <p:extLst>
      <p:ext uri="{BB962C8B-B14F-4D97-AF65-F5344CB8AC3E}">
        <p14:creationId xmlns:p14="http://schemas.microsoft.com/office/powerpoint/2010/main" val="172612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Linear Regression</a:t>
            </a:r>
            <a:r>
              <a:rPr lang="en-US" baseline="0" dirty="0" smtClean="0"/>
              <a:t> </a:t>
            </a:r>
            <a:r>
              <a:rPr lang="en-US" baseline="0" dirty="0" smtClean="0">
                <a:sym typeface="Wingdings"/>
              </a:rPr>
              <a:t> one x variable and one y variable</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Goal of a linear regression is to</a:t>
            </a:r>
            <a:r>
              <a:rPr lang="en-US" baseline="0" dirty="0" smtClean="0"/>
              <a:t> find a straight line that best “fits” the data (reduces the error)</a:t>
            </a:r>
            <a:endParaRPr lang="en-US" dirty="0" smtClean="0"/>
          </a:p>
          <a:p>
            <a:endParaRPr lang="en-US" dirty="0" smtClean="0"/>
          </a:p>
          <a:p>
            <a:r>
              <a:rPr lang="en-US" dirty="0" smtClean="0"/>
              <a:t>Multiple Regression </a:t>
            </a:r>
            <a:r>
              <a:rPr lang="en-US" dirty="0" smtClean="0">
                <a:sym typeface="Wingdings"/>
              </a:rPr>
              <a:t> </a:t>
            </a:r>
            <a:r>
              <a:rPr lang="en-US" dirty="0" smtClean="0"/>
              <a:t>A</a:t>
            </a:r>
            <a:r>
              <a:rPr lang="en-US" baseline="0" dirty="0" smtClean="0"/>
              <a:t> lot of x variables and one y variable.</a:t>
            </a:r>
            <a:endParaRPr lang="en-US" dirty="0" smtClean="0"/>
          </a:p>
          <a:p>
            <a:endParaRPr lang="en-US" dirty="0" smtClean="0"/>
          </a:p>
          <a:p>
            <a:r>
              <a:rPr lang="en-US" baseline="0" dirty="0" smtClean="0"/>
              <a:t>	Two variables, you are fitting a flat plane to the data to reduce error</a:t>
            </a:r>
          </a:p>
          <a:p>
            <a:r>
              <a:rPr lang="en-US" baseline="0" dirty="0" smtClean="0"/>
              <a:t>	Same idea for more variables but it</a:t>
            </a:r>
            <a:r>
              <a:rPr lang="fr-FR" baseline="0" dirty="0" smtClean="0"/>
              <a:t>’</a:t>
            </a:r>
            <a:r>
              <a:rPr lang="en-US" baseline="0" dirty="0" smtClean="0"/>
              <a:t>s a little harder to visualize</a:t>
            </a:r>
            <a:endParaRPr lang="en-US" dirty="0" smtClean="0"/>
          </a:p>
        </p:txBody>
      </p:sp>
      <p:sp>
        <p:nvSpPr>
          <p:cNvPr id="4" name="Slide Number Placeholder 3"/>
          <p:cNvSpPr>
            <a:spLocks noGrp="1"/>
          </p:cNvSpPr>
          <p:nvPr>
            <p:ph type="sldNum" sz="quarter" idx="10"/>
          </p:nvPr>
        </p:nvSpPr>
        <p:spPr/>
        <p:txBody>
          <a:bodyPr/>
          <a:lstStyle/>
          <a:p>
            <a:fld id="{76453AF3-BC25-ED45-BDA9-C251C4B70087}" type="slidenum">
              <a:rPr lang="en-US" smtClean="0"/>
              <a:t>9</a:t>
            </a:fld>
            <a:endParaRPr lang="en-US"/>
          </a:p>
        </p:txBody>
      </p:sp>
    </p:spTree>
    <p:extLst>
      <p:ext uri="{BB962C8B-B14F-4D97-AF65-F5344CB8AC3E}">
        <p14:creationId xmlns:p14="http://schemas.microsoft.com/office/powerpoint/2010/main" val="339131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EF23B4-5B56-B744-B387-F31725F2540C}"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B8E4-CE91-1443-8BD6-55825020988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F23B4-5B56-B744-B387-F31725F2540C}"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F23B4-5B56-B744-B387-F31725F2540C}"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F23B4-5B56-B744-B387-F31725F2540C}"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F23B4-5B56-B744-B387-F31725F2540C}"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B8E4-CE91-1443-8BD6-55825020988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EF23B4-5B56-B744-B387-F31725F2540C}"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EF23B4-5B56-B744-B387-F31725F2540C}"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68B8E4-CE91-1443-8BD6-55825020988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F23B4-5B56-B744-B387-F31725F2540C}"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F23B4-5B56-B744-B387-F31725F2540C}"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F23B4-5B56-B744-B387-F31725F2540C}"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B8E4-CE91-1443-8BD6-55825020988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F23B4-5B56-B744-B387-F31725F2540C}"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B8E4-CE91-1443-8BD6-5582502098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EF23B4-5B56-B744-B387-F31725F2540C}" type="datetimeFigureOut">
              <a:rPr lang="en-US" smtClean="0"/>
              <a:t>6/6/14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D68B8E4-CE91-1443-8BD6-5582502098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smtClean="0"/>
              <a:t>Machine Learning </a:t>
            </a:r>
            <a:r>
              <a:rPr lang="en-US" sz="5000" dirty="0" smtClean="0"/>
              <a:t>Examination of </a:t>
            </a:r>
            <a:r>
              <a:rPr lang="en-US" sz="5000" dirty="0" err="1" smtClean="0"/>
              <a:t>Nba</a:t>
            </a:r>
            <a:r>
              <a:rPr lang="en-US" sz="5000" dirty="0" smtClean="0"/>
              <a:t> Defense</a:t>
            </a:r>
            <a:endParaRPr lang="en-US" sz="5000" dirty="0"/>
          </a:p>
        </p:txBody>
      </p:sp>
      <p:sp>
        <p:nvSpPr>
          <p:cNvPr id="3" name="Subtitle 2"/>
          <p:cNvSpPr>
            <a:spLocks noGrp="1"/>
          </p:cNvSpPr>
          <p:nvPr>
            <p:ph type="subTitle" idx="1"/>
          </p:nvPr>
        </p:nvSpPr>
        <p:spPr>
          <a:xfrm>
            <a:off x="685800" y="3505199"/>
            <a:ext cx="6400800" cy="3225057"/>
          </a:xfrm>
        </p:spPr>
        <p:txBody>
          <a:bodyPr/>
          <a:lstStyle/>
          <a:p>
            <a:r>
              <a:rPr lang="en-US" dirty="0" smtClean="0"/>
              <a:t>Alex Block</a:t>
            </a:r>
          </a:p>
          <a:p>
            <a:endParaRPr lang="en-US" dirty="0"/>
          </a:p>
          <a:p>
            <a:r>
              <a:rPr lang="en-US" sz="1600" dirty="0" smtClean="0"/>
              <a:t>Advisors: Chris </a:t>
            </a:r>
            <a:r>
              <a:rPr lang="en-US" sz="1600" dirty="0" err="1" smtClean="0"/>
              <a:t>Fernandes</a:t>
            </a:r>
            <a:r>
              <a:rPr lang="en-US" sz="1600" dirty="0" smtClean="0"/>
              <a:t> &amp; Nick Webb</a:t>
            </a:r>
            <a:endParaRPr lang="en-US" sz="1600" dirty="0"/>
          </a:p>
        </p:txBody>
      </p:sp>
    </p:spTree>
    <p:extLst>
      <p:ext uri="{BB962C8B-B14F-4D97-AF65-F5344CB8AC3E}">
        <p14:creationId xmlns:p14="http://schemas.microsoft.com/office/powerpoint/2010/main" val="28792043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Multilayer Perceptron (Neural Network)</a:t>
            </a:r>
          </a:p>
        </p:txBody>
      </p:sp>
      <p:pic>
        <p:nvPicPr>
          <p:cNvPr id="5" name="Picture 4"/>
          <p:cNvPicPr>
            <a:picLocks noChangeAspect="1"/>
          </p:cNvPicPr>
          <p:nvPr/>
        </p:nvPicPr>
        <p:blipFill>
          <a:blip r:embed="rId3"/>
          <a:stretch>
            <a:fillRect/>
          </a:stretch>
        </p:blipFill>
        <p:spPr>
          <a:xfrm>
            <a:off x="295620" y="1600199"/>
            <a:ext cx="5217058" cy="3194157"/>
          </a:xfrm>
          <a:prstGeom prst="rect">
            <a:avLst/>
          </a:prstGeom>
        </p:spPr>
      </p:pic>
      <p:sp>
        <p:nvSpPr>
          <p:cNvPr id="6" name="Rectangle 5"/>
          <p:cNvSpPr/>
          <p:nvPr/>
        </p:nvSpPr>
        <p:spPr>
          <a:xfrm>
            <a:off x="5512678" y="4219419"/>
            <a:ext cx="1940408"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Gather </a:t>
            </a:r>
            <a:r>
              <a:rPr lang="en-US" sz="1200" dirty="0" smtClean="0"/>
              <a:t>Data</a:t>
            </a:r>
            <a:endParaRPr lang="en-US" sz="1200" dirty="0"/>
          </a:p>
        </p:txBody>
      </p:sp>
      <p:sp>
        <p:nvSpPr>
          <p:cNvPr id="7" name="Rectangle 6"/>
          <p:cNvSpPr/>
          <p:nvPr/>
        </p:nvSpPr>
        <p:spPr>
          <a:xfrm>
            <a:off x="3993719" y="5233599"/>
            <a:ext cx="14259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8" name="Rectangle 7"/>
          <p:cNvSpPr/>
          <p:nvPr/>
        </p:nvSpPr>
        <p:spPr>
          <a:xfrm>
            <a:off x="7441516" y="5233599"/>
            <a:ext cx="1668457"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a:t>
            </a:r>
            <a:r>
              <a:rPr lang="en-US" sz="1200" dirty="0" smtClean="0"/>
              <a:t>Data</a:t>
            </a:r>
            <a:endParaRPr lang="en-US" sz="1200" dirty="0" smtClean="0"/>
          </a:p>
        </p:txBody>
      </p:sp>
      <p:sp>
        <p:nvSpPr>
          <p:cNvPr id="9" name="Rectangle 8"/>
          <p:cNvSpPr/>
          <p:nvPr/>
        </p:nvSpPr>
        <p:spPr>
          <a:xfrm>
            <a:off x="5887530" y="6308253"/>
            <a:ext cx="11907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10" name="Straight Arrow Connector 9"/>
          <p:cNvCxnSpPr>
            <a:stCxn id="6" idx="2"/>
            <a:endCxn id="7"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6" idx="2"/>
            <a:endCxn id="8"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8"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2"/>
            <a:endCxn id="9"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8" idx="2"/>
            <a:endCxn id="9"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 name="Content Placeholder 3"/>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fr-FR" sz="1600" dirty="0" err="1">
                <a:latin typeface="Arial (Body)"/>
                <a:cs typeface="Arial (Body)"/>
              </a:rPr>
              <a:t>Correlation</a:t>
            </a:r>
            <a:r>
              <a:rPr lang="fr-FR" sz="1600" dirty="0">
                <a:latin typeface="Arial (Body)"/>
                <a:cs typeface="Arial (Body)"/>
              </a:rPr>
              <a:t> Coefficient: </a:t>
            </a:r>
            <a:r>
              <a:rPr lang="fr-FR" sz="1600" dirty="0" smtClean="0">
                <a:latin typeface="Arial (Body)"/>
                <a:cs typeface="Arial (Body)"/>
              </a:rPr>
              <a:t>0.9993</a:t>
            </a:r>
            <a:endParaRPr lang="en-US" sz="1600" dirty="0">
              <a:latin typeface="Arial (Body)"/>
              <a:cs typeface="Arial (Body)"/>
            </a:endParaRPr>
          </a:p>
        </p:txBody>
      </p:sp>
    </p:spTree>
    <p:extLst>
      <p:ext uri="{BB962C8B-B14F-4D97-AF65-F5344CB8AC3E}">
        <p14:creationId xmlns:p14="http://schemas.microsoft.com/office/powerpoint/2010/main" val="16693651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Selection</a:t>
            </a:r>
            <a:endParaRPr lang="en-US" dirty="0"/>
          </a:p>
        </p:txBody>
      </p:sp>
      <p:sp>
        <p:nvSpPr>
          <p:cNvPr id="3" name="Content Placeholder 2"/>
          <p:cNvSpPr>
            <a:spLocks noGrp="1"/>
          </p:cNvSpPr>
          <p:nvPr>
            <p:ph idx="1"/>
          </p:nvPr>
        </p:nvSpPr>
        <p:spPr/>
        <p:txBody>
          <a:bodyPr/>
          <a:lstStyle/>
          <a:p>
            <a:r>
              <a:rPr lang="en-US" dirty="0" smtClean="0"/>
              <a:t>Attribute is…</a:t>
            </a:r>
          </a:p>
          <a:p>
            <a:pPr lvl="1"/>
            <a:r>
              <a:rPr lang="en-US" dirty="0" smtClean="0"/>
              <a:t>…not </a:t>
            </a:r>
            <a:r>
              <a:rPr lang="en-US" dirty="0"/>
              <a:t>an indicator of </a:t>
            </a:r>
            <a:r>
              <a:rPr lang="en-US" dirty="0" smtClean="0"/>
              <a:t>defense</a:t>
            </a:r>
          </a:p>
          <a:p>
            <a:pPr lvl="1"/>
            <a:r>
              <a:rPr lang="en-US" dirty="0" smtClean="0"/>
              <a:t>…an </a:t>
            </a:r>
            <a:r>
              <a:rPr lang="en-US" dirty="0"/>
              <a:t>indicator of defensive effectiveness, but not a cause of </a:t>
            </a:r>
            <a:r>
              <a:rPr lang="en-US" dirty="0" smtClean="0"/>
              <a:t>it</a:t>
            </a:r>
          </a:p>
          <a:p>
            <a:pPr lvl="1"/>
            <a:r>
              <a:rPr lang="en-US" dirty="0" smtClean="0"/>
              <a:t>…highly </a:t>
            </a:r>
            <a:r>
              <a:rPr lang="en-US" dirty="0"/>
              <a:t>correlated with another </a:t>
            </a:r>
            <a:r>
              <a:rPr lang="en-US" dirty="0" smtClean="0"/>
              <a:t>attribute</a:t>
            </a:r>
          </a:p>
          <a:p>
            <a:pPr lvl="1"/>
            <a:r>
              <a:rPr lang="en-US" dirty="0" smtClean="0"/>
              <a:t>…a </a:t>
            </a:r>
            <a:r>
              <a:rPr lang="en-US" dirty="0"/>
              <a:t>composite of other </a:t>
            </a:r>
            <a:r>
              <a:rPr lang="en-US" dirty="0" smtClean="0"/>
              <a:t>attributes</a:t>
            </a:r>
            <a:endParaRPr lang="en-US" dirty="0"/>
          </a:p>
          <a:p>
            <a:pPr lvl="1"/>
            <a:r>
              <a:rPr lang="en-US" dirty="0" smtClean="0"/>
              <a:t>…not important for the success of the model</a:t>
            </a:r>
            <a:endParaRPr lang="en-US" dirty="0" smtClean="0"/>
          </a:p>
        </p:txBody>
      </p:sp>
      <p:sp>
        <p:nvSpPr>
          <p:cNvPr id="4" name="Rectangle 3"/>
          <p:cNvSpPr/>
          <p:nvPr/>
        </p:nvSpPr>
        <p:spPr>
          <a:xfrm>
            <a:off x="5512678" y="4219419"/>
            <a:ext cx="1940408"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Gather Data</a:t>
            </a:r>
            <a:endParaRPr lang="en-US" sz="1200" dirty="0"/>
          </a:p>
        </p:txBody>
      </p:sp>
      <p:sp>
        <p:nvSpPr>
          <p:cNvPr id="5" name="Rectangle 4"/>
          <p:cNvSpPr/>
          <p:nvPr/>
        </p:nvSpPr>
        <p:spPr>
          <a:xfrm>
            <a:off x="3993719" y="5233599"/>
            <a:ext cx="1425905"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6" name="Rectangle 5"/>
          <p:cNvSpPr/>
          <p:nvPr/>
        </p:nvSpPr>
        <p:spPr>
          <a:xfrm>
            <a:off x="7441516" y="5233599"/>
            <a:ext cx="1668457"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a:t>
            </a:r>
            <a:r>
              <a:rPr lang="en-US" sz="1200" dirty="0" smtClean="0"/>
              <a:t>Data</a:t>
            </a:r>
            <a:endParaRPr lang="en-US" sz="1200" dirty="0" smtClean="0"/>
          </a:p>
        </p:txBody>
      </p:sp>
      <p:sp>
        <p:nvSpPr>
          <p:cNvPr id="7" name="Rectangle 6"/>
          <p:cNvSpPr/>
          <p:nvPr/>
        </p:nvSpPr>
        <p:spPr>
          <a:xfrm>
            <a:off x="5887530" y="6308253"/>
            <a:ext cx="11907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8" name="Straight Arrow Connector 7"/>
          <p:cNvCxnSpPr>
            <a:stCxn id="4" idx="2"/>
            <a:endCxn id="5"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4" idx="2"/>
            <a:endCxn id="6"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3"/>
            <a:endCxn id="6"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2"/>
            <a:endCxn id="7"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6" idx="2"/>
            <a:endCxn id="7"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43082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Final Attribute Set (Ranked by Importance)</a:t>
            </a:r>
            <a:endParaRPr lang="en-US" sz="3500"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smtClean="0"/>
              <a:t>Opponent Turnover </a:t>
            </a:r>
            <a:r>
              <a:rPr lang="en-US" dirty="0" smtClean="0"/>
              <a:t>Ratio</a:t>
            </a:r>
          </a:p>
          <a:p>
            <a:pPr marL="457200" indent="-457200">
              <a:buFont typeface="+mj-lt"/>
              <a:buAutoNum type="arabicPeriod"/>
            </a:pPr>
            <a:r>
              <a:rPr lang="en-US" dirty="0" smtClean="0"/>
              <a:t>Restricted </a:t>
            </a:r>
            <a:r>
              <a:rPr lang="en-US" dirty="0"/>
              <a:t>Area </a:t>
            </a:r>
            <a:r>
              <a:rPr lang="en-US" dirty="0" smtClean="0"/>
              <a:t>Field Goal %</a:t>
            </a:r>
            <a:endParaRPr lang="en-US" dirty="0" smtClean="0"/>
          </a:p>
          <a:p>
            <a:pPr marL="457200" indent="-457200">
              <a:buFont typeface="+mj-lt"/>
              <a:buAutoNum type="arabicPeriod"/>
            </a:pPr>
            <a:r>
              <a:rPr lang="en-US" dirty="0" smtClean="0"/>
              <a:t>Defensive Rebound %</a:t>
            </a:r>
            <a:endParaRPr lang="en-US" dirty="0" smtClean="0"/>
          </a:p>
          <a:p>
            <a:pPr marL="457200" indent="-457200">
              <a:buFont typeface="+mj-lt"/>
              <a:buAutoNum type="arabicPeriod"/>
            </a:pPr>
            <a:r>
              <a:rPr lang="en-US" dirty="0" smtClean="0"/>
              <a:t>Mid</a:t>
            </a:r>
            <a:r>
              <a:rPr lang="en-US" dirty="0"/>
              <a:t>-Range </a:t>
            </a:r>
            <a:r>
              <a:rPr lang="en-US" dirty="0" smtClean="0"/>
              <a:t>Field Goal %</a:t>
            </a:r>
            <a:endParaRPr lang="en-US" dirty="0" smtClean="0"/>
          </a:p>
          <a:p>
            <a:pPr marL="457200" indent="-457200">
              <a:buFont typeface="+mj-lt"/>
              <a:buAutoNum type="arabicPeriod"/>
            </a:pPr>
            <a:r>
              <a:rPr lang="en-US" dirty="0" smtClean="0"/>
              <a:t>Opp</a:t>
            </a:r>
            <a:r>
              <a:rPr lang="en-US" dirty="0" smtClean="0"/>
              <a:t>onent Free Throw Attempt Ratio</a:t>
            </a:r>
            <a:endParaRPr lang="en-US" dirty="0" smtClean="0"/>
          </a:p>
          <a:p>
            <a:pPr marL="457200" indent="-457200">
              <a:buFont typeface="+mj-lt"/>
              <a:buAutoNum type="arabicPeriod"/>
            </a:pPr>
            <a:r>
              <a:rPr lang="en-US" dirty="0" smtClean="0"/>
              <a:t>In </a:t>
            </a:r>
            <a:r>
              <a:rPr lang="en-US" dirty="0"/>
              <a:t>The </a:t>
            </a:r>
            <a:r>
              <a:rPr lang="en-US" dirty="0" smtClean="0"/>
              <a:t>Paint </a:t>
            </a:r>
            <a:r>
              <a:rPr lang="en-US" dirty="0"/>
              <a:t>(Non-RA) </a:t>
            </a:r>
            <a:r>
              <a:rPr lang="en-US" dirty="0" smtClean="0"/>
              <a:t>Field Goal %</a:t>
            </a:r>
            <a:endParaRPr lang="en-US" dirty="0" smtClean="0"/>
          </a:p>
          <a:p>
            <a:pPr marL="457200" indent="-457200">
              <a:buFont typeface="+mj-lt"/>
              <a:buAutoNum type="arabicPeriod"/>
            </a:pPr>
            <a:r>
              <a:rPr lang="en-US" dirty="0" smtClean="0"/>
              <a:t>Above </a:t>
            </a:r>
            <a:r>
              <a:rPr lang="en-US" dirty="0"/>
              <a:t>the Break 3 </a:t>
            </a:r>
            <a:r>
              <a:rPr lang="en-US" dirty="0" smtClean="0"/>
              <a:t>Field Goal %</a:t>
            </a:r>
            <a:endParaRPr lang="en-US" dirty="0" smtClean="0"/>
          </a:p>
          <a:p>
            <a:pPr marL="457200" indent="-457200">
              <a:buFont typeface="+mj-lt"/>
              <a:buAutoNum type="arabicPeriod"/>
            </a:pPr>
            <a:r>
              <a:rPr lang="en-US" dirty="0" smtClean="0"/>
              <a:t>In </a:t>
            </a:r>
            <a:r>
              <a:rPr lang="en-US" dirty="0"/>
              <a:t>The </a:t>
            </a:r>
            <a:r>
              <a:rPr lang="en-US" dirty="0" smtClean="0"/>
              <a:t>Paint </a:t>
            </a:r>
            <a:r>
              <a:rPr lang="en-US" dirty="0"/>
              <a:t>(Non-RA) </a:t>
            </a:r>
            <a:r>
              <a:rPr lang="en-US" dirty="0" smtClean="0"/>
              <a:t>Field Goal Attempts</a:t>
            </a:r>
            <a:endParaRPr lang="en-US" dirty="0" smtClean="0"/>
          </a:p>
          <a:p>
            <a:pPr marL="457200" indent="-457200">
              <a:buFont typeface="+mj-lt"/>
              <a:buAutoNum type="arabicPeriod"/>
            </a:pPr>
            <a:r>
              <a:rPr lang="en-US" dirty="0" smtClean="0"/>
              <a:t>Mid</a:t>
            </a:r>
            <a:r>
              <a:rPr lang="en-US" dirty="0"/>
              <a:t>-Range </a:t>
            </a:r>
            <a:r>
              <a:rPr lang="en-US" dirty="0" smtClean="0"/>
              <a:t>Field Goal Attempts</a:t>
            </a:r>
            <a:endParaRPr lang="en-US" dirty="0" smtClean="0"/>
          </a:p>
          <a:p>
            <a:pPr marL="457200" indent="-457200">
              <a:buFont typeface="+mj-lt"/>
              <a:buAutoNum type="arabicPeriod"/>
            </a:pPr>
            <a:r>
              <a:rPr lang="en-US" dirty="0" smtClean="0"/>
              <a:t>Restricted </a:t>
            </a:r>
            <a:r>
              <a:rPr lang="en-US" dirty="0"/>
              <a:t>Area </a:t>
            </a:r>
            <a:r>
              <a:rPr lang="en-US" dirty="0" smtClean="0"/>
              <a:t>Field Goal Attempts</a:t>
            </a:r>
            <a:endParaRPr lang="en-US" dirty="0" smtClean="0"/>
          </a:p>
          <a:p>
            <a:pPr marL="457200" indent="-457200">
              <a:buFont typeface="+mj-lt"/>
              <a:buAutoNum type="arabicPeriod"/>
            </a:pPr>
            <a:r>
              <a:rPr lang="en-US" dirty="0" smtClean="0"/>
              <a:t>Opp</a:t>
            </a:r>
            <a:r>
              <a:rPr lang="en-US" dirty="0" smtClean="0"/>
              <a:t>onent Free Throw %</a:t>
            </a:r>
            <a:endParaRPr lang="en-US" dirty="0" smtClean="0"/>
          </a:p>
          <a:p>
            <a:pPr marL="457200" indent="-457200">
              <a:buFont typeface="+mj-lt"/>
              <a:buAutoNum type="arabicPeriod"/>
            </a:pPr>
            <a:r>
              <a:rPr lang="en-US" dirty="0" smtClean="0"/>
              <a:t>Left </a:t>
            </a:r>
            <a:r>
              <a:rPr lang="en-US" dirty="0"/>
              <a:t>Corner 3 </a:t>
            </a:r>
            <a:r>
              <a:rPr lang="en-US" dirty="0" smtClean="0"/>
              <a:t>Field Goal %</a:t>
            </a:r>
            <a:endParaRPr lang="en-US" dirty="0" smtClean="0"/>
          </a:p>
          <a:p>
            <a:pPr marL="457200" indent="-457200">
              <a:buFont typeface="+mj-lt"/>
              <a:buAutoNum type="arabicPeriod"/>
            </a:pPr>
            <a:r>
              <a:rPr lang="en-US" dirty="0" smtClean="0"/>
              <a:t>Right </a:t>
            </a:r>
            <a:r>
              <a:rPr lang="en-US" dirty="0"/>
              <a:t>Corner 3 </a:t>
            </a:r>
            <a:r>
              <a:rPr lang="en-US" dirty="0" smtClean="0"/>
              <a:t>Field Goal %</a:t>
            </a:r>
            <a:endParaRPr lang="en-US" dirty="0" smtClean="0"/>
          </a:p>
          <a:p>
            <a:pPr marL="457200" indent="-457200">
              <a:buFont typeface="+mj-lt"/>
              <a:buAutoNum type="arabicPeriod"/>
            </a:pPr>
            <a:r>
              <a:rPr lang="en-US" dirty="0" smtClean="0"/>
              <a:t>Above </a:t>
            </a:r>
            <a:r>
              <a:rPr lang="en-US" dirty="0"/>
              <a:t>the Break 3 </a:t>
            </a:r>
            <a:r>
              <a:rPr lang="en-US" dirty="0" smtClean="0"/>
              <a:t>Field Goal Attempts</a:t>
            </a:r>
            <a:endParaRPr lang="en-US" dirty="0" smtClean="0"/>
          </a:p>
          <a:p>
            <a:pPr marL="457200" indent="-457200">
              <a:buFont typeface="+mj-lt"/>
              <a:buAutoNum type="arabicPeriod"/>
            </a:pPr>
            <a:r>
              <a:rPr lang="en-US" dirty="0" smtClean="0"/>
              <a:t>Right </a:t>
            </a:r>
            <a:r>
              <a:rPr lang="en-US" dirty="0"/>
              <a:t>Corner 3 </a:t>
            </a:r>
            <a:r>
              <a:rPr lang="en-US" dirty="0" smtClean="0"/>
              <a:t>Field Goal Attempts</a:t>
            </a:r>
            <a:endParaRPr lang="en-US" dirty="0" smtClean="0"/>
          </a:p>
          <a:p>
            <a:pPr marL="457200" indent="-457200">
              <a:buFont typeface="+mj-lt"/>
              <a:buAutoNum type="arabicPeriod"/>
            </a:pPr>
            <a:r>
              <a:rPr lang="en-US" dirty="0" smtClean="0"/>
              <a:t>Left </a:t>
            </a:r>
            <a:r>
              <a:rPr lang="en-US" dirty="0"/>
              <a:t>Corner 3 </a:t>
            </a:r>
            <a:r>
              <a:rPr lang="en-US" dirty="0" smtClean="0"/>
              <a:t>Field Goal Attempts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90045731"/>
              </p:ext>
            </p:extLst>
          </p:nvPr>
        </p:nvGraphicFramePr>
        <p:xfrm>
          <a:off x="5682605" y="1524000"/>
          <a:ext cx="3375769" cy="2108200"/>
        </p:xfrm>
        <a:graphic>
          <a:graphicData uri="http://schemas.openxmlformats.org/drawingml/2006/table">
            <a:tbl>
              <a:tblPr firstRow="1" bandRow="1">
                <a:tableStyleId>{2D5ABB26-0587-4C30-8999-92F81FD0307C}</a:tableStyleId>
              </a:tblPr>
              <a:tblGrid>
                <a:gridCol w="1634734"/>
                <a:gridCol w="827705"/>
                <a:gridCol w="913330"/>
              </a:tblGrid>
              <a:tr h="370840">
                <a:tc rowSpan="2">
                  <a:txBody>
                    <a:bodyPr/>
                    <a:lstStyle/>
                    <a:p>
                      <a:pPr algn="ct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en-US" sz="1600" dirty="0" smtClean="0"/>
                        <a:t>Correlation Coefficient</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vMerge="1">
                  <a:txBody>
                    <a:bodyPr/>
                    <a:lstStyle/>
                    <a:p>
                      <a:pPr algn="ct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600" dirty="0" smtClean="0"/>
                        <a:t>Initial</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600" dirty="0" smtClean="0"/>
                        <a:t>Final</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pPr algn="ctr"/>
                      <a:r>
                        <a:rPr lang="en-US" sz="1600" dirty="0" smtClean="0"/>
                        <a:t>Multilayer Perceptron</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600" dirty="0" smtClean="0"/>
                        <a:t>.9993</a:t>
                      </a:r>
                      <a:endParaRPr lang="en-US" sz="16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600" dirty="0" smtClean="0"/>
                        <a:t>.9952</a:t>
                      </a:r>
                      <a:endParaRPr lang="en-US" sz="16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pPr algn="ctr"/>
                      <a:r>
                        <a:rPr lang="en-US" sz="1600" dirty="0" smtClean="0"/>
                        <a:t>Linear</a:t>
                      </a:r>
                      <a:r>
                        <a:rPr lang="en-US" sz="1600" baseline="0" dirty="0" smtClean="0"/>
                        <a:t> Regression</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600" dirty="0" smtClean="0"/>
                        <a:t>.9997</a:t>
                      </a:r>
                      <a:endParaRPr lang="en-US" sz="16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600" dirty="0" smtClean="0"/>
                        <a:t>.9816</a:t>
                      </a:r>
                      <a:endParaRPr lang="en-US" sz="16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913750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129132" cy="990600"/>
          </a:xfrm>
        </p:spPr>
        <p:txBody>
          <a:bodyPr>
            <a:normAutofit/>
          </a:bodyPr>
          <a:lstStyle/>
          <a:p>
            <a:r>
              <a:rPr lang="en-US" sz="3500" dirty="0" smtClean="0"/>
              <a:t>My Statistics</a:t>
            </a:r>
            <a:endParaRPr lang="en-US" sz="3500" dirty="0"/>
          </a:p>
        </p:txBody>
      </p:sp>
      <p:sp>
        <p:nvSpPr>
          <p:cNvPr id="3" name="Content Placeholder 2"/>
          <p:cNvSpPr>
            <a:spLocks noGrp="1"/>
          </p:cNvSpPr>
          <p:nvPr>
            <p:ph idx="1"/>
          </p:nvPr>
        </p:nvSpPr>
        <p:spPr>
          <a:xfrm>
            <a:off x="457200" y="1600200"/>
            <a:ext cx="4308837" cy="4876800"/>
          </a:xfrm>
        </p:spPr>
        <p:txBody>
          <a:bodyPr>
            <a:normAutofit fontScale="70000" lnSpcReduction="20000"/>
          </a:bodyPr>
          <a:lstStyle/>
          <a:p>
            <a:pPr marL="457200" indent="-457200">
              <a:buFont typeface="+mj-lt"/>
              <a:buAutoNum type="arabicPeriod"/>
            </a:pPr>
            <a:r>
              <a:rPr lang="en-US" dirty="0" err="1"/>
              <a:t>Opp</a:t>
            </a:r>
            <a:r>
              <a:rPr lang="en-US" dirty="0"/>
              <a:t> TO </a:t>
            </a:r>
            <a:r>
              <a:rPr lang="en-US" dirty="0" smtClean="0"/>
              <a:t>Ratio</a:t>
            </a:r>
          </a:p>
          <a:p>
            <a:pPr marL="457200" indent="-457200">
              <a:buFont typeface="+mj-lt"/>
              <a:buAutoNum type="arabicPeriod"/>
            </a:pPr>
            <a:r>
              <a:rPr lang="en-US" dirty="0" smtClean="0"/>
              <a:t>Restricted </a:t>
            </a:r>
            <a:r>
              <a:rPr lang="en-US" dirty="0"/>
              <a:t>Area FG </a:t>
            </a:r>
            <a:r>
              <a:rPr lang="en-US" dirty="0" smtClean="0"/>
              <a:t>Percentage</a:t>
            </a:r>
          </a:p>
          <a:p>
            <a:pPr marL="457200" indent="-457200">
              <a:buFont typeface="+mj-lt"/>
              <a:buAutoNum type="arabicPeriod"/>
            </a:pPr>
            <a:r>
              <a:rPr lang="en-US" dirty="0" smtClean="0"/>
              <a:t>DREB Percentage</a:t>
            </a:r>
          </a:p>
          <a:p>
            <a:pPr marL="457200" indent="-457200">
              <a:buFont typeface="+mj-lt"/>
              <a:buAutoNum type="arabicPeriod"/>
            </a:pPr>
            <a:r>
              <a:rPr lang="en-US" dirty="0" smtClean="0"/>
              <a:t>Mid</a:t>
            </a:r>
            <a:r>
              <a:rPr lang="en-US" dirty="0"/>
              <a:t>-Range FG </a:t>
            </a:r>
            <a:r>
              <a:rPr lang="en-US" dirty="0" smtClean="0"/>
              <a:t>Percentage</a:t>
            </a:r>
          </a:p>
          <a:p>
            <a:pPr marL="457200" indent="-457200">
              <a:buFont typeface="+mj-lt"/>
              <a:buAutoNum type="arabicPeriod"/>
            </a:pPr>
            <a:r>
              <a:rPr lang="en-US" dirty="0" err="1" smtClean="0"/>
              <a:t>Opp</a:t>
            </a:r>
            <a:r>
              <a:rPr lang="en-US" dirty="0" smtClean="0"/>
              <a:t> </a:t>
            </a:r>
            <a:r>
              <a:rPr lang="en-US" dirty="0"/>
              <a:t>FTA </a:t>
            </a:r>
            <a:r>
              <a:rPr lang="en-US" dirty="0" smtClean="0"/>
              <a:t>Rate</a:t>
            </a:r>
          </a:p>
          <a:p>
            <a:pPr marL="457200" indent="-457200">
              <a:buFont typeface="+mj-lt"/>
              <a:buAutoNum type="arabicPeriod"/>
            </a:pPr>
            <a:r>
              <a:rPr lang="en-US" dirty="0" smtClean="0"/>
              <a:t>In </a:t>
            </a:r>
            <a:r>
              <a:rPr lang="en-US" dirty="0"/>
              <a:t>The </a:t>
            </a:r>
            <a:r>
              <a:rPr lang="en-US" dirty="0" smtClean="0"/>
              <a:t>Paint </a:t>
            </a:r>
            <a:r>
              <a:rPr lang="en-US" dirty="0"/>
              <a:t>(Non-RA) FG </a:t>
            </a:r>
            <a:r>
              <a:rPr lang="en-US" dirty="0" smtClean="0"/>
              <a:t>Percentage</a:t>
            </a:r>
          </a:p>
          <a:p>
            <a:pPr marL="457200" indent="-457200">
              <a:buFont typeface="+mj-lt"/>
              <a:buAutoNum type="arabicPeriod"/>
            </a:pPr>
            <a:r>
              <a:rPr lang="en-US" dirty="0" smtClean="0"/>
              <a:t>Above </a:t>
            </a:r>
            <a:r>
              <a:rPr lang="en-US" dirty="0"/>
              <a:t>the Break 3 FG </a:t>
            </a:r>
            <a:r>
              <a:rPr lang="en-US" dirty="0" smtClean="0"/>
              <a:t>Percentage</a:t>
            </a:r>
          </a:p>
          <a:p>
            <a:pPr marL="457200" indent="-457200">
              <a:buFont typeface="+mj-lt"/>
              <a:buAutoNum type="arabicPeriod"/>
            </a:pPr>
            <a:r>
              <a:rPr lang="en-US" dirty="0" smtClean="0"/>
              <a:t>In </a:t>
            </a:r>
            <a:r>
              <a:rPr lang="en-US" dirty="0"/>
              <a:t>The </a:t>
            </a:r>
            <a:r>
              <a:rPr lang="en-US" dirty="0" smtClean="0"/>
              <a:t>Paint </a:t>
            </a:r>
            <a:r>
              <a:rPr lang="en-US" dirty="0"/>
              <a:t>(Non-RA) </a:t>
            </a:r>
            <a:r>
              <a:rPr lang="en-US" dirty="0" smtClean="0"/>
              <a:t>FGA</a:t>
            </a:r>
          </a:p>
          <a:p>
            <a:pPr marL="457200" indent="-457200">
              <a:buFont typeface="+mj-lt"/>
              <a:buAutoNum type="arabicPeriod"/>
            </a:pPr>
            <a:r>
              <a:rPr lang="en-US" dirty="0" smtClean="0"/>
              <a:t>Mid</a:t>
            </a:r>
            <a:r>
              <a:rPr lang="en-US" dirty="0"/>
              <a:t>-Range </a:t>
            </a:r>
            <a:r>
              <a:rPr lang="en-US" dirty="0" smtClean="0"/>
              <a:t>FGA</a:t>
            </a:r>
          </a:p>
          <a:p>
            <a:pPr marL="457200" indent="-457200">
              <a:buFont typeface="+mj-lt"/>
              <a:buAutoNum type="arabicPeriod"/>
            </a:pPr>
            <a:r>
              <a:rPr lang="en-US" dirty="0" smtClean="0"/>
              <a:t>Restricted </a:t>
            </a:r>
            <a:r>
              <a:rPr lang="en-US" dirty="0"/>
              <a:t>Area </a:t>
            </a:r>
            <a:r>
              <a:rPr lang="en-US" dirty="0" smtClean="0"/>
              <a:t>FGA</a:t>
            </a:r>
          </a:p>
          <a:p>
            <a:pPr marL="457200" indent="-457200">
              <a:buFont typeface="+mj-lt"/>
              <a:buAutoNum type="arabicPeriod"/>
            </a:pPr>
            <a:r>
              <a:rPr lang="en-US" dirty="0" err="1" smtClean="0"/>
              <a:t>Opp</a:t>
            </a:r>
            <a:r>
              <a:rPr lang="en-US" dirty="0" smtClean="0"/>
              <a:t> </a:t>
            </a:r>
            <a:r>
              <a:rPr lang="en-US" dirty="0"/>
              <a:t>FT </a:t>
            </a:r>
            <a:r>
              <a:rPr lang="en-US" dirty="0" smtClean="0"/>
              <a:t>Percentage</a:t>
            </a:r>
          </a:p>
          <a:p>
            <a:pPr marL="457200" indent="-457200">
              <a:buFont typeface="+mj-lt"/>
              <a:buAutoNum type="arabicPeriod"/>
            </a:pPr>
            <a:r>
              <a:rPr lang="en-US" dirty="0" smtClean="0"/>
              <a:t>Left </a:t>
            </a:r>
            <a:r>
              <a:rPr lang="en-US" dirty="0"/>
              <a:t>Corner 3 FG </a:t>
            </a:r>
            <a:r>
              <a:rPr lang="en-US" dirty="0" smtClean="0"/>
              <a:t>Percentage</a:t>
            </a:r>
          </a:p>
          <a:p>
            <a:pPr marL="457200" indent="-457200">
              <a:buFont typeface="+mj-lt"/>
              <a:buAutoNum type="arabicPeriod"/>
            </a:pPr>
            <a:r>
              <a:rPr lang="en-US" dirty="0" smtClean="0"/>
              <a:t>Right </a:t>
            </a:r>
            <a:r>
              <a:rPr lang="en-US" dirty="0"/>
              <a:t>Corner 3 FG </a:t>
            </a:r>
            <a:r>
              <a:rPr lang="en-US" dirty="0" smtClean="0"/>
              <a:t>Percentage</a:t>
            </a:r>
          </a:p>
          <a:p>
            <a:pPr marL="457200" indent="-457200">
              <a:buFont typeface="+mj-lt"/>
              <a:buAutoNum type="arabicPeriod"/>
            </a:pPr>
            <a:r>
              <a:rPr lang="en-US" dirty="0" smtClean="0"/>
              <a:t>Above </a:t>
            </a:r>
            <a:r>
              <a:rPr lang="en-US" dirty="0"/>
              <a:t>the Break 3 </a:t>
            </a:r>
            <a:r>
              <a:rPr lang="en-US" dirty="0" smtClean="0"/>
              <a:t>FGA</a:t>
            </a:r>
          </a:p>
          <a:p>
            <a:pPr marL="457200" indent="-457200">
              <a:buFont typeface="+mj-lt"/>
              <a:buAutoNum type="arabicPeriod"/>
            </a:pPr>
            <a:r>
              <a:rPr lang="en-US" dirty="0" smtClean="0"/>
              <a:t>Right </a:t>
            </a:r>
            <a:r>
              <a:rPr lang="en-US" dirty="0"/>
              <a:t>Corner 3 </a:t>
            </a:r>
            <a:r>
              <a:rPr lang="en-US" dirty="0" smtClean="0"/>
              <a:t>FGA</a:t>
            </a:r>
          </a:p>
          <a:p>
            <a:pPr marL="457200" indent="-457200">
              <a:buFont typeface="+mj-lt"/>
              <a:buAutoNum type="arabicPeriod"/>
            </a:pPr>
            <a:r>
              <a:rPr lang="en-US" dirty="0" smtClean="0"/>
              <a:t>Left </a:t>
            </a:r>
            <a:r>
              <a:rPr lang="en-US" dirty="0"/>
              <a:t>Corner 3 FGA </a:t>
            </a:r>
          </a:p>
        </p:txBody>
      </p:sp>
      <p:sp>
        <p:nvSpPr>
          <p:cNvPr id="4" name="Rectangle 3"/>
          <p:cNvSpPr/>
          <p:nvPr/>
        </p:nvSpPr>
        <p:spPr>
          <a:xfrm>
            <a:off x="4766037" y="1592359"/>
            <a:ext cx="4572000" cy="1200329"/>
          </a:xfrm>
          <a:prstGeom prst="rect">
            <a:avLst/>
          </a:prstGeom>
        </p:spPr>
        <p:txBody>
          <a:bodyPr>
            <a:spAutoFit/>
          </a:bodyPr>
          <a:lstStyle/>
          <a:p>
            <a:pPr marL="457200" indent="-457200">
              <a:buFont typeface="+mj-lt"/>
              <a:buAutoNum type="arabicPeriod"/>
            </a:pPr>
            <a:r>
              <a:rPr lang="en-US" dirty="0" smtClean="0"/>
              <a:t>Shooting percentage</a:t>
            </a:r>
          </a:p>
          <a:p>
            <a:pPr marL="457200" indent="-457200">
              <a:buFont typeface="+mj-lt"/>
              <a:buAutoNum type="arabicPeriod"/>
            </a:pPr>
            <a:r>
              <a:rPr lang="en-US" dirty="0" smtClean="0"/>
              <a:t>Turnovers per possession</a:t>
            </a:r>
          </a:p>
          <a:p>
            <a:pPr marL="457200" indent="-457200">
              <a:buFont typeface="+mj-lt"/>
              <a:buAutoNum type="arabicPeriod"/>
            </a:pPr>
            <a:r>
              <a:rPr lang="en-US" dirty="0" smtClean="0"/>
              <a:t>Offensive rebounding percentage</a:t>
            </a:r>
          </a:p>
          <a:p>
            <a:pPr marL="457200" indent="-457200">
              <a:buFont typeface="+mj-lt"/>
              <a:buAutoNum type="arabicPeriod"/>
            </a:pPr>
            <a:r>
              <a:rPr lang="en-US" dirty="0" smtClean="0"/>
              <a:t>Getting to the foul line</a:t>
            </a:r>
          </a:p>
        </p:txBody>
      </p:sp>
      <p:sp>
        <p:nvSpPr>
          <p:cNvPr id="7" name="Title 1"/>
          <p:cNvSpPr txBox="1">
            <a:spLocks/>
          </p:cNvSpPr>
          <p:nvPr/>
        </p:nvSpPr>
        <p:spPr>
          <a:xfrm>
            <a:off x="4766037" y="601759"/>
            <a:ext cx="340116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500" dirty="0" smtClean="0"/>
              <a:t>Dean Oliver’s</a:t>
            </a:r>
            <a:endParaRPr lang="en-US" sz="3500" dirty="0"/>
          </a:p>
        </p:txBody>
      </p:sp>
    </p:spTree>
    <p:extLst>
      <p:ext uri="{BB962C8B-B14F-4D97-AF65-F5344CB8AC3E}">
        <p14:creationId xmlns:p14="http://schemas.microsoft.com/office/powerpoint/2010/main" val="36724940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129132" cy="990600"/>
          </a:xfrm>
        </p:spPr>
        <p:txBody>
          <a:bodyPr>
            <a:normAutofit/>
          </a:bodyPr>
          <a:lstStyle/>
          <a:p>
            <a:r>
              <a:rPr lang="en-US" sz="3500" dirty="0" smtClean="0"/>
              <a:t>My Statistics</a:t>
            </a:r>
            <a:endParaRPr lang="en-US" sz="3500" dirty="0"/>
          </a:p>
        </p:txBody>
      </p:sp>
      <p:sp>
        <p:nvSpPr>
          <p:cNvPr id="3" name="Content Placeholder 2"/>
          <p:cNvSpPr>
            <a:spLocks noGrp="1"/>
          </p:cNvSpPr>
          <p:nvPr>
            <p:ph idx="1"/>
          </p:nvPr>
        </p:nvSpPr>
        <p:spPr>
          <a:xfrm>
            <a:off x="457200" y="1600200"/>
            <a:ext cx="4308837" cy="4876800"/>
          </a:xfrm>
        </p:spPr>
        <p:txBody>
          <a:bodyPr>
            <a:normAutofit fontScale="70000" lnSpcReduction="20000"/>
          </a:bodyPr>
          <a:lstStyle/>
          <a:p>
            <a:pPr marL="457200" indent="-457200">
              <a:buFont typeface="+mj-lt"/>
              <a:buAutoNum type="arabicPeriod"/>
            </a:pPr>
            <a:r>
              <a:rPr lang="en-US" dirty="0" err="1"/>
              <a:t>Opp</a:t>
            </a:r>
            <a:r>
              <a:rPr lang="en-US" dirty="0"/>
              <a:t> TO </a:t>
            </a:r>
            <a:r>
              <a:rPr lang="en-US" dirty="0" smtClean="0"/>
              <a:t>Ratio</a:t>
            </a:r>
          </a:p>
          <a:p>
            <a:pPr marL="457200" indent="-457200">
              <a:buFont typeface="+mj-lt"/>
              <a:buAutoNum type="arabicPeriod"/>
            </a:pPr>
            <a:r>
              <a:rPr lang="en-US" dirty="0" smtClean="0"/>
              <a:t>Restricted </a:t>
            </a:r>
            <a:r>
              <a:rPr lang="en-US" dirty="0"/>
              <a:t>Area FG </a:t>
            </a:r>
            <a:r>
              <a:rPr lang="en-US" dirty="0" smtClean="0"/>
              <a:t>Percentage</a:t>
            </a:r>
          </a:p>
          <a:p>
            <a:pPr marL="457200" indent="-457200">
              <a:buFont typeface="+mj-lt"/>
              <a:buAutoNum type="arabicPeriod"/>
            </a:pPr>
            <a:r>
              <a:rPr lang="en-US" dirty="0" smtClean="0"/>
              <a:t>DREB Percentage</a:t>
            </a:r>
          </a:p>
          <a:p>
            <a:pPr marL="457200" indent="-457200">
              <a:buFont typeface="+mj-lt"/>
              <a:buAutoNum type="arabicPeriod"/>
            </a:pPr>
            <a:r>
              <a:rPr lang="en-US" dirty="0" smtClean="0"/>
              <a:t>Mid</a:t>
            </a:r>
            <a:r>
              <a:rPr lang="en-US" dirty="0"/>
              <a:t>-Range FG </a:t>
            </a:r>
            <a:r>
              <a:rPr lang="en-US" dirty="0" smtClean="0"/>
              <a:t>Percentage</a:t>
            </a:r>
          </a:p>
          <a:p>
            <a:pPr marL="457200" indent="-457200">
              <a:buFont typeface="+mj-lt"/>
              <a:buAutoNum type="arabicPeriod"/>
            </a:pPr>
            <a:r>
              <a:rPr lang="en-US" b="1" dirty="0" err="1" smtClean="0"/>
              <a:t>Opp</a:t>
            </a:r>
            <a:r>
              <a:rPr lang="en-US" b="1" dirty="0" smtClean="0"/>
              <a:t> </a:t>
            </a:r>
            <a:r>
              <a:rPr lang="en-US" b="1" dirty="0"/>
              <a:t>FTA </a:t>
            </a:r>
            <a:r>
              <a:rPr lang="en-US" b="1" dirty="0" smtClean="0"/>
              <a:t>Rate</a:t>
            </a:r>
          </a:p>
          <a:p>
            <a:pPr marL="457200" indent="-457200">
              <a:buFont typeface="+mj-lt"/>
              <a:buAutoNum type="arabicPeriod"/>
            </a:pPr>
            <a:r>
              <a:rPr lang="en-US" dirty="0" smtClean="0"/>
              <a:t>In </a:t>
            </a:r>
            <a:r>
              <a:rPr lang="en-US" dirty="0"/>
              <a:t>The </a:t>
            </a:r>
            <a:r>
              <a:rPr lang="en-US" dirty="0" smtClean="0"/>
              <a:t>Paint </a:t>
            </a:r>
            <a:r>
              <a:rPr lang="en-US" dirty="0"/>
              <a:t>(Non-RA) FG </a:t>
            </a:r>
            <a:r>
              <a:rPr lang="en-US" dirty="0" smtClean="0"/>
              <a:t>Percentage</a:t>
            </a:r>
          </a:p>
          <a:p>
            <a:pPr marL="457200" indent="-457200">
              <a:buFont typeface="+mj-lt"/>
              <a:buAutoNum type="arabicPeriod"/>
            </a:pPr>
            <a:r>
              <a:rPr lang="en-US" dirty="0" smtClean="0"/>
              <a:t>Above </a:t>
            </a:r>
            <a:r>
              <a:rPr lang="en-US" dirty="0"/>
              <a:t>the Break 3 FG </a:t>
            </a:r>
            <a:r>
              <a:rPr lang="en-US" dirty="0" smtClean="0"/>
              <a:t>Percentage</a:t>
            </a:r>
          </a:p>
          <a:p>
            <a:pPr marL="457200" indent="-457200">
              <a:buFont typeface="+mj-lt"/>
              <a:buAutoNum type="arabicPeriod"/>
            </a:pPr>
            <a:r>
              <a:rPr lang="en-US" dirty="0" smtClean="0"/>
              <a:t>In </a:t>
            </a:r>
            <a:r>
              <a:rPr lang="en-US" dirty="0"/>
              <a:t>The </a:t>
            </a:r>
            <a:r>
              <a:rPr lang="en-US" dirty="0" smtClean="0"/>
              <a:t>Paint </a:t>
            </a:r>
            <a:r>
              <a:rPr lang="en-US" dirty="0"/>
              <a:t>(Non-RA) </a:t>
            </a:r>
            <a:r>
              <a:rPr lang="en-US" dirty="0" smtClean="0"/>
              <a:t>FGA</a:t>
            </a:r>
          </a:p>
          <a:p>
            <a:pPr marL="457200" indent="-457200">
              <a:buFont typeface="+mj-lt"/>
              <a:buAutoNum type="arabicPeriod"/>
            </a:pPr>
            <a:r>
              <a:rPr lang="en-US" dirty="0" smtClean="0"/>
              <a:t>Mid</a:t>
            </a:r>
            <a:r>
              <a:rPr lang="en-US" dirty="0"/>
              <a:t>-Range </a:t>
            </a:r>
            <a:r>
              <a:rPr lang="en-US" dirty="0" smtClean="0"/>
              <a:t>FGA</a:t>
            </a:r>
          </a:p>
          <a:p>
            <a:pPr marL="457200" indent="-457200">
              <a:buFont typeface="+mj-lt"/>
              <a:buAutoNum type="arabicPeriod"/>
            </a:pPr>
            <a:r>
              <a:rPr lang="en-US" dirty="0" smtClean="0"/>
              <a:t>Restricted </a:t>
            </a:r>
            <a:r>
              <a:rPr lang="en-US" dirty="0"/>
              <a:t>Area </a:t>
            </a:r>
            <a:r>
              <a:rPr lang="en-US" dirty="0" smtClean="0"/>
              <a:t>FGA</a:t>
            </a:r>
          </a:p>
          <a:p>
            <a:pPr marL="457200" indent="-457200">
              <a:buFont typeface="+mj-lt"/>
              <a:buAutoNum type="arabicPeriod"/>
            </a:pPr>
            <a:r>
              <a:rPr lang="en-US" dirty="0" err="1" smtClean="0"/>
              <a:t>Opp</a:t>
            </a:r>
            <a:r>
              <a:rPr lang="en-US" dirty="0" smtClean="0"/>
              <a:t> </a:t>
            </a:r>
            <a:r>
              <a:rPr lang="en-US" dirty="0"/>
              <a:t>FT </a:t>
            </a:r>
            <a:r>
              <a:rPr lang="en-US" dirty="0" smtClean="0"/>
              <a:t>Percentage</a:t>
            </a:r>
          </a:p>
          <a:p>
            <a:pPr marL="457200" indent="-457200">
              <a:buFont typeface="+mj-lt"/>
              <a:buAutoNum type="arabicPeriod"/>
            </a:pPr>
            <a:r>
              <a:rPr lang="en-US" dirty="0" smtClean="0"/>
              <a:t>Left </a:t>
            </a:r>
            <a:r>
              <a:rPr lang="en-US" dirty="0"/>
              <a:t>Corner 3 FG </a:t>
            </a:r>
            <a:r>
              <a:rPr lang="en-US" dirty="0" smtClean="0"/>
              <a:t>Percentage</a:t>
            </a:r>
          </a:p>
          <a:p>
            <a:pPr marL="457200" indent="-457200">
              <a:buFont typeface="+mj-lt"/>
              <a:buAutoNum type="arabicPeriod"/>
            </a:pPr>
            <a:r>
              <a:rPr lang="en-US" dirty="0" smtClean="0"/>
              <a:t>Right </a:t>
            </a:r>
            <a:r>
              <a:rPr lang="en-US" dirty="0"/>
              <a:t>Corner 3 FG </a:t>
            </a:r>
            <a:r>
              <a:rPr lang="en-US" dirty="0" smtClean="0"/>
              <a:t>Percentage</a:t>
            </a:r>
          </a:p>
          <a:p>
            <a:pPr marL="457200" indent="-457200">
              <a:buFont typeface="+mj-lt"/>
              <a:buAutoNum type="arabicPeriod"/>
            </a:pPr>
            <a:r>
              <a:rPr lang="en-US" dirty="0" smtClean="0"/>
              <a:t>Above </a:t>
            </a:r>
            <a:r>
              <a:rPr lang="en-US" dirty="0"/>
              <a:t>the Break 3 </a:t>
            </a:r>
            <a:r>
              <a:rPr lang="en-US" dirty="0" smtClean="0"/>
              <a:t>FGA</a:t>
            </a:r>
          </a:p>
          <a:p>
            <a:pPr marL="457200" indent="-457200">
              <a:buFont typeface="+mj-lt"/>
              <a:buAutoNum type="arabicPeriod"/>
            </a:pPr>
            <a:r>
              <a:rPr lang="en-US" dirty="0" smtClean="0"/>
              <a:t>Right </a:t>
            </a:r>
            <a:r>
              <a:rPr lang="en-US" dirty="0"/>
              <a:t>Corner 3 </a:t>
            </a:r>
            <a:r>
              <a:rPr lang="en-US" dirty="0" smtClean="0"/>
              <a:t>FGA</a:t>
            </a:r>
          </a:p>
          <a:p>
            <a:pPr marL="457200" indent="-457200">
              <a:buFont typeface="+mj-lt"/>
              <a:buAutoNum type="arabicPeriod"/>
            </a:pPr>
            <a:r>
              <a:rPr lang="en-US" dirty="0" smtClean="0"/>
              <a:t>Left </a:t>
            </a:r>
            <a:r>
              <a:rPr lang="en-US" dirty="0"/>
              <a:t>Corner 3 FGA </a:t>
            </a:r>
          </a:p>
        </p:txBody>
      </p:sp>
      <p:sp>
        <p:nvSpPr>
          <p:cNvPr id="4" name="Rectangle 3"/>
          <p:cNvSpPr/>
          <p:nvPr/>
        </p:nvSpPr>
        <p:spPr>
          <a:xfrm>
            <a:off x="4766037" y="1592359"/>
            <a:ext cx="4572000" cy="1200329"/>
          </a:xfrm>
          <a:prstGeom prst="rect">
            <a:avLst/>
          </a:prstGeom>
        </p:spPr>
        <p:txBody>
          <a:bodyPr>
            <a:spAutoFit/>
          </a:bodyPr>
          <a:lstStyle/>
          <a:p>
            <a:pPr marL="457200" indent="-457200">
              <a:buFont typeface="+mj-lt"/>
              <a:buAutoNum type="arabicPeriod"/>
            </a:pPr>
            <a:r>
              <a:rPr lang="en-US" dirty="0" smtClean="0"/>
              <a:t>Shooting percentage</a:t>
            </a:r>
          </a:p>
          <a:p>
            <a:pPr marL="457200" indent="-457200">
              <a:buFont typeface="+mj-lt"/>
              <a:buAutoNum type="arabicPeriod"/>
            </a:pPr>
            <a:r>
              <a:rPr lang="en-US" dirty="0" smtClean="0"/>
              <a:t>Turnovers per possession</a:t>
            </a:r>
          </a:p>
          <a:p>
            <a:pPr marL="457200" indent="-457200">
              <a:buFont typeface="+mj-lt"/>
              <a:buAutoNum type="arabicPeriod"/>
            </a:pPr>
            <a:r>
              <a:rPr lang="en-US" dirty="0" smtClean="0"/>
              <a:t>Offensive rebounding percentage</a:t>
            </a:r>
          </a:p>
          <a:p>
            <a:pPr marL="457200" indent="-457200">
              <a:buFont typeface="+mj-lt"/>
              <a:buAutoNum type="arabicPeriod"/>
            </a:pPr>
            <a:r>
              <a:rPr lang="en-US" b="1" dirty="0" smtClean="0"/>
              <a:t>Getting to the foul line</a:t>
            </a:r>
          </a:p>
        </p:txBody>
      </p:sp>
      <p:sp>
        <p:nvSpPr>
          <p:cNvPr id="7" name="Title 1"/>
          <p:cNvSpPr txBox="1">
            <a:spLocks/>
          </p:cNvSpPr>
          <p:nvPr/>
        </p:nvSpPr>
        <p:spPr>
          <a:xfrm>
            <a:off x="4766037" y="601759"/>
            <a:ext cx="340116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500" dirty="0" smtClean="0"/>
              <a:t>Dean Oliver’s</a:t>
            </a:r>
            <a:endParaRPr lang="en-US" sz="3500" dirty="0"/>
          </a:p>
        </p:txBody>
      </p:sp>
    </p:spTree>
    <p:extLst>
      <p:ext uri="{BB962C8B-B14F-4D97-AF65-F5344CB8AC3E}">
        <p14:creationId xmlns:p14="http://schemas.microsoft.com/office/powerpoint/2010/main" val="8467035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129132" cy="990600"/>
          </a:xfrm>
        </p:spPr>
        <p:txBody>
          <a:bodyPr>
            <a:normAutofit/>
          </a:bodyPr>
          <a:lstStyle/>
          <a:p>
            <a:r>
              <a:rPr lang="en-US" sz="3500" dirty="0" smtClean="0"/>
              <a:t>My Statistics</a:t>
            </a:r>
            <a:endParaRPr lang="en-US" sz="3500" dirty="0"/>
          </a:p>
        </p:txBody>
      </p:sp>
      <p:sp>
        <p:nvSpPr>
          <p:cNvPr id="3" name="Content Placeholder 2"/>
          <p:cNvSpPr>
            <a:spLocks noGrp="1"/>
          </p:cNvSpPr>
          <p:nvPr>
            <p:ph idx="1"/>
          </p:nvPr>
        </p:nvSpPr>
        <p:spPr>
          <a:xfrm>
            <a:off x="457200" y="1600200"/>
            <a:ext cx="4308837" cy="4876800"/>
          </a:xfrm>
        </p:spPr>
        <p:txBody>
          <a:bodyPr>
            <a:normAutofit fontScale="70000" lnSpcReduction="20000"/>
          </a:bodyPr>
          <a:lstStyle/>
          <a:p>
            <a:pPr marL="457200" indent="-457200">
              <a:buFont typeface="+mj-lt"/>
              <a:buAutoNum type="arabicPeriod"/>
            </a:pPr>
            <a:r>
              <a:rPr lang="en-US" dirty="0" err="1"/>
              <a:t>Opp</a:t>
            </a:r>
            <a:r>
              <a:rPr lang="en-US" dirty="0"/>
              <a:t> TO </a:t>
            </a:r>
            <a:r>
              <a:rPr lang="en-US" dirty="0" smtClean="0"/>
              <a:t>Ratio</a:t>
            </a:r>
          </a:p>
          <a:p>
            <a:pPr marL="457200" indent="-457200">
              <a:buFont typeface="+mj-lt"/>
              <a:buAutoNum type="arabicPeriod"/>
            </a:pPr>
            <a:r>
              <a:rPr lang="en-US" dirty="0" smtClean="0"/>
              <a:t>Restricted </a:t>
            </a:r>
            <a:r>
              <a:rPr lang="en-US" dirty="0"/>
              <a:t>Area FG </a:t>
            </a:r>
            <a:r>
              <a:rPr lang="en-US" dirty="0" smtClean="0"/>
              <a:t>Percentage</a:t>
            </a:r>
          </a:p>
          <a:p>
            <a:pPr marL="457200" indent="-457200">
              <a:buFont typeface="+mj-lt"/>
              <a:buAutoNum type="arabicPeriod"/>
            </a:pPr>
            <a:r>
              <a:rPr lang="en-US" b="1" dirty="0" smtClean="0"/>
              <a:t>DREB Percentage</a:t>
            </a:r>
          </a:p>
          <a:p>
            <a:pPr marL="457200" indent="-457200">
              <a:buFont typeface="+mj-lt"/>
              <a:buAutoNum type="arabicPeriod"/>
            </a:pPr>
            <a:r>
              <a:rPr lang="en-US" dirty="0" smtClean="0"/>
              <a:t>Mid</a:t>
            </a:r>
            <a:r>
              <a:rPr lang="en-US" dirty="0"/>
              <a:t>-Range FG </a:t>
            </a:r>
            <a:r>
              <a:rPr lang="en-US" dirty="0" smtClean="0"/>
              <a:t>Percentage</a:t>
            </a:r>
          </a:p>
          <a:p>
            <a:pPr marL="457200" indent="-457200">
              <a:buFont typeface="+mj-lt"/>
              <a:buAutoNum type="arabicPeriod"/>
            </a:pPr>
            <a:r>
              <a:rPr lang="en-US" dirty="0" err="1" smtClean="0"/>
              <a:t>Opp</a:t>
            </a:r>
            <a:r>
              <a:rPr lang="en-US" dirty="0" smtClean="0"/>
              <a:t> </a:t>
            </a:r>
            <a:r>
              <a:rPr lang="en-US" dirty="0"/>
              <a:t>FTA </a:t>
            </a:r>
            <a:r>
              <a:rPr lang="en-US" dirty="0" smtClean="0"/>
              <a:t>Rate</a:t>
            </a:r>
          </a:p>
          <a:p>
            <a:pPr marL="457200" indent="-457200">
              <a:buFont typeface="+mj-lt"/>
              <a:buAutoNum type="arabicPeriod"/>
            </a:pPr>
            <a:r>
              <a:rPr lang="en-US" dirty="0" smtClean="0"/>
              <a:t>In </a:t>
            </a:r>
            <a:r>
              <a:rPr lang="en-US" dirty="0"/>
              <a:t>The </a:t>
            </a:r>
            <a:r>
              <a:rPr lang="en-US" dirty="0" smtClean="0"/>
              <a:t>Paint </a:t>
            </a:r>
            <a:r>
              <a:rPr lang="en-US" dirty="0"/>
              <a:t>(Non-RA) FG </a:t>
            </a:r>
            <a:r>
              <a:rPr lang="en-US" dirty="0" smtClean="0"/>
              <a:t>Percentage</a:t>
            </a:r>
          </a:p>
          <a:p>
            <a:pPr marL="457200" indent="-457200">
              <a:buFont typeface="+mj-lt"/>
              <a:buAutoNum type="arabicPeriod"/>
            </a:pPr>
            <a:r>
              <a:rPr lang="en-US" dirty="0" smtClean="0"/>
              <a:t>Above </a:t>
            </a:r>
            <a:r>
              <a:rPr lang="en-US" dirty="0"/>
              <a:t>the Break 3 FG </a:t>
            </a:r>
            <a:r>
              <a:rPr lang="en-US" dirty="0" smtClean="0"/>
              <a:t>Percentage</a:t>
            </a:r>
          </a:p>
          <a:p>
            <a:pPr marL="457200" indent="-457200">
              <a:buFont typeface="+mj-lt"/>
              <a:buAutoNum type="arabicPeriod"/>
            </a:pPr>
            <a:r>
              <a:rPr lang="en-US" dirty="0" smtClean="0"/>
              <a:t>In </a:t>
            </a:r>
            <a:r>
              <a:rPr lang="en-US" dirty="0"/>
              <a:t>The </a:t>
            </a:r>
            <a:r>
              <a:rPr lang="en-US" dirty="0" smtClean="0"/>
              <a:t>Paint </a:t>
            </a:r>
            <a:r>
              <a:rPr lang="en-US" dirty="0"/>
              <a:t>(Non-RA) </a:t>
            </a:r>
            <a:r>
              <a:rPr lang="en-US" dirty="0" smtClean="0"/>
              <a:t>FGA</a:t>
            </a:r>
          </a:p>
          <a:p>
            <a:pPr marL="457200" indent="-457200">
              <a:buFont typeface="+mj-lt"/>
              <a:buAutoNum type="arabicPeriod"/>
            </a:pPr>
            <a:r>
              <a:rPr lang="en-US" dirty="0" smtClean="0"/>
              <a:t>Mid</a:t>
            </a:r>
            <a:r>
              <a:rPr lang="en-US" dirty="0"/>
              <a:t>-Range </a:t>
            </a:r>
            <a:r>
              <a:rPr lang="en-US" dirty="0" smtClean="0"/>
              <a:t>FGA</a:t>
            </a:r>
          </a:p>
          <a:p>
            <a:pPr marL="457200" indent="-457200">
              <a:buFont typeface="+mj-lt"/>
              <a:buAutoNum type="arabicPeriod"/>
            </a:pPr>
            <a:r>
              <a:rPr lang="en-US" dirty="0" smtClean="0"/>
              <a:t>Restricted </a:t>
            </a:r>
            <a:r>
              <a:rPr lang="en-US" dirty="0"/>
              <a:t>Area </a:t>
            </a:r>
            <a:r>
              <a:rPr lang="en-US" dirty="0" smtClean="0"/>
              <a:t>FGA</a:t>
            </a:r>
          </a:p>
          <a:p>
            <a:pPr marL="457200" indent="-457200">
              <a:buFont typeface="+mj-lt"/>
              <a:buAutoNum type="arabicPeriod"/>
            </a:pPr>
            <a:r>
              <a:rPr lang="en-US" dirty="0" err="1" smtClean="0"/>
              <a:t>Opp</a:t>
            </a:r>
            <a:r>
              <a:rPr lang="en-US" dirty="0" smtClean="0"/>
              <a:t> </a:t>
            </a:r>
            <a:r>
              <a:rPr lang="en-US" dirty="0"/>
              <a:t>FT </a:t>
            </a:r>
            <a:r>
              <a:rPr lang="en-US" dirty="0" smtClean="0"/>
              <a:t>Percentage</a:t>
            </a:r>
          </a:p>
          <a:p>
            <a:pPr marL="457200" indent="-457200">
              <a:buFont typeface="+mj-lt"/>
              <a:buAutoNum type="arabicPeriod"/>
            </a:pPr>
            <a:r>
              <a:rPr lang="en-US" dirty="0" smtClean="0"/>
              <a:t>Left </a:t>
            </a:r>
            <a:r>
              <a:rPr lang="en-US" dirty="0"/>
              <a:t>Corner 3 FG </a:t>
            </a:r>
            <a:r>
              <a:rPr lang="en-US" dirty="0" smtClean="0"/>
              <a:t>Percentage</a:t>
            </a:r>
          </a:p>
          <a:p>
            <a:pPr marL="457200" indent="-457200">
              <a:buFont typeface="+mj-lt"/>
              <a:buAutoNum type="arabicPeriod"/>
            </a:pPr>
            <a:r>
              <a:rPr lang="en-US" dirty="0" smtClean="0"/>
              <a:t>Right </a:t>
            </a:r>
            <a:r>
              <a:rPr lang="en-US" dirty="0"/>
              <a:t>Corner 3 FG </a:t>
            </a:r>
            <a:r>
              <a:rPr lang="en-US" dirty="0" smtClean="0"/>
              <a:t>Percentage</a:t>
            </a:r>
          </a:p>
          <a:p>
            <a:pPr marL="457200" indent="-457200">
              <a:buFont typeface="+mj-lt"/>
              <a:buAutoNum type="arabicPeriod"/>
            </a:pPr>
            <a:r>
              <a:rPr lang="en-US" dirty="0" smtClean="0"/>
              <a:t>Above </a:t>
            </a:r>
            <a:r>
              <a:rPr lang="en-US" dirty="0"/>
              <a:t>the Break 3 </a:t>
            </a:r>
            <a:r>
              <a:rPr lang="en-US" dirty="0" smtClean="0"/>
              <a:t>FGA</a:t>
            </a:r>
          </a:p>
          <a:p>
            <a:pPr marL="457200" indent="-457200">
              <a:buFont typeface="+mj-lt"/>
              <a:buAutoNum type="arabicPeriod"/>
            </a:pPr>
            <a:r>
              <a:rPr lang="en-US" dirty="0" smtClean="0"/>
              <a:t>Right </a:t>
            </a:r>
            <a:r>
              <a:rPr lang="en-US" dirty="0"/>
              <a:t>Corner 3 </a:t>
            </a:r>
            <a:r>
              <a:rPr lang="en-US" dirty="0" smtClean="0"/>
              <a:t>FGA</a:t>
            </a:r>
          </a:p>
          <a:p>
            <a:pPr marL="457200" indent="-457200">
              <a:buFont typeface="+mj-lt"/>
              <a:buAutoNum type="arabicPeriod"/>
            </a:pPr>
            <a:r>
              <a:rPr lang="en-US" dirty="0" smtClean="0"/>
              <a:t>Left </a:t>
            </a:r>
            <a:r>
              <a:rPr lang="en-US" dirty="0"/>
              <a:t>Corner 3 FGA </a:t>
            </a:r>
          </a:p>
        </p:txBody>
      </p:sp>
      <p:sp>
        <p:nvSpPr>
          <p:cNvPr id="4" name="Rectangle 3"/>
          <p:cNvSpPr/>
          <p:nvPr/>
        </p:nvSpPr>
        <p:spPr>
          <a:xfrm>
            <a:off x="4766037" y="1592359"/>
            <a:ext cx="4572000" cy="1200329"/>
          </a:xfrm>
          <a:prstGeom prst="rect">
            <a:avLst/>
          </a:prstGeom>
        </p:spPr>
        <p:txBody>
          <a:bodyPr>
            <a:spAutoFit/>
          </a:bodyPr>
          <a:lstStyle/>
          <a:p>
            <a:pPr marL="457200" indent="-457200">
              <a:buFont typeface="+mj-lt"/>
              <a:buAutoNum type="arabicPeriod"/>
            </a:pPr>
            <a:r>
              <a:rPr lang="en-US" dirty="0" smtClean="0"/>
              <a:t>Shooting percentage</a:t>
            </a:r>
          </a:p>
          <a:p>
            <a:pPr marL="457200" indent="-457200">
              <a:buFont typeface="+mj-lt"/>
              <a:buAutoNum type="arabicPeriod"/>
            </a:pPr>
            <a:r>
              <a:rPr lang="en-US" dirty="0" smtClean="0"/>
              <a:t>Turnovers per possession</a:t>
            </a:r>
          </a:p>
          <a:p>
            <a:pPr marL="457200" indent="-457200">
              <a:buFont typeface="+mj-lt"/>
              <a:buAutoNum type="arabicPeriod"/>
            </a:pPr>
            <a:r>
              <a:rPr lang="en-US" b="1" dirty="0" smtClean="0"/>
              <a:t>Offensive rebounding percentage</a:t>
            </a:r>
          </a:p>
          <a:p>
            <a:pPr marL="457200" indent="-457200">
              <a:buFont typeface="+mj-lt"/>
              <a:buAutoNum type="arabicPeriod"/>
            </a:pPr>
            <a:r>
              <a:rPr lang="en-US" dirty="0" smtClean="0"/>
              <a:t>Getting to the foul line</a:t>
            </a:r>
          </a:p>
        </p:txBody>
      </p:sp>
      <p:sp>
        <p:nvSpPr>
          <p:cNvPr id="7" name="Title 1"/>
          <p:cNvSpPr txBox="1">
            <a:spLocks/>
          </p:cNvSpPr>
          <p:nvPr/>
        </p:nvSpPr>
        <p:spPr>
          <a:xfrm>
            <a:off x="4766037" y="601759"/>
            <a:ext cx="340116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500" dirty="0" smtClean="0"/>
              <a:t>Dean Oliver’s</a:t>
            </a:r>
            <a:endParaRPr lang="en-US" sz="3500" dirty="0"/>
          </a:p>
        </p:txBody>
      </p:sp>
    </p:spTree>
    <p:extLst>
      <p:ext uri="{BB962C8B-B14F-4D97-AF65-F5344CB8AC3E}">
        <p14:creationId xmlns:p14="http://schemas.microsoft.com/office/powerpoint/2010/main" val="8467035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129132" cy="990600"/>
          </a:xfrm>
        </p:spPr>
        <p:txBody>
          <a:bodyPr>
            <a:normAutofit/>
          </a:bodyPr>
          <a:lstStyle/>
          <a:p>
            <a:r>
              <a:rPr lang="en-US" sz="3500" dirty="0" smtClean="0"/>
              <a:t>My Statistics</a:t>
            </a:r>
            <a:endParaRPr lang="en-US" sz="3500" dirty="0"/>
          </a:p>
        </p:txBody>
      </p:sp>
      <p:sp>
        <p:nvSpPr>
          <p:cNvPr id="3" name="Content Placeholder 2"/>
          <p:cNvSpPr>
            <a:spLocks noGrp="1"/>
          </p:cNvSpPr>
          <p:nvPr>
            <p:ph idx="1"/>
          </p:nvPr>
        </p:nvSpPr>
        <p:spPr>
          <a:xfrm>
            <a:off x="457200" y="1600200"/>
            <a:ext cx="4308837" cy="4876800"/>
          </a:xfrm>
        </p:spPr>
        <p:txBody>
          <a:bodyPr>
            <a:normAutofit fontScale="70000" lnSpcReduction="20000"/>
          </a:bodyPr>
          <a:lstStyle/>
          <a:p>
            <a:pPr marL="457200" indent="-457200">
              <a:buFont typeface="+mj-lt"/>
              <a:buAutoNum type="arabicPeriod"/>
            </a:pPr>
            <a:r>
              <a:rPr lang="en-US" b="1" dirty="0" err="1"/>
              <a:t>Opp</a:t>
            </a:r>
            <a:r>
              <a:rPr lang="en-US" b="1" dirty="0"/>
              <a:t> TO </a:t>
            </a:r>
            <a:r>
              <a:rPr lang="en-US" b="1" dirty="0" smtClean="0"/>
              <a:t>Ratio</a:t>
            </a:r>
          </a:p>
          <a:p>
            <a:pPr marL="457200" indent="-457200">
              <a:buFont typeface="+mj-lt"/>
              <a:buAutoNum type="arabicPeriod"/>
            </a:pPr>
            <a:r>
              <a:rPr lang="en-US" dirty="0" smtClean="0"/>
              <a:t>Restricted </a:t>
            </a:r>
            <a:r>
              <a:rPr lang="en-US" dirty="0"/>
              <a:t>Area FG </a:t>
            </a:r>
            <a:r>
              <a:rPr lang="en-US" dirty="0" smtClean="0"/>
              <a:t>Percentage</a:t>
            </a:r>
          </a:p>
          <a:p>
            <a:pPr marL="457200" indent="-457200">
              <a:buFont typeface="+mj-lt"/>
              <a:buAutoNum type="arabicPeriod"/>
            </a:pPr>
            <a:r>
              <a:rPr lang="en-US" dirty="0" smtClean="0"/>
              <a:t>DREB Percentage</a:t>
            </a:r>
          </a:p>
          <a:p>
            <a:pPr marL="457200" indent="-457200">
              <a:buFont typeface="+mj-lt"/>
              <a:buAutoNum type="arabicPeriod"/>
            </a:pPr>
            <a:r>
              <a:rPr lang="en-US" dirty="0" smtClean="0"/>
              <a:t>Mid</a:t>
            </a:r>
            <a:r>
              <a:rPr lang="en-US" dirty="0"/>
              <a:t>-Range FG </a:t>
            </a:r>
            <a:r>
              <a:rPr lang="en-US" dirty="0" smtClean="0"/>
              <a:t>Percentage</a:t>
            </a:r>
          </a:p>
          <a:p>
            <a:pPr marL="457200" indent="-457200">
              <a:buFont typeface="+mj-lt"/>
              <a:buAutoNum type="arabicPeriod"/>
            </a:pPr>
            <a:r>
              <a:rPr lang="en-US" dirty="0" err="1" smtClean="0"/>
              <a:t>Opp</a:t>
            </a:r>
            <a:r>
              <a:rPr lang="en-US" dirty="0" smtClean="0"/>
              <a:t> </a:t>
            </a:r>
            <a:r>
              <a:rPr lang="en-US" dirty="0"/>
              <a:t>FTA </a:t>
            </a:r>
            <a:r>
              <a:rPr lang="en-US" dirty="0" smtClean="0"/>
              <a:t>Rate</a:t>
            </a:r>
          </a:p>
          <a:p>
            <a:pPr marL="457200" indent="-457200">
              <a:buFont typeface="+mj-lt"/>
              <a:buAutoNum type="arabicPeriod"/>
            </a:pPr>
            <a:r>
              <a:rPr lang="en-US" dirty="0" smtClean="0"/>
              <a:t>In </a:t>
            </a:r>
            <a:r>
              <a:rPr lang="en-US" dirty="0"/>
              <a:t>The </a:t>
            </a:r>
            <a:r>
              <a:rPr lang="en-US" dirty="0" smtClean="0"/>
              <a:t>Paint </a:t>
            </a:r>
            <a:r>
              <a:rPr lang="en-US" dirty="0"/>
              <a:t>(Non-RA) FG </a:t>
            </a:r>
            <a:r>
              <a:rPr lang="en-US" dirty="0" smtClean="0"/>
              <a:t>Percentage</a:t>
            </a:r>
          </a:p>
          <a:p>
            <a:pPr marL="457200" indent="-457200">
              <a:buFont typeface="+mj-lt"/>
              <a:buAutoNum type="arabicPeriod"/>
            </a:pPr>
            <a:r>
              <a:rPr lang="en-US" dirty="0" smtClean="0"/>
              <a:t>Above </a:t>
            </a:r>
            <a:r>
              <a:rPr lang="en-US" dirty="0"/>
              <a:t>the Break 3 FG </a:t>
            </a:r>
            <a:r>
              <a:rPr lang="en-US" dirty="0" smtClean="0"/>
              <a:t>Percentage</a:t>
            </a:r>
          </a:p>
          <a:p>
            <a:pPr marL="457200" indent="-457200">
              <a:buFont typeface="+mj-lt"/>
              <a:buAutoNum type="arabicPeriod"/>
            </a:pPr>
            <a:r>
              <a:rPr lang="en-US" dirty="0" smtClean="0"/>
              <a:t>In </a:t>
            </a:r>
            <a:r>
              <a:rPr lang="en-US" dirty="0"/>
              <a:t>The </a:t>
            </a:r>
            <a:r>
              <a:rPr lang="en-US" dirty="0" smtClean="0"/>
              <a:t>Paint </a:t>
            </a:r>
            <a:r>
              <a:rPr lang="en-US" dirty="0"/>
              <a:t>(Non-RA) </a:t>
            </a:r>
            <a:r>
              <a:rPr lang="en-US" dirty="0" smtClean="0"/>
              <a:t>FGA</a:t>
            </a:r>
          </a:p>
          <a:p>
            <a:pPr marL="457200" indent="-457200">
              <a:buFont typeface="+mj-lt"/>
              <a:buAutoNum type="arabicPeriod"/>
            </a:pPr>
            <a:r>
              <a:rPr lang="en-US" dirty="0" smtClean="0"/>
              <a:t>Mid</a:t>
            </a:r>
            <a:r>
              <a:rPr lang="en-US" dirty="0"/>
              <a:t>-Range </a:t>
            </a:r>
            <a:r>
              <a:rPr lang="en-US" dirty="0" smtClean="0"/>
              <a:t>FGA</a:t>
            </a:r>
          </a:p>
          <a:p>
            <a:pPr marL="457200" indent="-457200">
              <a:buFont typeface="+mj-lt"/>
              <a:buAutoNum type="arabicPeriod"/>
            </a:pPr>
            <a:r>
              <a:rPr lang="en-US" dirty="0" smtClean="0"/>
              <a:t>Restricted </a:t>
            </a:r>
            <a:r>
              <a:rPr lang="en-US" dirty="0"/>
              <a:t>Area </a:t>
            </a:r>
            <a:r>
              <a:rPr lang="en-US" dirty="0" smtClean="0"/>
              <a:t>FGA</a:t>
            </a:r>
          </a:p>
          <a:p>
            <a:pPr marL="457200" indent="-457200">
              <a:buFont typeface="+mj-lt"/>
              <a:buAutoNum type="arabicPeriod"/>
            </a:pPr>
            <a:r>
              <a:rPr lang="en-US" dirty="0" err="1" smtClean="0"/>
              <a:t>Opp</a:t>
            </a:r>
            <a:r>
              <a:rPr lang="en-US" dirty="0" smtClean="0"/>
              <a:t> </a:t>
            </a:r>
            <a:r>
              <a:rPr lang="en-US" dirty="0"/>
              <a:t>FT </a:t>
            </a:r>
            <a:r>
              <a:rPr lang="en-US" dirty="0" smtClean="0"/>
              <a:t>Percentage</a:t>
            </a:r>
          </a:p>
          <a:p>
            <a:pPr marL="457200" indent="-457200">
              <a:buFont typeface="+mj-lt"/>
              <a:buAutoNum type="arabicPeriod"/>
            </a:pPr>
            <a:r>
              <a:rPr lang="en-US" dirty="0" smtClean="0"/>
              <a:t>Left </a:t>
            </a:r>
            <a:r>
              <a:rPr lang="en-US" dirty="0"/>
              <a:t>Corner 3 FG </a:t>
            </a:r>
            <a:r>
              <a:rPr lang="en-US" dirty="0" smtClean="0"/>
              <a:t>Percentage</a:t>
            </a:r>
          </a:p>
          <a:p>
            <a:pPr marL="457200" indent="-457200">
              <a:buFont typeface="+mj-lt"/>
              <a:buAutoNum type="arabicPeriod"/>
            </a:pPr>
            <a:r>
              <a:rPr lang="en-US" dirty="0" smtClean="0"/>
              <a:t>Right </a:t>
            </a:r>
            <a:r>
              <a:rPr lang="en-US" dirty="0"/>
              <a:t>Corner 3 FG </a:t>
            </a:r>
            <a:r>
              <a:rPr lang="en-US" dirty="0" smtClean="0"/>
              <a:t>Percentage</a:t>
            </a:r>
          </a:p>
          <a:p>
            <a:pPr marL="457200" indent="-457200">
              <a:buFont typeface="+mj-lt"/>
              <a:buAutoNum type="arabicPeriod"/>
            </a:pPr>
            <a:r>
              <a:rPr lang="en-US" dirty="0" smtClean="0"/>
              <a:t>Above </a:t>
            </a:r>
            <a:r>
              <a:rPr lang="en-US" dirty="0"/>
              <a:t>the Break 3 </a:t>
            </a:r>
            <a:r>
              <a:rPr lang="en-US" dirty="0" smtClean="0"/>
              <a:t>FGA</a:t>
            </a:r>
          </a:p>
          <a:p>
            <a:pPr marL="457200" indent="-457200">
              <a:buFont typeface="+mj-lt"/>
              <a:buAutoNum type="arabicPeriod"/>
            </a:pPr>
            <a:r>
              <a:rPr lang="en-US" dirty="0" smtClean="0"/>
              <a:t>Right </a:t>
            </a:r>
            <a:r>
              <a:rPr lang="en-US" dirty="0"/>
              <a:t>Corner 3 </a:t>
            </a:r>
            <a:r>
              <a:rPr lang="en-US" dirty="0" smtClean="0"/>
              <a:t>FGA</a:t>
            </a:r>
          </a:p>
          <a:p>
            <a:pPr marL="457200" indent="-457200">
              <a:buFont typeface="+mj-lt"/>
              <a:buAutoNum type="arabicPeriod"/>
            </a:pPr>
            <a:r>
              <a:rPr lang="en-US" dirty="0" smtClean="0"/>
              <a:t>Left </a:t>
            </a:r>
            <a:r>
              <a:rPr lang="en-US" dirty="0"/>
              <a:t>Corner 3 FGA </a:t>
            </a:r>
          </a:p>
        </p:txBody>
      </p:sp>
      <p:sp>
        <p:nvSpPr>
          <p:cNvPr id="4" name="Rectangle 3"/>
          <p:cNvSpPr/>
          <p:nvPr/>
        </p:nvSpPr>
        <p:spPr>
          <a:xfrm>
            <a:off x="4766037" y="1592359"/>
            <a:ext cx="4572000" cy="1200329"/>
          </a:xfrm>
          <a:prstGeom prst="rect">
            <a:avLst/>
          </a:prstGeom>
        </p:spPr>
        <p:txBody>
          <a:bodyPr>
            <a:spAutoFit/>
          </a:bodyPr>
          <a:lstStyle/>
          <a:p>
            <a:pPr marL="457200" indent="-457200">
              <a:buFont typeface="+mj-lt"/>
              <a:buAutoNum type="arabicPeriod"/>
            </a:pPr>
            <a:r>
              <a:rPr lang="en-US" dirty="0" smtClean="0"/>
              <a:t>Shooting percentage</a:t>
            </a:r>
          </a:p>
          <a:p>
            <a:pPr marL="457200" indent="-457200">
              <a:buFont typeface="+mj-lt"/>
              <a:buAutoNum type="arabicPeriod"/>
            </a:pPr>
            <a:r>
              <a:rPr lang="en-US" b="1" dirty="0" smtClean="0"/>
              <a:t>Turnovers per possession</a:t>
            </a:r>
          </a:p>
          <a:p>
            <a:pPr marL="457200" indent="-457200">
              <a:buFont typeface="+mj-lt"/>
              <a:buAutoNum type="arabicPeriod"/>
            </a:pPr>
            <a:r>
              <a:rPr lang="en-US" dirty="0" smtClean="0"/>
              <a:t>Offensive rebounding percentage</a:t>
            </a:r>
          </a:p>
          <a:p>
            <a:pPr marL="457200" indent="-457200">
              <a:buFont typeface="+mj-lt"/>
              <a:buAutoNum type="arabicPeriod"/>
            </a:pPr>
            <a:r>
              <a:rPr lang="en-US" dirty="0" smtClean="0"/>
              <a:t>Getting to the foul line</a:t>
            </a:r>
          </a:p>
        </p:txBody>
      </p:sp>
      <p:sp>
        <p:nvSpPr>
          <p:cNvPr id="7" name="Title 1"/>
          <p:cNvSpPr txBox="1">
            <a:spLocks/>
          </p:cNvSpPr>
          <p:nvPr/>
        </p:nvSpPr>
        <p:spPr>
          <a:xfrm>
            <a:off x="4766037" y="601759"/>
            <a:ext cx="340116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500" dirty="0" smtClean="0"/>
              <a:t>Dean Oliver’s</a:t>
            </a:r>
            <a:endParaRPr lang="en-US" sz="3500" dirty="0"/>
          </a:p>
        </p:txBody>
      </p:sp>
    </p:spTree>
    <p:extLst>
      <p:ext uri="{BB962C8B-B14F-4D97-AF65-F5344CB8AC3E}">
        <p14:creationId xmlns:p14="http://schemas.microsoft.com/office/powerpoint/2010/main" val="8467035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129132" cy="990600"/>
          </a:xfrm>
        </p:spPr>
        <p:txBody>
          <a:bodyPr>
            <a:normAutofit/>
          </a:bodyPr>
          <a:lstStyle/>
          <a:p>
            <a:r>
              <a:rPr lang="en-US" sz="3500" dirty="0" smtClean="0"/>
              <a:t>My Statistics</a:t>
            </a:r>
            <a:endParaRPr lang="en-US" sz="3500" dirty="0"/>
          </a:p>
        </p:txBody>
      </p:sp>
      <p:sp>
        <p:nvSpPr>
          <p:cNvPr id="3" name="Content Placeholder 2"/>
          <p:cNvSpPr>
            <a:spLocks noGrp="1"/>
          </p:cNvSpPr>
          <p:nvPr>
            <p:ph idx="1"/>
          </p:nvPr>
        </p:nvSpPr>
        <p:spPr>
          <a:xfrm>
            <a:off x="457200" y="1600200"/>
            <a:ext cx="4605405" cy="4876800"/>
          </a:xfrm>
        </p:spPr>
        <p:txBody>
          <a:bodyPr>
            <a:normAutofit fontScale="70000" lnSpcReduction="20000"/>
          </a:bodyPr>
          <a:lstStyle/>
          <a:p>
            <a:pPr marL="457200" indent="-457200">
              <a:buFont typeface="+mj-lt"/>
              <a:buAutoNum type="arabicPeriod"/>
            </a:pPr>
            <a:r>
              <a:rPr lang="en-US" dirty="0" err="1"/>
              <a:t>Opp</a:t>
            </a:r>
            <a:r>
              <a:rPr lang="en-US" dirty="0"/>
              <a:t> TO </a:t>
            </a:r>
            <a:r>
              <a:rPr lang="en-US" dirty="0" smtClean="0"/>
              <a:t>Ratio</a:t>
            </a:r>
          </a:p>
          <a:p>
            <a:pPr marL="457200" indent="-457200">
              <a:buFont typeface="+mj-lt"/>
              <a:buAutoNum type="arabicPeriod"/>
            </a:pPr>
            <a:r>
              <a:rPr lang="en-US" b="1" dirty="0" smtClean="0"/>
              <a:t>Restricted </a:t>
            </a:r>
            <a:r>
              <a:rPr lang="en-US" b="1" dirty="0"/>
              <a:t>Area FG </a:t>
            </a:r>
            <a:r>
              <a:rPr lang="en-US" b="1" dirty="0" smtClean="0"/>
              <a:t>Percentage</a:t>
            </a:r>
          </a:p>
          <a:p>
            <a:pPr marL="457200" indent="-457200">
              <a:buFont typeface="+mj-lt"/>
              <a:buAutoNum type="arabicPeriod"/>
            </a:pPr>
            <a:r>
              <a:rPr lang="en-US" dirty="0" smtClean="0"/>
              <a:t>DREB Percentage</a:t>
            </a:r>
          </a:p>
          <a:p>
            <a:pPr marL="457200" indent="-457200">
              <a:buFont typeface="+mj-lt"/>
              <a:buAutoNum type="arabicPeriod"/>
            </a:pPr>
            <a:r>
              <a:rPr lang="en-US" b="1" dirty="0" smtClean="0"/>
              <a:t>Mid</a:t>
            </a:r>
            <a:r>
              <a:rPr lang="en-US" b="1" dirty="0"/>
              <a:t>-Range FG </a:t>
            </a:r>
            <a:r>
              <a:rPr lang="en-US" b="1" dirty="0" smtClean="0"/>
              <a:t>Percentage</a:t>
            </a:r>
          </a:p>
          <a:p>
            <a:pPr marL="457200" indent="-457200">
              <a:buFont typeface="+mj-lt"/>
              <a:buAutoNum type="arabicPeriod"/>
            </a:pPr>
            <a:r>
              <a:rPr lang="en-US" dirty="0" err="1" smtClean="0"/>
              <a:t>Opp</a:t>
            </a:r>
            <a:r>
              <a:rPr lang="en-US" dirty="0" smtClean="0"/>
              <a:t> </a:t>
            </a:r>
            <a:r>
              <a:rPr lang="en-US" dirty="0"/>
              <a:t>FTA </a:t>
            </a:r>
            <a:r>
              <a:rPr lang="en-US" dirty="0" smtClean="0"/>
              <a:t>Rate</a:t>
            </a:r>
          </a:p>
          <a:p>
            <a:pPr marL="457200" indent="-457200">
              <a:buFont typeface="+mj-lt"/>
              <a:buAutoNum type="arabicPeriod"/>
            </a:pPr>
            <a:r>
              <a:rPr lang="en-US" b="1" dirty="0" smtClean="0"/>
              <a:t>In </a:t>
            </a:r>
            <a:r>
              <a:rPr lang="en-US" b="1" dirty="0"/>
              <a:t>The </a:t>
            </a:r>
            <a:r>
              <a:rPr lang="en-US" b="1" dirty="0" smtClean="0"/>
              <a:t>Paint </a:t>
            </a:r>
            <a:r>
              <a:rPr lang="en-US" b="1" dirty="0"/>
              <a:t>(Non-RA) FG </a:t>
            </a:r>
            <a:r>
              <a:rPr lang="en-US" b="1" dirty="0" smtClean="0"/>
              <a:t>Percentage</a:t>
            </a:r>
          </a:p>
          <a:p>
            <a:pPr marL="457200" indent="-457200">
              <a:buFont typeface="+mj-lt"/>
              <a:buAutoNum type="arabicPeriod"/>
            </a:pPr>
            <a:r>
              <a:rPr lang="en-US" b="1" dirty="0" smtClean="0"/>
              <a:t>Above </a:t>
            </a:r>
            <a:r>
              <a:rPr lang="en-US" b="1" dirty="0"/>
              <a:t>the Break 3 FG </a:t>
            </a:r>
            <a:r>
              <a:rPr lang="en-US" b="1" dirty="0" smtClean="0"/>
              <a:t>Percentage</a:t>
            </a:r>
          </a:p>
          <a:p>
            <a:pPr marL="457200" indent="-457200">
              <a:buFont typeface="+mj-lt"/>
              <a:buAutoNum type="arabicPeriod"/>
            </a:pPr>
            <a:r>
              <a:rPr lang="en-US" b="1" dirty="0" smtClean="0"/>
              <a:t>In </a:t>
            </a:r>
            <a:r>
              <a:rPr lang="en-US" b="1" dirty="0"/>
              <a:t>The </a:t>
            </a:r>
            <a:r>
              <a:rPr lang="en-US" b="1" dirty="0" smtClean="0"/>
              <a:t>Paint </a:t>
            </a:r>
            <a:r>
              <a:rPr lang="en-US" b="1" dirty="0"/>
              <a:t>(Non-RA) </a:t>
            </a:r>
            <a:r>
              <a:rPr lang="en-US" b="1" dirty="0" smtClean="0"/>
              <a:t>FGA</a:t>
            </a:r>
          </a:p>
          <a:p>
            <a:pPr marL="457200" indent="-457200">
              <a:buFont typeface="+mj-lt"/>
              <a:buAutoNum type="arabicPeriod"/>
            </a:pPr>
            <a:r>
              <a:rPr lang="en-US" b="1" dirty="0" smtClean="0"/>
              <a:t>Mid</a:t>
            </a:r>
            <a:r>
              <a:rPr lang="en-US" b="1" dirty="0"/>
              <a:t>-Range </a:t>
            </a:r>
            <a:r>
              <a:rPr lang="en-US" b="1" dirty="0" smtClean="0"/>
              <a:t>FGA</a:t>
            </a:r>
          </a:p>
          <a:p>
            <a:pPr marL="457200" indent="-457200">
              <a:buFont typeface="+mj-lt"/>
              <a:buAutoNum type="arabicPeriod"/>
            </a:pPr>
            <a:r>
              <a:rPr lang="en-US" b="1" dirty="0" smtClean="0"/>
              <a:t>Restricted </a:t>
            </a:r>
            <a:r>
              <a:rPr lang="en-US" b="1" dirty="0"/>
              <a:t>Area </a:t>
            </a:r>
            <a:r>
              <a:rPr lang="en-US" b="1" dirty="0" smtClean="0"/>
              <a:t>FGA</a:t>
            </a:r>
          </a:p>
          <a:p>
            <a:pPr marL="457200" indent="-457200">
              <a:buFont typeface="+mj-lt"/>
              <a:buAutoNum type="arabicPeriod"/>
            </a:pPr>
            <a:r>
              <a:rPr lang="en-US" b="1" dirty="0" err="1" smtClean="0"/>
              <a:t>Opp</a:t>
            </a:r>
            <a:r>
              <a:rPr lang="en-US" b="1" dirty="0" smtClean="0"/>
              <a:t> </a:t>
            </a:r>
            <a:r>
              <a:rPr lang="en-US" b="1" dirty="0"/>
              <a:t>FT </a:t>
            </a:r>
            <a:r>
              <a:rPr lang="en-US" b="1" dirty="0" smtClean="0"/>
              <a:t>Percentage</a:t>
            </a:r>
          </a:p>
          <a:p>
            <a:pPr marL="457200" indent="-457200">
              <a:buFont typeface="+mj-lt"/>
              <a:buAutoNum type="arabicPeriod"/>
            </a:pPr>
            <a:r>
              <a:rPr lang="en-US" b="1" dirty="0" smtClean="0"/>
              <a:t>Left </a:t>
            </a:r>
            <a:r>
              <a:rPr lang="en-US" b="1" dirty="0"/>
              <a:t>Corner 3 FG </a:t>
            </a:r>
            <a:r>
              <a:rPr lang="en-US" b="1" dirty="0" smtClean="0"/>
              <a:t>Percentage</a:t>
            </a:r>
          </a:p>
          <a:p>
            <a:pPr marL="457200" indent="-457200">
              <a:buFont typeface="+mj-lt"/>
              <a:buAutoNum type="arabicPeriod"/>
            </a:pPr>
            <a:r>
              <a:rPr lang="en-US" b="1" dirty="0" smtClean="0"/>
              <a:t>Right </a:t>
            </a:r>
            <a:r>
              <a:rPr lang="en-US" b="1" dirty="0"/>
              <a:t>Corner 3 FG </a:t>
            </a:r>
            <a:r>
              <a:rPr lang="en-US" b="1" dirty="0" smtClean="0"/>
              <a:t>Percentage</a:t>
            </a:r>
          </a:p>
          <a:p>
            <a:pPr marL="457200" indent="-457200">
              <a:buFont typeface="+mj-lt"/>
              <a:buAutoNum type="arabicPeriod"/>
            </a:pPr>
            <a:r>
              <a:rPr lang="en-US" b="1" dirty="0" smtClean="0"/>
              <a:t>Above </a:t>
            </a:r>
            <a:r>
              <a:rPr lang="en-US" b="1" dirty="0"/>
              <a:t>the Break 3 </a:t>
            </a:r>
            <a:r>
              <a:rPr lang="en-US" b="1" dirty="0" smtClean="0"/>
              <a:t>FGA</a:t>
            </a:r>
          </a:p>
          <a:p>
            <a:pPr marL="457200" indent="-457200">
              <a:buFont typeface="+mj-lt"/>
              <a:buAutoNum type="arabicPeriod"/>
            </a:pPr>
            <a:r>
              <a:rPr lang="en-US" b="1" dirty="0" smtClean="0"/>
              <a:t>Right </a:t>
            </a:r>
            <a:r>
              <a:rPr lang="en-US" b="1" dirty="0"/>
              <a:t>Corner 3 </a:t>
            </a:r>
            <a:r>
              <a:rPr lang="en-US" b="1" dirty="0" smtClean="0"/>
              <a:t>FGA</a:t>
            </a:r>
          </a:p>
          <a:p>
            <a:pPr marL="457200" indent="-457200">
              <a:buFont typeface="+mj-lt"/>
              <a:buAutoNum type="arabicPeriod"/>
            </a:pPr>
            <a:r>
              <a:rPr lang="en-US" b="1" dirty="0" smtClean="0"/>
              <a:t>Left </a:t>
            </a:r>
            <a:r>
              <a:rPr lang="en-US" b="1" dirty="0"/>
              <a:t>Corner 3 FGA </a:t>
            </a:r>
          </a:p>
        </p:txBody>
      </p:sp>
      <p:sp>
        <p:nvSpPr>
          <p:cNvPr id="4" name="Rectangle 3"/>
          <p:cNvSpPr/>
          <p:nvPr/>
        </p:nvSpPr>
        <p:spPr>
          <a:xfrm>
            <a:off x="4766037" y="1592359"/>
            <a:ext cx="4572000" cy="1200329"/>
          </a:xfrm>
          <a:prstGeom prst="rect">
            <a:avLst/>
          </a:prstGeom>
        </p:spPr>
        <p:txBody>
          <a:bodyPr>
            <a:spAutoFit/>
          </a:bodyPr>
          <a:lstStyle/>
          <a:p>
            <a:pPr marL="457200" indent="-457200">
              <a:buFont typeface="+mj-lt"/>
              <a:buAutoNum type="arabicPeriod"/>
            </a:pPr>
            <a:r>
              <a:rPr lang="en-US" b="1" dirty="0" smtClean="0"/>
              <a:t>Shooting percentage</a:t>
            </a:r>
          </a:p>
          <a:p>
            <a:pPr marL="457200" indent="-457200">
              <a:buFont typeface="+mj-lt"/>
              <a:buAutoNum type="arabicPeriod"/>
            </a:pPr>
            <a:r>
              <a:rPr lang="en-US" dirty="0" smtClean="0"/>
              <a:t>Turnovers per possession</a:t>
            </a:r>
          </a:p>
          <a:p>
            <a:pPr marL="457200" indent="-457200">
              <a:buFont typeface="+mj-lt"/>
              <a:buAutoNum type="arabicPeriod"/>
            </a:pPr>
            <a:r>
              <a:rPr lang="en-US" dirty="0" smtClean="0"/>
              <a:t>Offensive rebounding percentage</a:t>
            </a:r>
          </a:p>
          <a:p>
            <a:pPr marL="457200" indent="-457200">
              <a:buFont typeface="+mj-lt"/>
              <a:buAutoNum type="arabicPeriod"/>
            </a:pPr>
            <a:r>
              <a:rPr lang="en-US" dirty="0" smtClean="0"/>
              <a:t>Getting to the foul line</a:t>
            </a:r>
          </a:p>
        </p:txBody>
      </p:sp>
      <p:sp>
        <p:nvSpPr>
          <p:cNvPr id="7" name="Title 1"/>
          <p:cNvSpPr txBox="1">
            <a:spLocks/>
          </p:cNvSpPr>
          <p:nvPr/>
        </p:nvSpPr>
        <p:spPr>
          <a:xfrm>
            <a:off x="4766037" y="601759"/>
            <a:ext cx="340116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500" dirty="0" smtClean="0"/>
              <a:t>Dean Oliver’s</a:t>
            </a:r>
            <a:endParaRPr lang="en-US" sz="3500" dirty="0"/>
          </a:p>
        </p:txBody>
      </p:sp>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3941" y="3465458"/>
            <a:ext cx="4720059" cy="3392542"/>
          </a:xfrm>
          <a:prstGeom prst="rect">
            <a:avLst/>
          </a:prstGeom>
        </p:spPr>
      </p:pic>
      <p:sp>
        <p:nvSpPr>
          <p:cNvPr id="6" name="TextBox 5"/>
          <p:cNvSpPr txBox="1"/>
          <p:nvPr/>
        </p:nvSpPr>
        <p:spPr>
          <a:xfrm>
            <a:off x="9675586" y="423786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467035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Weights</a:t>
            </a:r>
            <a:endParaRPr lang="en-US" dirty="0"/>
          </a:p>
        </p:txBody>
      </p:sp>
      <p:sp>
        <p:nvSpPr>
          <p:cNvPr id="3" name="Content Placeholder 2"/>
          <p:cNvSpPr>
            <a:spLocks noGrp="1"/>
          </p:cNvSpPr>
          <p:nvPr>
            <p:ph idx="1"/>
          </p:nvPr>
        </p:nvSpPr>
        <p:spPr/>
        <p:txBody>
          <a:bodyPr/>
          <a:lstStyle/>
          <a:p>
            <a:r>
              <a:rPr lang="en-US" dirty="0" smtClean="0"/>
              <a:t>Removed each attribute individually and tracked the change in the Correlation Coefficient</a:t>
            </a:r>
          </a:p>
          <a:p>
            <a:endParaRPr lang="en-US" dirty="0"/>
          </a:p>
          <a:p>
            <a:r>
              <a:rPr lang="en-US" dirty="0" smtClean="0"/>
              <a:t>Summed the individual changes in Correlation</a:t>
            </a:r>
          </a:p>
          <a:p>
            <a:endParaRPr lang="en-US" dirty="0"/>
          </a:p>
          <a:p>
            <a:r>
              <a:rPr lang="en-US" dirty="0" smtClean="0"/>
              <a:t>Divided the individual change by the total change and multiplied by 100</a:t>
            </a:r>
          </a:p>
          <a:p>
            <a:pPr lvl="1"/>
            <a:r>
              <a:rPr lang="en-US" dirty="0" smtClean="0"/>
              <a:t>Weights are a percentage of 100</a:t>
            </a:r>
          </a:p>
        </p:txBody>
      </p:sp>
    </p:spTree>
    <p:extLst>
      <p:ext uri="{BB962C8B-B14F-4D97-AF65-F5344CB8AC3E}">
        <p14:creationId xmlns:p14="http://schemas.microsoft.com/office/powerpoint/2010/main" val="3071398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Weights</a:t>
            </a:r>
            <a:endParaRPr lang="en-US" dirty="0"/>
          </a:p>
        </p:txBody>
      </p:sp>
      <p:pic>
        <p:nvPicPr>
          <p:cNvPr id="5" name="Picture 4" descr="pi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038" y="1585650"/>
            <a:ext cx="5242713" cy="470179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777889132"/>
              </p:ext>
            </p:extLst>
          </p:nvPr>
        </p:nvGraphicFramePr>
        <p:xfrm>
          <a:off x="0" y="1684469"/>
          <a:ext cx="4976716" cy="4592320"/>
        </p:xfrm>
        <a:graphic>
          <a:graphicData uri="http://schemas.openxmlformats.org/drawingml/2006/table">
            <a:tbl>
              <a:tblPr/>
              <a:tblGrid>
                <a:gridCol w="3716378"/>
                <a:gridCol w="1260338"/>
              </a:tblGrid>
              <a:tr h="190500">
                <a:tc>
                  <a:txBody>
                    <a:bodyPr/>
                    <a:lstStyle/>
                    <a:p>
                      <a:pPr algn="l" fontAlgn="b"/>
                      <a:r>
                        <a:rPr lang="en-US" sz="1800" b="0" i="0" u="none" strike="noStrike">
                          <a:solidFill>
                            <a:srgbClr val="000000"/>
                          </a:solidFill>
                          <a:effectLst/>
                          <a:latin typeface="Calibri"/>
                        </a:rPr>
                        <a:t>Opp TO Ratio</a:t>
                      </a:r>
                    </a:p>
                  </a:txBody>
                  <a:tcPr marL="12700" marR="12700" marT="12700" marB="0" anchor="b">
                    <a:lnL>
                      <a:noFill/>
                    </a:lnL>
                    <a:lnR>
                      <a:noFill/>
                    </a:lnR>
                    <a:lnT>
                      <a:noFill/>
                    </a:lnT>
                    <a:lnB>
                      <a:noFill/>
                    </a:lnB>
                  </a:tcPr>
                </a:tc>
                <a:tc>
                  <a:txBody>
                    <a:bodyPr/>
                    <a:lstStyle/>
                    <a:p>
                      <a:pPr algn="r" fontAlgn="b"/>
                      <a:r>
                        <a:rPr lang="en-US" sz="1800" b="0" i="0" u="none" strike="noStrike" dirty="0">
                          <a:solidFill>
                            <a:srgbClr val="000000"/>
                          </a:solidFill>
                          <a:effectLst/>
                          <a:latin typeface="Calibri"/>
                        </a:rPr>
                        <a:t>27.55453502</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Restricted Area FG Percentage</a:t>
                      </a:r>
                    </a:p>
                  </a:txBody>
                  <a:tcPr marL="12700" marR="12700" marT="12700" marB="0" anchor="b">
                    <a:lnL>
                      <a:noFill/>
                    </a:lnL>
                    <a:lnR>
                      <a:noFill/>
                    </a:lnR>
                    <a:lnT>
                      <a:noFill/>
                    </a:lnT>
                    <a:lnB>
                      <a:noFill/>
                    </a:lnB>
                  </a:tcPr>
                </a:tc>
                <a:tc>
                  <a:txBody>
                    <a:bodyPr/>
                    <a:lstStyle/>
                    <a:p>
                      <a:pPr algn="r" fontAlgn="b"/>
                      <a:r>
                        <a:rPr lang="en-US" sz="1800" b="0" i="0" u="none" strike="noStrike" dirty="0">
                          <a:solidFill>
                            <a:srgbClr val="000000"/>
                          </a:solidFill>
                          <a:effectLst/>
                          <a:latin typeface="Calibri"/>
                        </a:rPr>
                        <a:t>25.83237658</a:t>
                      </a:r>
                    </a:p>
                  </a:txBody>
                  <a:tcPr marL="12700" marR="12700" marT="12700" marB="0" anchor="b">
                    <a:lnL>
                      <a:noFill/>
                    </a:lnL>
                    <a:lnR>
                      <a:noFill/>
                    </a:lnR>
                    <a:lnT>
                      <a:noFill/>
                    </a:lnT>
                    <a:lnB>
                      <a:noFill/>
                    </a:lnB>
                  </a:tcPr>
                </a:tc>
              </a:tr>
              <a:tr h="190500">
                <a:tc>
                  <a:txBody>
                    <a:bodyPr/>
                    <a:lstStyle/>
                    <a:p>
                      <a:pPr algn="l" fontAlgn="b"/>
                      <a:r>
                        <a:rPr lang="en-US" sz="1800" b="0" i="0" u="none" strike="noStrike" dirty="0">
                          <a:solidFill>
                            <a:srgbClr val="000000"/>
                          </a:solidFill>
                          <a:effectLst/>
                          <a:latin typeface="Calibri"/>
                        </a:rPr>
                        <a:t>DREB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13.37543054</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Mid-Range FG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8.811710677</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Opp FTA Rate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6.601607348</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In The Pain (Non-RA) FG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4.592422503</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Above the Break 3 FG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4.47761194</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In The Pain (Non-RA) FGA</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1.607347876</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Mid-Range FGA</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1.463834673</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Restricted Area FGA</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1.377726751</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Opp FT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1.205510907</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Left Corner 3 FG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0.975889782</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Right Corner 3 FG Percentage</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0.918484501</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Above the Break 3 FGA</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0.861079219</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Right Corner 3 FGA</a:t>
                      </a:r>
                    </a:p>
                  </a:txBody>
                  <a:tcPr marL="12700" marR="12700" marT="12700"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0.229621125</a:t>
                      </a:r>
                    </a:p>
                  </a:txBody>
                  <a:tcPr marL="12700" marR="12700" marT="12700" marB="0" anchor="b">
                    <a:lnL>
                      <a:noFill/>
                    </a:lnL>
                    <a:lnR>
                      <a:noFill/>
                    </a:lnR>
                    <a:lnT>
                      <a:noFill/>
                    </a:lnT>
                    <a:lnB>
                      <a:noFill/>
                    </a:lnB>
                  </a:tcPr>
                </a:tc>
              </a:tr>
              <a:tr h="190500">
                <a:tc>
                  <a:txBody>
                    <a:bodyPr/>
                    <a:lstStyle/>
                    <a:p>
                      <a:pPr algn="l" fontAlgn="b"/>
                      <a:r>
                        <a:rPr lang="en-US" sz="1800" b="0" i="0" u="none" strike="noStrike">
                          <a:solidFill>
                            <a:srgbClr val="000000"/>
                          </a:solidFill>
                          <a:effectLst/>
                          <a:latin typeface="Calibri"/>
                        </a:rPr>
                        <a:t>Left Corner 3 FGA</a:t>
                      </a:r>
                    </a:p>
                  </a:txBody>
                  <a:tcPr marL="12700" marR="12700" marT="12700" marB="0" anchor="b">
                    <a:lnL>
                      <a:noFill/>
                    </a:lnL>
                    <a:lnR>
                      <a:noFill/>
                    </a:lnR>
                    <a:lnT>
                      <a:noFill/>
                    </a:lnT>
                    <a:lnB>
                      <a:noFill/>
                    </a:lnB>
                  </a:tcPr>
                </a:tc>
                <a:tc>
                  <a:txBody>
                    <a:bodyPr/>
                    <a:lstStyle/>
                    <a:p>
                      <a:pPr algn="r" fontAlgn="b"/>
                      <a:r>
                        <a:rPr lang="en-US" sz="1800" b="0" i="0" u="none" strike="noStrike" dirty="0">
                          <a:solidFill>
                            <a:srgbClr val="000000"/>
                          </a:solidFill>
                          <a:effectLst/>
                          <a:latin typeface="Calibri"/>
                        </a:rPr>
                        <a:t>0.114810563</a:t>
                      </a: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16237563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a:t>
            </a:r>
          </a:p>
        </p:txBody>
      </p:sp>
      <p:sp>
        <p:nvSpPr>
          <p:cNvPr id="3" name="Content Placeholder 2"/>
          <p:cNvSpPr>
            <a:spLocks noGrp="1"/>
          </p:cNvSpPr>
          <p:nvPr>
            <p:ph idx="1"/>
          </p:nvPr>
        </p:nvSpPr>
        <p:spPr/>
        <p:txBody>
          <a:bodyPr/>
          <a:lstStyle/>
          <a:p>
            <a:r>
              <a:rPr lang="en-US" dirty="0" smtClean="0"/>
              <a:t>Determine the attributes that are most characteristic of </a:t>
            </a:r>
            <a:r>
              <a:rPr lang="en-US" dirty="0" smtClean="0"/>
              <a:t>defensive effectiveness</a:t>
            </a:r>
          </a:p>
          <a:p>
            <a:endParaRPr lang="en-US" dirty="0"/>
          </a:p>
        </p:txBody>
      </p:sp>
    </p:spTree>
    <p:extLst>
      <p:ext uri="{BB962C8B-B14F-4D97-AF65-F5344CB8AC3E}">
        <p14:creationId xmlns:p14="http://schemas.microsoft.com/office/powerpoint/2010/main" val="320138061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Weights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14824159"/>
              </p:ext>
            </p:extLst>
          </p:nvPr>
        </p:nvGraphicFramePr>
        <p:xfrm>
          <a:off x="1512560" y="1835155"/>
          <a:ext cx="5672644" cy="2123440"/>
        </p:xfrm>
        <a:graphic>
          <a:graphicData uri="http://schemas.openxmlformats.org/drawingml/2006/table">
            <a:tbl>
              <a:tblPr firstRow="1" bandRow="1">
                <a:tableStyleId>{5C22544A-7EE6-4342-B048-85BDC9FD1C3A}</a:tableStyleId>
              </a:tblPr>
              <a:tblGrid>
                <a:gridCol w="2855201"/>
                <a:gridCol w="1453463"/>
                <a:gridCol w="1363980"/>
              </a:tblGrid>
              <a:tr h="370840">
                <a:tc>
                  <a:txBody>
                    <a:bodyPr/>
                    <a:lstStyle/>
                    <a:p>
                      <a:endParaRPr lang="en-US" dirty="0"/>
                    </a:p>
                  </a:txBody>
                  <a:tcPr/>
                </a:tc>
                <a:tc>
                  <a:txBody>
                    <a:bodyPr/>
                    <a:lstStyle/>
                    <a:p>
                      <a:r>
                        <a:rPr lang="en-US" dirty="0" smtClean="0"/>
                        <a:t>Dean Oliver</a:t>
                      </a:r>
                      <a:endParaRPr lang="en-US" dirty="0"/>
                    </a:p>
                  </a:txBody>
                  <a:tcPr/>
                </a:tc>
                <a:tc>
                  <a:txBody>
                    <a:bodyPr/>
                    <a:lstStyle/>
                    <a:p>
                      <a:r>
                        <a:rPr lang="en-US" dirty="0" smtClean="0"/>
                        <a:t>Alex Block</a:t>
                      </a:r>
                      <a:endParaRPr lang="en-US" dirty="0"/>
                    </a:p>
                  </a:txBody>
                  <a:tcPr/>
                </a:tc>
              </a:tr>
              <a:tr h="370840">
                <a:tc>
                  <a:txBody>
                    <a:bodyPr/>
                    <a:lstStyle/>
                    <a:p>
                      <a:pPr algn="ctr"/>
                      <a:r>
                        <a:rPr lang="en-US" dirty="0" smtClean="0"/>
                        <a:t>Shooting Percentage</a:t>
                      </a:r>
                      <a:endParaRPr lang="en-US" dirty="0"/>
                    </a:p>
                  </a:txBody>
                  <a:tcPr anchor="ctr"/>
                </a:tc>
                <a:tc>
                  <a:txBody>
                    <a:bodyPr/>
                    <a:lstStyle/>
                    <a:p>
                      <a:pPr algn="ctr"/>
                      <a:r>
                        <a:rPr lang="en-US" dirty="0" smtClean="0"/>
                        <a:t>40%</a:t>
                      </a:r>
                      <a:endParaRPr lang="en-US" dirty="0"/>
                    </a:p>
                  </a:txBody>
                  <a:tcPr anchor="ctr"/>
                </a:tc>
                <a:tc>
                  <a:txBody>
                    <a:bodyPr/>
                    <a:lstStyle/>
                    <a:p>
                      <a:pPr algn="ctr"/>
                      <a:r>
                        <a:rPr lang="en-US" dirty="0" smtClean="0"/>
                        <a:t>53.4%</a:t>
                      </a:r>
                      <a:endParaRPr lang="en-US" dirty="0"/>
                    </a:p>
                  </a:txBody>
                  <a:tcPr anchor="ctr"/>
                </a:tc>
              </a:tr>
              <a:tr h="370840">
                <a:tc>
                  <a:txBody>
                    <a:bodyPr/>
                    <a:lstStyle/>
                    <a:p>
                      <a:pPr algn="ctr"/>
                      <a:r>
                        <a:rPr lang="en-US" dirty="0" smtClean="0"/>
                        <a:t>Turnovers Per Possession</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27.6%</a:t>
                      </a:r>
                      <a:endParaRPr lang="en-US" dirty="0"/>
                    </a:p>
                  </a:txBody>
                  <a:tcPr anchor="ctr"/>
                </a:tc>
              </a:tr>
              <a:tr h="370840">
                <a:tc>
                  <a:txBody>
                    <a:bodyPr/>
                    <a:lstStyle/>
                    <a:p>
                      <a:pPr algn="ctr"/>
                      <a:r>
                        <a:rPr lang="en-US" dirty="0" smtClean="0"/>
                        <a:t>Offensive Rebounding Percentage</a:t>
                      </a:r>
                      <a:endParaRPr lang="en-US" dirty="0"/>
                    </a:p>
                  </a:txBody>
                  <a:tcPr anchor="ctr"/>
                </a:tc>
                <a:tc>
                  <a:txBody>
                    <a:bodyPr/>
                    <a:lstStyle/>
                    <a:p>
                      <a:pPr algn="ctr"/>
                      <a:r>
                        <a:rPr lang="en-US" dirty="0" smtClean="0"/>
                        <a:t>20%</a:t>
                      </a:r>
                      <a:endParaRPr lang="en-US" dirty="0"/>
                    </a:p>
                  </a:txBody>
                  <a:tcPr anchor="ctr"/>
                </a:tc>
                <a:tc>
                  <a:txBody>
                    <a:bodyPr/>
                    <a:lstStyle/>
                    <a:p>
                      <a:pPr algn="ctr"/>
                      <a:r>
                        <a:rPr lang="en-US" dirty="0" smtClean="0"/>
                        <a:t>13.4%</a:t>
                      </a:r>
                      <a:endParaRPr lang="en-US" dirty="0"/>
                    </a:p>
                  </a:txBody>
                  <a:tcPr anchor="ctr"/>
                </a:tc>
              </a:tr>
              <a:tr h="370840">
                <a:tc>
                  <a:txBody>
                    <a:bodyPr/>
                    <a:lstStyle/>
                    <a:p>
                      <a:pPr algn="ctr"/>
                      <a:r>
                        <a:rPr lang="en-US" dirty="0" smtClean="0"/>
                        <a:t>Getting to the Foul Line</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6.6%</a:t>
                      </a:r>
                      <a:endParaRPr lang="en-US" dirty="0"/>
                    </a:p>
                  </a:txBody>
                  <a:tcPr anchor="ctr"/>
                </a:tc>
              </a:tr>
            </a:tbl>
          </a:graphicData>
        </a:graphic>
      </p:graphicFrame>
      <p:sp>
        <p:nvSpPr>
          <p:cNvPr id="6" name="Rectangle 5"/>
          <p:cNvSpPr/>
          <p:nvPr/>
        </p:nvSpPr>
        <p:spPr>
          <a:xfrm>
            <a:off x="5512678" y="4219419"/>
            <a:ext cx="1940408"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Gather Data</a:t>
            </a:r>
            <a:endParaRPr lang="en-US" sz="1200" dirty="0"/>
          </a:p>
        </p:txBody>
      </p:sp>
      <p:sp>
        <p:nvSpPr>
          <p:cNvPr id="7" name="Rectangle 6"/>
          <p:cNvSpPr/>
          <p:nvPr/>
        </p:nvSpPr>
        <p:spPr>
          <a:xfrm>
            <a:off x="3993719" y="5233599"/>
            <a:ext cx="14259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8" name="Rectangle 7"/>
          <p:cNvSpPr/>
          <p:nvPr/>
        </p:nvSpPr>
        <p:spPr>
          <a:xfrm>
            <a:off x="7441516" y="5233599"/>
            <a:ext cx="1668457"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a:t>
            </a:r>
            <a:r>
              <a:rPr lang="en-US" sz="1200" dirty="0" smtClean="0"/>
              <a:t>Data</a:t>
            </a:r>
            <a:endParaRPr lang="en-US" sz="1200" dirty="0" smtClean="0"/>
          </a:p>
        </p:txBody>
      </p:sp>
      <p:sp>
        <p:nvSpPr>
          <p:cNvPr id="9" name="Rectangle 8"/>
          <p:cNvSpPr/>
          <p:nvPr/>
        </p:nvSpPr>
        <p:spPr>
          <a:xfrm>
            <a:off x="5887530" y="6308253"/>
            <a:ext cx="1190705"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10" name="Straight Arrow Connector 9"/>
          <p:cNvCxnSpPr>
            <a:stCxn id="6" idx="2"/>
            <a:endCxn id="7"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6" idx="2"/>
            <a:endCxn id="8"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8"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2"/>
            <a:endCxn id="9"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8" idx="2"/>
            <a:endCxn id="9"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19926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vs. Percentage</a:t>
            </a:r>
            <a:endParaRPr lang="en-US" dirty="0"/>
          </a:p>
        </p:txBody>
      </p:sp>
      <p:sp>
        <p:nvSpPr>
          <p:cNvPr id="3" name="Content Placeholder 2"/>
          <p:cNvSpPr>
            <a:spLocks noGrp="1"/>
          </p:cNvSpPr>
          <p:nvPr>
            <p:ph idx="1"/>
          </p:nvPr>
        </p:nvSpPr>
        <p:spPr/>
        <p:txBody>
          <a:bodyPr/>
          <a:lstStyle/>
          <a:p>
            <a:r>
              <a:rPr lang="en-US" dirty="0" smtClean="0"/>
              <a:t>Brad Stevens (Boston Celtics Coach) on the difference between college and NBA defense</a:t>
            </a:r>
          </a:p>
          <a:p>
            <a:pPr lvl="1"/>
            <a:r>
              <a:rPr lang="en-US" dirty="0" smtClean="0"/>
              <a:t>In college, we really focus on who shoots the ball. In the NBA, there is much more of a focus on where they shoot from.</a:t>
            </a:r>
          </a:p>
          <a:p>
            <a:pPr lvl="1"/>
            <a:endParaRPr lang="en-US" dirty="0"/>
          </a:p>
          <a:p>
            <a:endParaRPr lang="en-US" dirty="0"/>
          </a:p>
        </p:txBody>
      </p:sp>
      <p:pic>
        <p:nvPicPr>
          <p:cNvPr id="4" name="Content Placeholder 3" descr="17g7f0pf5xxaapng.png"/>
          <p:cNvPicPr>
            <a:picLocks noChangeAspect="1"/>
          </p:cNvPicPr>
          <p:nvPr/>
        </p:nvPicPr>
        <p:blipFill rotWithShape="1">
          <a:blip r:embed="rId3">
            <a:extLst>
              <a:ext uri="{28A0092B-C50C-407E-A947-70E740481C1C}">
                <a14:useLocalDpi xmlns:a14="http://schemas.microsoft.com/office/drawing/2010/main" val="0"/>
              </a:ext>
            </a:extLst>
          </a:blip>
          <a:srcRect l="2539" r="2539"/>
          <a:stretch/>
        </p:blipFill>
        <p:spPr>
          <a:xfrm>
            <a:off x="1421911" y="3166900"/>
            <a:ext cx="5842969" cy="3462500"/>
          </a:xfrm>
          <a:prstGeom prst="rect">
            <a:avLst/>
          </a:prstGeom>
        </p:spPr>
      </p:pic>
    </p:spTree>
    <p:extLst>
      <p:ext uri="{BB962C8B-B14F-4D97-AF65-F5344CB8AC3E}">
        <p14:creationId xmlns:p14="http://schemas.microsoft.com/office/powerpoint/2010/main" val="28592009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Attempts vs. Percentage</a:t>
            </a:r>
          </a:p>
        </p:txBody>
      </p:sp>
      <p:graphicFrame>
        <p:nvGraphicFramePr>
          <p:cNvPr id="7" name="Table 6"/>
          <p:cNvGraphicFramePr>
            <a:graphicFrameLocks noGrp="1"/>
          </p:cNvGraphicFramePr>
          <p:nvPr>
            <p:extLst>
              <p:ext uri="{D42A27DB-BD31-4B8C-83A1-F6EECF244321}">
                <p14:modId xmlns:p14="http://schemas.microsoft.com/office/powerpoint/2010/main" val="384960643"/>
              </p:ext>
            </p:extLst>
          </p:nvPr>
        </p:nvGraphicFramePr>
        <p:xfrm>
          <a:off x="137291" y="1627259"/>
          <a:ext cx="7219095" cy="5031936"/>
        </p:xfrm>
        <a:graphic>
          <a:graphicData uri="http://schemas.openxmlformats.org/drawingml/2006/table">
            <a:tbl>
              <a:tblPr/>
              <a:tblGrid>
                <a:gridCol w="5390881"/>
                <a:gridCol w="1828214"/>
              </a:tblGrid>
              <a:tr h="419328">
                <a:tc>
                  <a:txBody>
                    <a:bodyPr/>
                    <a:lstStyle/>
                    <a:p>
                      <a:pPr algn="l" fontAlgn="b"/>
                      <a:r>
                        <a:rPr lang="en-US" sz="2400" b="0" i="0" u="none" strike="noStrike" dirty="0">
                          <a:solidFill>
                            <a:srgbClr val="0000FF"/>
                          </a:solidFill>
                          <a:effectLst/>
                          <a:latin typeface="Calibri"/>
                        </a:rPr>
                        <a:t>Restricted Area FG Percentage</a:t>
                      </a:r>
                    </a:p>
                  </a:txBody>
                  <a:tcPr marL="12700" marR="12700" marT="12700"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25.83237658</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0000FF"/>
                          </a:solidFill>
                          <a:effectLst/>
                          <a:latin typeface="Calibri"/>
                        </a:rPr>
                        <a:t>Mid-Range FG Percentage</a:t>
                      </a:r>
                    </a:p>
                  </a:txBody>
                  <a:tcPr marL="12700" marR="12700" marT="12700"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8.811710677</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0000FF"/>
                          </a:solidFill>
                          <a:effectLst/>
                          <a:latin typeface="Calibri"/>
                        </a:rPr>
                        <a:t>In The </a:t>
                      </a:r>
                      <a:r>
                        <a:rPr lang="en-US" sz="2400" b="0" i="0" u="none" strike="noStrike" dirty="0" smtClean="0">
                          <a:solidFill>
                            <a:srgbClr val="0000FF"/>
                          </a:solidFill>
                          <a:effectLst/>
                          <a:latin typeface="Calibri"/>
                        </a:rPr>
                        <a:t>Paint </a:t>
                      </a:r>
                      <a:r>
                        <a:rPr lang="en-US" sz="2400" b="0" i="0" u="none" strike="noStrike" dirty="0">
                          <a:solidFill>
                            <a:srgbClr val="0000FF"/>
                          </a:solidFill>
                          <a:effectLst/>
                          <a:latin typeface="Calibri"/>
                        </a:rPr>
                        <a:t>(Non-RA) FG Percentage</a:t>
                      </a:r>
                    </a:p>
                  </a:txBody>
                  <a:tcPr marL="12700" marR="12700" marT="12700"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4.592422503</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0000FF"/>
                          </a:solidFill>
                          <a:effectLst/>
                          <a:latin typeface="Calibri"/>
                        </a:rPr>
                        <a:t>Above the Break 3 FG Percentage</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4.47761194</a:t>
                      </a:r>
                    </a:p>
                  </a:txBody>
                  <a:tcPr marL="12700" marR="12700" marT="12700" marB="0" anchor="b">
                    <a:lnL>
                      <a:noFill/>
                    </a:lnL>
                    <a:lnR>
                      <a:noFill/>
                    </a:lnR>
                    <a:lnT>
                      <a:noFill/>
                    </a:lnT>
                    <a:lnB>
                      <a:noFill/>
                    </a:lnB>
                  </a:tcPr>
                </a:tc>
              </a:tr>
              <a:tr h="419328">
                <a:tc>
                  <a:txBody>
                    <a:bodyPr/>
                    <a:lstStyle/>
                    <a:p>
                      <a:pPr algn="l" fontAlgn="b"/>
                      <a:r>
                        <a:rPr lang="en-US" sz="2400" b="0" i="0" u="none" strike="noStrike">
                          <a:solidFill>
                            <a:srgbClr val="FF6600"/>
                          </a:solidFill>
                          <a:effectLst/>
                          <a:latin typeface="Calibri"/>
                        </a:rPr>
                        <a:t>In The Pain (Non-RA) FGA</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1.607347876</a:t>
                      </a:r>
                    </a:p>
                  </a:txBody>
                  <a:tcPr marL="12700" marR="12700" marT="12700" marB="0" anchor="b">
                    <a:lnL>
                      <a:noFill/>
                    </a:lnL>
                    <a:lnR>
                      <a:noFill/>
                    </a:lnR>
                    <a:lnT>
                      <a:noFill/>
                    </a:lnT>
                    <a:lnB>
                      <a:noFill/>
                    </a:lnB>
                  </a:tcPr>
                </a:tc>
              </a:tr>
              <a:tr h="419328">
                <a:tc>
                  <a:txBody>
                    <a:bodyPr/>
                    <a:lstStyle/>
                    <a:p>
                      <a:pPr algn="l" fontAlgn="b"/>
                      <a:r>
                        <a:rPr lang="en-US" sz="2400" b="0" i="0" u="none" strike="noStrike">
                          <a:solidFill>
                            <a:srgbClr val="FF6600"/>
                          </a:solidFill>
                          <a:effectLst/>
                          <a:latin typeface="Calibri"/>
                        </a:rPr>
                        <a:t>Mid-Range FGA</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1.463834673</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FF6600"/>
                          </a:solidFill>
                          <a:effectLst/>
                          <a:latin typeface="Calibri"/>
                        </a:rPr>
                        <a:t>Restricted Area FGA</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1.377726751</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0000FF"/>
                          </a:solidFill>
                          <a:effectLst/>
                          <a:latin typeface="Calibri"/>
                        </a:rPr>
                        <a:t>Left Corner 3 FG Percentage</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0.975889782</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0000FF"/>
                          </a:solidFill>
                          <a:effectLst/>
                          <a:latin typeface="Calibri"/>
                        </a:rPr>
                        <a:t>Right Corner 3 FG Percentage</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0.918484501</a:t>
                      </a:r>
                    </a:p>
                  </a:txBody>
                  <a:tcPr marL="12700" marR="12700" marT="12700" marB="0" anchor="b">
                    <a:lnL>
                      <a:noFill/>
                    </a:lnL>
                    <a:lnR>
                      <a:noFill/>
                    </a:lnR>
                    <a:lnT>
                      <a:noFill/>
                    </a:lnT>
                    <a:lnB>
                      <a:noFill/>
                    </a:lnB>
                  </a:tcPr>
                </a:tc>
              </a:tr>
              <a:tr h="419328">
                <a:tc>
                  <a:txBody>
                    <a:bodyPr/>
                    <a:lstStyle/>
                    <a:p>
                      <a:pPr algn="l" fontAlgn="b"/>
                      <a:r>
                        <a:rPr lang="en-US" sz="2400" b="0" i="0" u="none" strike="noStrike">
                          <a:solidFill>
                            <a:srgbClr val="FF6600"/>
                          </a:solidFill>
                          <a:effectLst/>
                          <a:latin typeface="Calibri"/>
                        </a:rPr>
                        <a:t>Above the Break 3 FGA</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0.861079219</a:t>
                      </a:r>
                    </a:p>
                  </a:txBody>
                  <a:tcPr marL="12700" marR="12700" marT="12700" marB="0" anchor="b">
                    <a:lnL>
                      <a:noFill/>
                    </a:lnL>
                    <a:lnR>
                      <a:noFill/>
                    </a:lnR>
                    <a:lnT>
                      <a:noFill/>
                    </a:lnT>
                    <a:lnB>
                      <a:noFill/>
                    </a:lnB>
                  </a:tcPr>
                </a:tc>
              </a:tr>
              <a:tr h="419328">
                <a:tc>
                  <a:txBody>
                    <a:bodyPr/>
                    <a:lstStyle/>
                    <a:p>
                      <a:pPr algn="l" fontAlgn="b"/>
                      <a:r>
                        <a:rPr lang="en-US" sz="2400" b="0" i="0" u="none" strike="noStrike">
                          <a:solidFill>
                            <a:srgbClr val="FF6600"/>
                          </a:solidFill>
                          <a:effectLst/>
                          <a:latin typeface="Calibri"/>
                        </a:rPr>
                        <a:t>Right Corner 3 FGA</a:t>
                      </a:r>
                    </a:p>
                  </a:txBody>
                  <a:tcPr marL="12700" marR="12700" marT="12700"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0.229621125</a:t>
                      </a:r>
                    </a:p>
                  </a:txBody>
                  <a:tcPr marL="12700" marR="12700" marT="12700" marB="0" anchor="b">
                    <a:lnL>
                      <a:noFill/>
                    </a:lnL>
                    <a:lnR>
                      <a:noFill/>
                    </a:lnR>
                    <a:lnT>
                      <a:noFill/>
                    </a:lnT>
                    <a:lnB>
                      <a:noFill/>
                    </a:lnB>
                  </a:tcPr>
                </a:tc>
              </a:tr>
              <a:tr h="419328">
                <a:tc>
                  <a:txBody>
                    <a:bodyPr/>
                    <a:lstStyle/>
                    <a:p>
                      <a:pPr algn="l" fontAlgn="b"/>
                      <a:r>
                        <a:rPr lang="en-US" sz="2400" b="0" i="0" u="none" strike="noStrike" dirty="0">
                          <a:solidFill>
                            <a:srgbClr val="FF6600"/>
                          </a:solidFill>
                          <a:effectLst/>
                          <a:latin typeface="Calibri"/>
                        </a:rPr>
                        <a:t>Left Corner 3 FGA</a:t>
                      </a:r>
                    </a:p>
                  </a:txBody>
                  <a:tcPr marL="12700" marR="12700" marT="12700"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0.114810563</a:t>
                      </a: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19244386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vs. Percentage</a:t>
            </a:r>
            <a:endParaRPr lang="en-US" dirty="0"/>
          </a:p>
        </p:txBody>
      </p:sp>
      <p:sp>
        <p:nvSpPr>
          <p:cNvPr id="3" name="Content Placeholder 2"/>
          <p:cNvSpPr>
            <a:spLocks noGrp="1"/>
          </p:cNvSpPr>
          <p:nvPr>
            <p:ph idx="1"/>
          </p:nvPr>
        </p:nvSpPr>
        <p:spPr/>
        <p:txBody>
          <a:bodyPr/>
          <a:lstStyle/>
          <a:p>
            <a:r>
              <a:rPr lang="en-US" dirty="0" smtClean="0"/>
              <a:t>The Opponent’s FG Percentage is more important than the Attempts for </a:t>
            </a:r>
            <a:r>
              <a:rPr lang="en-US" u="sng" dirty="0" smtClean="0"/>
              <a:t>every</a:t>
            </a:r>
            <a:r>
              <a:rPr lang="en-US" dirty="0" smtClean="0"/>
              <a:t> zone</a:t>
            </a:r>
          </a:p>
          <a:p>
            <a:endParaRPr lang="en-US" dirty="0"/>
          </a:p>
          <a:p>
            <a:r>
              <a:rPr lang="en-US" dirty="0" smtClean="0"/>
              <a:t>Explanation:</a:t>
            </a:r>
          </a:p>
          <a:p>
            <a:pPr lvl="1"/>
            <a:r>
              <a:rPr lang="en-US" dirty="0"/>
              <a:t>L</a:t>
            </a:r>
            <a:r>
              <a:rPr lang="en-US" dirty="0" smtClean="0"/>
              <a:t>ittle variation in attempts compared to the variations in </a:t>
            </a:r>
            <a:r>
              <a:rPr lang="en-US" dirty="0" smtClean="0"/>
              <a:t>percentage</a:t>
            </a:r>
          </a:p>
          <a:p>
            <a:pPr lvl="1"/>
            <a:endParaRPr lang="en-US" dirty="0"/>
          </a:p>
          <a:p>
            <a:r>
              <a:rPr lang="en-US" dirty="0" smtClean="0"/>
              <a:t>Confirmation:</a:t>
            </a:r>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000582153"/>
              </p:ext>
            </p:extLst>
          </p:nvPr>
        </p:nvGraphicFramePr>
        <p:xfrm>
          <a:off x="916959" y="4533225"/>
          <a:ext cx="4154142" cy="1651000"/>
        </p:xfrm>
        <a:graphic>
          <a:graphicData uri="http://schemas.openxmlformats.org/drawingml/2006/table">
            <a:tbl>
              <a:tblPr firstRow="1" bandRow="1">
                <a:tableStyleId>{2D5ABB26-0587-4C30-8999-92F81FD0307C}</a:tableStyleId>
              </a:tblPr>
              <a:tblGrid>
                <a:gridCol w="1713725"/>
                <a:gridCol w="2440417"/>
              </a:tblGrid>
              <a:tr h="370840">
                <a:tc>
                  <a:txBody>
                    <a:bodyPr/>
                    <a:lstStyle/>
                    <a:p>
                      <a:endParaRPr lang="en-US" sz="18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800" dirty="0" smtClean="0"/>
                        <a:t>Correlation Coefficient</a:t>
                      </a:r>
                      <a:endParaRPr lang="en-US" sz="18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en-US" sz="1800" dirty="0" smtClean="0"/>
                        <a:t>Removing all FGA</a:t>
                      </a:r>
                      <a:endParaRPr lang="en-US" sz="18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effectLst/>
                          <a:latin typeface="Calibri"/>
                        </a:rPr>
                        <a:t>0.9301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en-US" sz="1800" dirty="0" smtClean="0"/>
                        <a:t>Removing all </a:t>
                      </a:r>
                    </a:p>
                    <a:p>
                      <a:r>
                        <a:rPr lang="en-US" sz="1800" dirty="0" smtClean="0"/>
                        <a:t>FG%</a:t>
                      </a:r>
                      <a:endParaRPr lang="en-US" sz="18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effectLst/>
                          <a:latin typeface="Calibri"/>
                        </a:rPr>
                        <a:t>0.7826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895539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Zones to Defend</a:t>
            </a:r>
            <a:endParaRPr lang="en-US" dirty="0"/>
          </a:p>
        </p:txBody>
      </p:sp>
      <p:sp>
        <p:nvSpPr>
          <p:cNvPr id="3" name="Content Placeholder 2"/>
          <p:cNvSpPr>
            <a:spLocks noGrp="1"/>
          </p:cNvSpPr>
          <p:nvPr>
            <p:ph idx="1"/>
          </p:nvPr>
        </p:nvSpPr>
        <p:spPr/>
        <p:txBody>
          <a:bodyPr/>
          <a:lstStyle/>
          <a:p>
            <a:r>
              <a:rPr lang="en-US" dirty="0" smtClean="0"/>
              <a:t>Restricted Area</a:t>
            </a:r>
          </a:p>
          <a:p>
            <a:r>
              <a:rPr lang="en-US" dirty="0" smtClean="0"/>
              <a:t>Mid-Range</a:t>
            </a:r>
          </a:p>
          <a:p>
            <a:r>
              <a:rPr lang="en-US" dirty="0" smtClean="0"/>
              <a:t>In The Paint (Non</a:t>
            </a:r>
            <a:r>
              <a:rPr lang="en-US" dirty="0" smtClean="0"/>
              <a:t>-RA</a:t>
            </a:r>
            <a:r>
              <a:rPr lang="en-US" dirty="0" smtClean="0"/>
              <a:t>)</a:t>
            </a:r>
          </a:p>
          <a:p>
            <a:r>
              <a:rPr lang="en-US" dirty="0" smtClean="0"/>
              <a:t>Above the Break 3</a:t>
            </a:r>
          </a:p>
          <a:p>
            <a:r>
              <a:rPr lang="en-US" dirty="0" smtClean="0"/>
              <a:t>Corner 3</a:t>
            </a:r>
          </a:p>
          <a:p>
            <a:endParaRPr lang="en-US" dirty="0" smtClean="0"/>
          </a:p>
          <a:p>
            <a:endParaRPr lang="en-US" dirty="0"/>
          </a:p>
          <a:p>
            <a:r>
              <a:rPr lang="en-US" dirty="0" smtClean="0"/>
              <a:t>These are the differentiators between good/bad defense</a:t>
            </a:r>
          </a:p>
          <a:p>
            <a:pPr lvl="1"/>
            <a:r>
              <a:rPr lang="en-US" dirty="0" smtClean="0"/>
              <a:t>Not necessarily the ranked list of most important areas to defend</a:t>
            </a:r>
            <a:endParaRPr lang="en-US" dirty="0"/>
          </a:p>
          <a:p>
            <a:endParaRPr lang="en-US" dirty="0" smtClean="0"/>
          </a:p>
        </p:txBody>
      </p:sp>
    </p:spTree>
    <p:extLst>
      <p:ext uri="{BB962C8B-B14F-4D97-AF65-F5344CB8AC3E}">
        <p14:creationId xmlns:p14="http://schemas.microsoft.com/office/powerpoint/2010/main" val="211537175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Attribute Weights by Year</a:t>
            </a:r>
          </a:p>
          <a:p>
            <a:pPr lvl="1"/>
            <a:r>
              <a:rPr lang="en-US" dirty="0" smtClean="0"/>
              <a:t>Has the 3 Pointer become more important?</a:t>
            </a:r>
          </a:p>
          <a:p>
            <a:pPr lvl="1"/>
            <a:endParaRPr lang="en-US" dirty="0"/>
          </a:p>
          <a:p>
            <a:r>
              <a:rPr lang="en-US" dirty="0" smtClean="0"/>
              <a:t>Integrating </a:t>
            </a:r>
            <a:r>
              <a:rPr lang="en-US" dirty="0" smtClean="0"/>
              <a:t>p</a:t>
            </a:r>
            <a:r>
              <a:rPr lang="en-US" dirty="0" smtClean="0"/>
              <a:t>layers and player statistics</a:t>
            </a:r>
            <a:endParaRPr lang="en-US" dirty="0" smtClean="0"/>
          </a:p>
          <a:p>
            <a:endParaRPr lang="en-US" dirty="0"/>
          </a:p>
          <a:p>
            <a:r>
              <a:rPr lang="en-US" dirty="0" smtClean="0"/>
              <a:t>Evaluating offense </a:t>
            </a:r>
            <a:r>
              <a:rPr lang="en-US" dirty="0"/>
              <a:t>using the same process</a:t>
            </a:r>
          </a:p>
          <a:p>
            <a:endParaRPr lang="en-US" dirty="0"/>
          </a:p>
        </p:txBody>
      </p:sp>
    </p:spTree>
    <p:extLst>
      <p:ext uri="{BB962C8B-B14F-4D97-AF65-F5344CB8AC3E}">
        <p14:creationId xmlns:p14="http://schemas.microsoft.com/office/powerpoint/2010/main" val="255526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Dean Oliver</a:t>
            </a:r>
            <a:endParaRPr lang="en-US" dirty="0"/>
          </a:p>
        </p:txBody>
      </p:sp>
      <p:sp>
        <p:nvSpPr>
          <p:cNvPr id="3" name="Content Placeholder 2"/>
          <p:cNvSpPr>
            <a:spLocks noGrp="1"/>
          </p:cNvSpPr>
          <p:nvPr>
            <p:ph idx="1"/>
          </p:nvPr>
        </p:nvSpPr>
        <p:spPr/>
        <p:txBody>
          <a:bodyPr/>
          <a:lstStyle/>
          <a:p>
            <a:pPr marL="0" indent="0">
              <a:buNone/>
            </a:pPr>
            <a:r>
              <a:rPr lang="en-US" dirty="0" smtClean="0"/>
              <a:t>Specifically</a:t>
            </a:r>
            <a:r>
              <a:rPr lang="en-US" dirty="0"/>
              <a:t>, at the NBA level, the general </a:t>
            </a:r>
            <a:r>
              <a:rPr lang="en-US" b="1" dirty="0"/>
              <a:t>ranking of importance of the Four Factors</a:t>
            </a:r>
            <a:r>
              <a:rPr lang="en-US" dirty="0"/>
              <a:t> </a:t>
            </a:r>
            <a:r>
              <a:rPr lang="en-US" dirty="0" smtClean="0"/>
              <a:t>is</a:t>
            </a:r>
          </a:p>
          <a:p>
            <a:pPr marL="0" indent="0">
              <a:buNone/>
            </a:pPr>
            <a:endParaRPr lang="en-US" dirty="0"/>
          </a:p>
          <a:p>
            <a:pPr marL="457200" indent="-457200">
              <a:buFont typeface="+mj-lt"/>
              <a:buAutoNum type="arabicPeriod"/>
            </a:pPr>
            <a:r>
              <a:rPr lang="en-US" dirty="0"/>
              <a:t>Shooting percentage </a:t>
            </a:r>
            <a:r>
              <a:rPr lang="en-US" dirty="0" smtClean="0"/>
              <a:t>(40%)</a:t>
            </a:r>
            <a:endParaRPr lang="en-US" dirty="0"/>
          </a:p>
          <a:p>
            <a:pPr marL="457200" indent="-457200">
              <a:buFont typeface="+mj-lt"/>
              <a:buAutoNum type="arabicPeriod"/>
            </a:pPr>
            <a:r>
              <a:rPr lang="en-US" dirty="0"/>
              <a:t>Turnovers per possession </a:t>
            </a:r>
            <a:r>
              <a:rPr lang="en-US" dirty="0" smtClean="0"/>
              <a:t>(25%)</a:t>
            </a:r>
            <a:endParaRPr lang="en-US" dirty="0"/>
          </a:p>
          <a:p>
            <a:pPr marL="457200" indent="-457200">
              <a:buFont typeface="+mj-lt"/>
              <a:buAutoNum type="arabicPeriod"/>
            </a:pPr>
            <a:r>
              <a:rPr lang="en-US" dirty="0"/>
              <a:t>Offensive rebounding percentage </a:t>
            </a:r>
            <a:r>
              <a:rPr lang="en-US" dirty="0" smtClean="0"/>
              <a:t>(20%)</a:t>
            </a:r>
            <a:endParaRPr lang="en-US" dirty="0"/>
          </a:p>
          <a:p>
            <a:pPr marL="457200" indent="-457200">
              <a:buFont typeface="+mj-lt"/>
              <a:buAutoNum type="arabicPeriod"/>
            </a:pPr>
            <a:r>
              <a:rPr lang="en-US" dirty="0"/>
              <a:t>Getting to the foul line </a:t>
            </a:r>
            <a:r>
              <a:rPr lang="en-US" dirty="0" smtClean="0"/>
              <a:t>(15%)</a:t>
            </a:r>
          </a:p>
          <a:p>
            <a:pPr marL="0" indent="0">
              <a:buNone/>
            </a:pPr>
            <a:endParaRPr lang="en-US" dirty="0"/>
          </a:p>
          <a:p>
            <a:pPr marL="0" indent="0">
              <a:buNone/>
            </a:pPr>
            <a:endParaRPr lang="en-US" sz="1600" dirty="0" smtClean="0"/>
          </a:p>
          <a:p>
            <a:endParaRPr lang="en-US" dirty="0" smtClean="0"/>
          </a:p>
          <a:p>
            <a:endParaRPr lang="en-US" dirty="0" smtClean="0"/>
          </a:p>
        </p:txBody>
      </p:sp>
    </p:spTree>
    <p:extLst>
      <p:ext uri="{BB962C8B-B14F-4D97-AF65-F5344CB8AC3E}">
        <p14:creationId xmlns:p14="http://schemas.microsoft.com/office/powerpoint/2010/main" val="21413875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Kirk </a:t>
            </a:r>
            <a:r>
              <a:rPr lang="en-US" dirty="0" err="1" smtClean="0"/>
              <a:t>Goldsberry</a:t>
            </a:r>
            <a:endParaRPr lang="en-US" dirty="0"/>
          </a:p>
        </p:txBody>
      </p:sp>
      <p:pic>
        <p:nvPicPr>
          <p:cNvPr id="4" name="Content Placeholder 3" descr="17g7f0pf5xxaapng.png"/>
          <p:cNvPicPr>
            <a:picLocks noGrp="1" noChangeAspect="1"/>
          </p:cNvPicPr>
          <p:nvPr>
            <p:ph idx="1"/>
          </p:nvPr>
        </p:nvPicPr>
        <p:blipFill rotWithShape="1">
          <a:blip r:embed="rId3">
            <a:extLst>
              <a:ext uri="{28A0092B-C50C-407E-A947-70E740481C1C}">
                <a14:useLocalDpi xmlns:a14="http://schemas.microsoft.com/office/drawing/2010/main" val="0"/>
              </a:ext>
            </a:extLst>
          </a:blip>
          <a:srcRect l="2539" r="2539"/>
          <a:stretch/>
        </p:blipFill>
        <p:spPr>
          <a:prstGeom prst="rect">
            <a:avLst/>
          </a:prstGeom>
        </p:spPr>
      </p:pic>
    </p:spTree>
    <p:extLst>
      <p:ext uri="{BB962C8B-B14F-4D97-AF65-F5344CB8AC3E}">
        <p14:creationId xmlns:p14="http://schemas.microsoft.com/office/powerpoint/2010/main" val="12012657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9210"/>
            <a:ext cx="8229600" cy="990600"/>
          </a:xfrm>
        </p:spPr>
        <p:txBody>
          <a:bodyPr/>
          <a:lstStyle/>
          <a:p>
            <a:r>
              <a:rPr lang="en-US" dirty="0" smtClean="0"/>
              <a:t>Process Outline</a:t>
            </a:r>
            <a:endParaRPr lang="en-US" dirty="0"/>
          </a:p>
        </p:txBody>
      </p:sp>
      <p:sp>
        <p:nvSpPr>
          <p:cNvPr id="5" name="Rectangle 4"/>
          <p:cNvSpPr/>
          <p:nvPr/>
        </p:nvSpPr>
        <p:spPr>
          <a:xfrm>
            <a:off x="2866574" y="1600200"/>
            <a:ext cx="3193143" cy="91440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Gather Data</a:t>
            </a:r>
            <a:endParaRPr lang="en-US" dirty="0"/>
          </a:p>
        </p:txBody>
      </p:sp>
      <p:sp>
        <p:nvSpPr>
          <p:cNvPr id="6" name="Rectangle 5"/>
          <p:cNvSpPr/>
          <p:nvPr/>
        </p:nvSpPr>
        <p:spPr>
          <a:xfrm>
            <a:off x="532198" y="3606190"/>
            <a:ext cx="2346476" cy="91440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Attribute Selection</a:t>
            </a:r>
            <a:endParaRPr lang="en-US" dirty="0"/>
          </a:p>
        </p:txBody>
      </p:sp>
      <p:sp>
        <p:nvSpPr>
          <p:cNvPr id="7" name="Rectangle 6"/>
          <p:cNvSpPr/>
          <p:nvPr/>
        </p:nvSpPr>
        <p:spPr>
          <a:xfrm>
            <a:off x="5926663" y="3606190"/>
            <a:ext cx="2745620" cy="91440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Model </a:t>
            </a:r>
            <a:r>
              <a:rPr lang="en-US" dirty="0"/>
              <a:t>D</a:t>
            </a:r>
            <a:r>
              <a:rPr lang="en-US" dirty="0" smtClean="0"/>
              <a:t>ata</a:t>
            </a:r>
            <a:endParaRPr lang="en-US" dirty="0" smtClean="0"/>
          </a:p>
        </p:txBody>
      </p:sp>
      <p:sp>
        <p:nvSpPr>
          <p:cNvPr id="8" name="Rectangle 7"/>
          <p:cNvSpPr/>
          <p:nvPr/>
        </p:nvSpPr>
        <p:spPr>
          <a:xfrm>
            <a:off x="3483431" y="5757320"/>
            <a:ext cx="1959428" cy="91440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Analyze</a:t>
            </a:r>
            <a:endParaRPr lang="en-US" dirty="0"/>
          </a:p>
        </p:txBody>
      </p:sp>
      <p:cxnSp>
        <p:nvCxnSpPr>
          <p:cNvPr id="11" name="Straight Arrow Connector 10"/>
          <p:cNvCxnSpPr>
            <a:stCxn id="5" idx="2"/>
            <a:endCxn id="6" idx="0"/>
          </p:cNvCxnSpPr>
          <p:nvPr/>
        </p:nvCxnSpPr>
        <p:spPr>
          <a:xfrm flipH="1">
            <a:off x="1705436" y="2514600"/>
            <a:ext cx="2757710" cy="1091590"/>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7" idx="0"/>
          </p:cNvCxnSpPr>
          <p:nvPr/>
        </p:nvCxnSpPr>
        <p:spPr>
          <a:xfrm>
            <a:off x="4463146" y="2514600"/>
            <a:ext cx="2836327" cy="1091590"/>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6" idx="3"/>
            <a:endCxn id="7" idx="1"/>
          </p:cNvCxnSpPr>
          <p:nvPr/>
        </p:nvCxnSpPr>
        <p:spPr>
          <a:xfrm>
            <a:off x="2878674" y="4063390"/>
            <a:ext cx="3047989"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6" idx="2"/>
            <a:endCxn id="8" idx="0"/>
          </p:cNvCxnSpPr>
          <p:nvPr/>
        </p:nvCxnSpPr>
        <p:spPr>
          <a:xfrm>
            <a:off x="1705436" y="4520590"/>
            <a:ext cx="2757709" cy="1236730"/>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2"/>
            <a:endCxn id="8" idx="0"/>
          </p:cNvCxnSpPr>
          <p:nvPr/>
        </p:nvCxnSpPr>
        <p:spPr>
          <a:xfrm flipH="1">
            <a:off x="4463145" y="4520590"/>
            <a:ext cx="2836328" cy="1236730"/>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31932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a:t>Data </a:t>
            </a:r>
            <a:r>
              <a:rPr lang="en-US" dirty="0" smtClean="0"/>
              <a:t>gathered </a:t>
            </a:r>
            <a:r>
              <a:rPr lang="en-US" dirty="0"/>
              <a:t>for all teams from the 1996-1997 to the present </a:t>
            </a:r>
            <a:r>
              <a:rPr lang="en-US" dirty="0" smtClean="0"/>
              <a:t>season</a:t>
            </a:r>
          </a:p>
          <a:p>
            <a:endParaRPr lang="en-US" dirty="0"/>
          </a:p>
          <a:p>
            <a:r>
              <a:rPr lang="en-US" dirty="0" smtClean="0"/>
              <a:t>65 Initial Statistics</a:t>
            </a:r>
          </a:p>
          <a:p>
            <a:endParaRPr lang="en-US" dirty="0"/>
          </a:p>
          <a:p>
            <a:endParaRPr lang="en-US" dirty="0" smtClean="0"/>
          </a:p>
          <a:p>
            <a:endParaRPr lang="en-US" dirty="0"/>
          </a:p>
        </p:txBody>
      </p:sp>
      <p:sp>
        <p:nvSpPr>
          <p:cNvPr id="4" name="Rectangle 3"/>
          <p:cNvSpPr/>
          <p:nvPr/>
        </p:nvSpPr>
        <p:spPr>
          <a:xfrm>
            <a:off x="5512678" y="4219419"/>
            <a:ext cx="1940408"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Gather </a:t>
            </a:r>
            <a:r>
              <a:rPr lang="en-US" sz="1200" dirty="0"/>
              <a:t>D</a:t>
            </a:r>
            <a:r>
              <a:rPr lang="en-US" sz="1200" dirty="0" smtClean="0"/>
              <a:t>ata</a:t>
            </a:r>
            <a:endParaRPr lang="en-US" sz="1200" dirty="0"/>
          </a:p>
        </p:txBody>
      </p:sp>
      <p:sp>
        <p:nvSpPr>
          <p:cNvPr id="5" name="Rectangle 4"/>
          <p:cNvSpPr/>
          <p:nvPr/>
        </p:nvSpPr>
        <p:spPr>
          <a:xfrm>
            <a:off x="3993719" y="5233599"/>
            <a:ext cx="14259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6" name="Rectangle 5"/>
          <p:cNvSpPr/>
          <p:nvPr/>
        </p:nvSpPr>
        <p:spPr>
          <a:xfrm>
            <a:off x="7441516" y="5233599"/>
            <a:ext cx="1668457"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a:t>
            </a:r>
            <a:r>
              <a:rPr lang="en-US" sz="1200" dirty="0" smtClean="0"/>
              <a:t>data</a:t>
            </a:r>
            <a:endParaRPr lang="en-US" sz="1200" dirty="0" smtClean="0"/>
          </a:p>
        </p:txBody>
      </p:sp>
      <p:sp>
        <p:nvSpPr>
          <p:cNvPr id="7" name="Rectangle 6"/>
          <p:cNvSpPr/>
          <p:nvPr/>
        </p:nvSpPr>
        <p:spPr>
          <a:xfrm>
            <a:off x="5887530" y="6308253"/>
            <a:ext cx="11907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8" name="Straight Arrow Connector 7"/>
          <p:cNvCxnSpPr>
            <a:stCxn id="4" idx="2"/>
            <a:endCxn id="5"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4" idx="2"/>
            <a:endCxn id="6"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3"/>
            <a:endCxn id="6"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2"/>
            <a:endCxn id="7"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6" idx="2"/>
            <a:endCxn id="7"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22076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Defense</a:t>
            </a:r>
            <a:endParaRPr lang="en-US" dirty="0"/>
          </a:p>
        </p:txBody>
      </p:sp>
      <p:sp>
        <p:nvSpPr>
          <p:cNvPr id="3" name="Content Placeholder 2"/>
          <p:cNvSpPr>
            <a:spLocks noGrp="1"/>
          </p:cNvSpPr>
          <p:nvPr>
            <p:ph idx="1"/>
          </p:nvPr>
        </p:nvSpPr>
        <p:spPr/>
        <p:txBody>
          <a:bodyPr/>
          <a:lstStyle/>
          <a:p>
            <a:r>
              <a:rPr lang="en-US" sz="3600" dirty="0" smtClean="0"/>
              <a:t>Defensive Efficiency</a:t>
            </a:r>
          </a:p>
          <a:p>
            <a:pPr lvl="2"/>
            <a:r>
              <a:rPr lang="en-US" dirty="0"/>
              <a:t>Points normalized by 100 possessions</a:t>
            </a:r>
          </a:p>
          <a:p>
            <a:pPr lvl="2"/>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pic>
        <p:nvPicPr>
          <p:cNvPr id="4" name="Picture 3" descr="CodeCogsEqn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01388" y="16353695"/>
            <a:ext cx="11970261" cy="2146183"/>
          </a:xfrm>
          <a:prstGeom prst="rect">
            <a:avLst/>
          </a:prstGeom>
        </p:spPr>
      </p:pic>
      <p:pic>
        <p:nvPicPr>
          <p:cNvPr id="5" name="Picture 4" descr="CodeCogsEqn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53788" y="16506095"/>
            <a:ext cx="11970261" cy="2146183"/>
          </a:xfrm>
          <a:prstGeom prst="rect">
            <a:avLst/>
          </a:prstGeom>
        </p:spPr>
      </p:pic>
      <p:pic>
        <p:nvPicPr>
          <p:cNvPr id="6" name="Picture 5" descr="CodeCogsEqn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06188" y="16658495"/>
            <a:ext cx="11970261" cy="2146183"/>
          </a:xfrm>
          <a:prstGeom prst="rect">
            <a:avLst/>
          </a:prstGeom>
        </p:spPr>
      </p:pic>
      <p:pic>
        <p:nvPicPr>
          <p:cNvPr id="7" name="Picture 6" descr="CodeCogsEqn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58588" y="16810895"/>
            <a:ext cx="11970261" cy="2146183"/>
          </a:xfrm>
          <a:prstGeom prst="rect">
            <a:avLst/>
          </a:prstGeom>
        </p:spPr>
      </p:pic>
      <p:pic>
        <p:nvPicPr>
          <p:cNvPr id="8" name="Picture 7" descr="CodeCogsEqn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062" y="2845760"/>
            <a:ext cx="6592274" cy="1181948"/>
          </a:xfrm>
          <a:prstGeom prst="rect">
            <a:avLst/>
          </a:prstGeom>
        </p:spPr>
      </p:pic>
      <p:sp>
        <p:nvSpPr>
          <p:cNvPr id="9" name="Rectangle 8"/>
          <p:cNvSpPr/>
          <p:nvPr/>
        </p:nvSpPr>
        <p:spPr>
          <a:xfrm>
            <a:off x="5512678" y="4219419"/>
            <a:ext cx="1940408"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Gather </a:t>
            </a:r>
            <a:r>
              <a:rPr lang="en-US" sz="1200" dirty="0"/>
              <a:t>D</a:t>
            </a:r>
            <a:r>
              <a:rPr lang="en-US" sz="1200" dirty="0" smtClean="0"/>
              <a:t>ata</a:t>
            </a:r>
            <a:endParaRPr lang="en-US" sz="1200" dirty="0"/>
          </a:p>
        </p:txBody>
      </p:sp>
      <p:sp>
        <p:nvSpPr>
          <p:cNvPr id="10" name="Rectangle 9"/>
          <p:cNvSpPr/>
          <p:nvPr/>
        </p:nvSpPr>
        <p:spPr>
          <a:xfrm>
            <a:off x="3993719" y="5233599"/>
            <a:ext cx="14259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11" name="Rectangle 10"/>
          <p:cNvSpPr/>
          <p:nvPr/>
        </p:nvSpPr>
        <p:spPr>
          <a:xfrm>
            <a:off x="7441516" y="5233599"/>
            <a:ext cx="1668457"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a:t>
            </a:r>
            <a:r>
              <a:rPr lang="en-US" sz="1200" dirty="0" smtClean="0"/>
              <a:t>Data</a:t>
            </a:r>
            <a:endParaRPr lang="en-US" sz="1200" dirty="0"/>
          </a:p>
        </p:txBody>
      </p:sp>
      <p:sp>
        <p:nvSpPr>
          <p:cNvPr id="12" name="Rectangle 11"/>
          <p:cNvSpPr/>
          <p:nvPr/>
        </p:nvSpPr>
        <p:spPr>
          <a:xfrm>
            <a:off x="5887530" y="6308253"/>
            <a:ext cx="11907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13" name="Straight Arrow Connector 12"/>
          <p:cNvCxnSpPr>
            <a:stCxn id="9" idx="2"/>
            <a:endCxn id="10"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9" idx="2"/>
            <a:endCxn id="11"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0" idx="3"/>
            <a:endCxn id="11"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0" idx="2"/>
            <a:endCxn id="12"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1" idx="2"/>
            <a:endCxn id="12"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5726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a:t>
            </a:r>
            <a:endParaRPr lang="en-US" dirty="0"/>
          </a:p>
        </p:txBody>
      </p:sp>
      <p:sp>
        <p:nvSpPr>
          <p:cNvPr id="3" name="Content Placeholder 2"/>
          <p:cNvSpPr>
            <a:spLocks noGrp="1"/>
          </p:cNvSpPr>
          <p:nvPr>
            <p:ph idx="1"/>
          </p:nvPr>
        </p:nvSpPr>
        <p:spPr/>
        <p:txBody>
          <a:bodyPr/>
          <a:lstStyle/>
          <a:p>
            <a:r>
              <a:rPr lang="en-US" dirty="0" err="1" smtClean="0"/>
              <a:t>Weka</a:t>
            </a:r>
            <a:endParaRPr lang="en-US" dirty="0" smtClean="0"/>
          </a:p>
          <a:p>
            <a:pPr lvl="1"/>
            <a:r>
              <a:rPr lang="en-US" dirty="0" smtClean="0"/>
              <a:t>Apply every available algorithm to the data</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smtClean="0"/>
              <a:t>Best Performing Algorithms</a:t>
            </a:r>
          </a:p>
          <a:p>
            <a:pPr lvl="2"/>
            <a:r>
              <a:rPr lang="en-US" dirty="0" smtClean="0"/>
              <a:t>Linear Regression</a:t>
            </a:r>
          </a:p>
          <a:p>
            <a:pPr lvl="2"/>
            <a:r>
              <a:rPr lang="en-US" dirty="0" smtClean="0"/>
              <a:t>Multilayer Perceptron</a:t>
            </a:r>
          </a:p>
          <a:p>
            <a:pPr lvl="2"/>
            <a:endParaRPr lang="en-US" dirty="0" smtClean="0"/>
          </a:p>
        </p:txBody>
      </p:sp>
      <p:pic>
        <p:nvPicPr>
          <p:cNvPr id="4" name="Picture 3" descr="SampleOu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091" y="2596944"/>
            <a:ext cx="5109496" cy="1794837"/>
          </a:xfrm>
          <a:prstGeom prst="rect">
            <a:avLst/>
          </a:prstGeom>
        </p:spPr>
      </p:pic>
      <p:sp>
        <p:nvSpPr>
          <p:cNvPr id="5" name="Rectangle 4"/>
          <p:cNvSpPr/>
          <p:nvPr/>
        </p:nvSpPr>
        <p:spPr>
          <a:xfrm>
            <a:off x="5512678" y="4219419"/>
            <a:ext cx="1940408"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Gather complete set of data</a:t>
            </a:r>
          </a:p>
        </p:txBody>
      </p:sp>
      <p:sp>
        <p:nvSpPr>
          <p:cNvPr id="6" name="Rectangle 5"/>
          <p:cNvSpPr/>
          <p:nvPr/>
        </p:nvSpPr>
        <p:spPr>
          <a:xfrm>
            <a:off x="3993719" y="5233599"/>
            <a:ext cx="14259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7" name="Rectangle 6"/>
          <p:cNvSpPr/>
          <p:nvPr/>
        </p:nvSpPr>
        <p:spPr>
          <a:xfrm>
            <a:off x="7441516" y="5233599"/>
            <a:ext cx="1668457"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data </a:t>
            </a:r>
            <a:r>
              <a:rPr lang="en-US" sz="1200" dirty="0" smtClean="0"/>
              <a:t>with</a:t>
            </a:r>
          </a:p>
          <a:p>
            <a:pPr algn="ctr"/>
            <a:r>
              <a:rPr lang="en-US" sz="1200" dirty="0" smtClean="0"/>
              <a:t>Machine Learning</a:t>
            </a:r>
            <a:endParaRPr lang="en-US" sz="1200" dirty="0"/>
          </a:p>
        </p:txBody>
      </p:sp>
      <p:sp>
        <p:nvSpPr>
          <p:cNvPr id="8" name="Rectangle 7"/>
          <p:cNvSpPr/>
          <p:nvPr/>
        </p:nvSpPr>
        <p:spPr>
          <a:xfrm>
            <a:off x="5887530" y="6308253"/>
            <a:ext cx="11907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9" name="Straight Arrow Connector 8"/>
          <p:cNvCxnSpPr>
            <a:stCxn id="5" idx="2"/>
            <a:endCxn id="6"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2"/>
            <a:endCxn id="7"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6" idx="3"/>
            <a:endCxn id="7"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6" idx="2"/>
            <a:endCxn id="8"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2"/>
            <a:endCxn id="8"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00947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Linear </a:t>
            </a:r>
            <a:r>
              <a:rPr lang="en-US" dirty="0" smtClean="0"/>
              <a:t>Regression</a:t>
            </a:r>
            <a:endParaRPr lang="en-US" dirty="0"/>
          </a:p>
        </p:txBody>
      </p:sp>
      <p:sp>
        <p:nvSpPr>
          <p:cNvPr id="3" name="Content Placeholder 2"/>
          <p:cNvSpPr>
            <a:spLocks noGrp="1"/>
          </p:cNvSpPr>
          <p:nvPr>
            <p:ph idx="1"/>
          </p:nvPr>
        </p:nvSpPr>
        <p:spPr/>
        <p:txBody>
          <a:bodyPr>
            <a:normAutofit/>
          </a:bodyPr>
          <a:lstStyle/>
          <a:p>
            <a:r>
              <a:rPr lang="en-US" dirty="0" smtClean="0">
                <a:latin typeface="Arial (Body)"/>
                <a:cs typeface="Arial (Body)"/>
              </a:rPr>
              <a:t>y = a + b</a:t>
            </a:r>
            <a:r>
              <a:rPr lang="en-US" baseline="-25000" dirty="0" smtClean="0">
                <a:latin typeface="Arial (Body)"/>
                <a:cs typeface="Arial (Body)"/>
              </a:rPr>
              <a:t>1</a:t>
            </a:r>
            <a:r>
              <a:rPr lang="en-US" dirty="0" smtClean="0">
                <a:latin typeface="Arial (Body)"/>
                <a:cs typeface="Arial (Body)"/>
              </a:rPr>
              <a:t>x</a:t>
            </a:r>
            <a:r>
              <a:rPr lang="en-US" baseline="-25000" dirty="0" smtClean="0">
                <a:latin typeface="Arial (Body)"/>
                <a:cs typeface="Arial (Body)"/>
              </a:rPr>
              <a:t>1</a:t>
            </a:r>
            <a:r>
              <a:rPr lang="en-US" dirty="0" smtClean="0">
                <a:latin typeface="Arial (Body)"/>
                <a:cs typeface="Arial (Body)"/>
              </a:rPr>
              <a:t> + b</a:t>
            </a:r>
            <a:r>
              <a:rPr lang="en-US" baseline="-25000" dirty="0" smtClean="0">
                <a:latin typeface="Arial (Body)"/>
                <a:cs typeface="Arial (Body)"/>
              </a:rPr>
              <a:t>2</a:t>
            </a:r>
            <a:r>
              <a:rPr lang="en-US" dirty="0" smtClean="0">
                <a:latin typeface="Arial (Body)"/>
                <a:cs typeface="Arial (Body)"/>
              </a:rPr>
              <a:t>x</a:t>
            </a:r>
            <a:r>
              <a:rPr lang="en-US" baseline="-25000" dirty="0" smtClean="0">
                <a:latin typeface="Arial (Body)"/>
                <a:cs typeface="Arial (Body)"/>
              </a:rPr>
              <a:t>2</a:t>
            </a:r>
            <a:r>
              <a:rPr lang="en-US" dirty="0" smtClean="0">
                <a:latin typeface="Arial (Body)"/>
                <a:cs typeface="Arial (Body)"/>
              </a:rPr>
              <a:t> … </a:t>
            </a:r>
            <a:r>
              <a:rPr lang="en-US" dirty="0" err="1" smtClean="0">
                <a:latin typeface="Arial (Body)"/>
                <a:cs typeface="Arial (Body)"/>
              </a:rPr>
              <a:t>b</a:t>
            </a:r>
            <a:r>
              <a:rPr lang="en-US" baseline="-25000" dirty="0" err="1" smtClean="0">
                <a:latin typeface="Arial (Body)"/>
                <a:cs typeface="Arial (Body)"/>
              </a:rPr>
              <a:t>n</a:t>
            </a:r>
            <a:r>
              <a:rPr lang="en-US" dirty="0" err="1" smtClean="0">
                <a:latin typeface="Arial (Body)"/>
                <a:cs typeface="Arial (Body)"/>
              </a:rPr>
              <a:t>x</a:t>
            </a:r>
            <a:r>
              <a:rPr lang="en-US" baseline="-25000" dirty="0" err="1" smtClean="0">
                <a:latin typeface="Arial (Body)"/>
                <a:cs typeface="Arial (Body)"/>
              </a:rPr>
              <a:t>n</a:t>
            </a:r>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pPr marL="0" indent="0">
              <a:buNone/>
            </a:pPr>
            <a:endParaRPr lang="en-US" baseline="-25000" dirty="0">
              <a:latin typeface="Arial (Body)"/>
              <a:cs typeface="Arial (Body)"/>
            </a:endParaRPr>
          </a:p>
          <a:p>
            <a:r>
              <a:rPr lang="fr-FR" sz="1600" dirty="0" err="1" smtClean="0">
                <a:latin typeface="Arial (Body)"/>
                <a:cs typeface="Arial (Body)"/>
              </a:rPr>
              <a:t>Correlation</a:t>
            </a:r>
            <a:r>
              <a:rPr lang="fr-FR" sz="1600" dirty="0" smtClean="0">
                <a:latin typeface="Arial (Body)"/>
                <a:cs typeface="Arial (Body)"/>
              </a:rPr>
              <a:t> Coefficient: 0.9997</a:t>
            </a:r>
            <a:endParaRPr lang="en-US" sz="1600" dirty="0" smtClean="0">
              <a:latin typeface="Arial (Body)"/>
              <a:cs typeface="Arial (Body)"/>
            </a:endParaRPr>
          </a:p>
          <a:p>
            <a:pPr marL="0" indent="0">
              <a:buNone/>
            </a:pPr>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a:p>
            <a:endParaRPr lang="en-US" baseline="-25000" dirty="0">
              <a:latin typeface="Arial (Body)"/>
              <a:cs typeface="Arial (Body)"/>
            </a:endParaRPr>
          </a:p>
          <a:p>
            <a:endParaRPr lang="en-US" baseline="-25000" dirty="0" smtClean="0">
              <a:latin typeface="Arial (Body)"/>
              <a:cs typeface="Arial (Body)"/>
            </a:endParaRPr>
          </a:p>
        </p:txBody>
      </p:sp>
      <p:pic>
        <p:nvPicPr>
          <p:cNvPr id="4" name="Picture 3"/>
          <p:cNvPicPr>
            <a:picLocks noChangeAspect="1"/>
          </p:cNvPicPr>
          <p:nvPr/>
        </p:nvPicPr>
        <p:blipFill>
          <a:blip r:embed="rId3"/>
          <a:stretch>
            <a:fillRect/>
          </a:stretch>
        </p:blipFill>
        <p:spPr>
          <a:xfrm>
            <a:off x="323597" y="2035024"/>
            <a:ext cx="6159285" cy="3391768"/>
          </a:xfrm>
          <a:prstGeom prst="rect">
            <a:avLst/>
          </a:prstGeom>
        </p:spPr>
      </p:pic>
      <p:sp>
        <p:nvSpPr>
          <p:cNvPr id="5" name="Rectangle 4"/>
          <p:cNvSpPr/>
          <p:nvPr/>
        </p:nvSpPr>
        <p:spPr>
          <a:xfrm>
            <a:off x="5512678" y="4219419"/>
            <a:ext cx="1940408"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Gather </a:t>
            </a:r>
            <a:r>
              <a:rPr lang="en-US" sz="1200" dirty="0"/>
              <a:t>data</a:t>
            </a:r>
          </a:p>
        </p:txBody>
      </p:sp>
      <p:sp>
        <p:nvSpPr>
          <p:cNvPr id="6" name="Rectangle 5"/>
          <p:cNvSpPr/>
          <p:nvPr/>
        </p:nvSpPr>
        <p:spPr>
          <a:xfrm>
            <a:off x="3993719" y="5233599"/>
            <a:ext cx="14259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Attribute Selection</a:t>
            </a:r>
            <a:endParaRPr lang="en-US" sz="1200" dirty="0"/>
          </a:p>
        </p:txBody>
      </p:sp>
      <p:sp>
        <p:nvSpPr>
          <p:cNvPr id="7" name="Rectangle 6"/>
          <p:cNvSpPr/>
          <p:nvPr/>
        </p:nvSpPr>
        <p:spPr>
          <a:xfrm>
            <a:off x="7441516" y="5233599"/>
            <a:ext cx="1668457" cy="45116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Model </a:t>
            </a:r>
            <a:r>
              <a:rPr lang="en-US" sz="1200" dirty="0" smtClean="0"/>
              <a:t>Data</a:t>
            </a:r>
            <a:endParaRPr lang="en-US" sz="1200" dirty="0" smtClean="0"/>
          </a:p>
        </p:txBody>
      </p:sp>
      <p:sp>
        <p:nvSpPr>
          <p:cNvPr id="8" name="Rectangle 7"/>
          <p:cNvSpPr/>
          <p:nvPr/>
        </p:nvSpPr>
        <p:spPr>
          <a:xfrm>
            <a:off x="5887530" y="6308253"/>
            <a:ext cx="1190705" cy="451165"/>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Analyze</a:t>
            </a:r>
            <a:endParaRPr lang="en-US" sz="1200" dirty="0"/>
          </a:p>
        </p:txBody>
      </p:sp>
      <p:cxnSp>
        <p:nvCxnSpPr>
          <p:cNvPr id="9" name="Straight Arrow Connector 8"/>
          <p:cNvCxnSpPr>
            <a:stCxn id="5" idx="2"/>
            <a:endCxn id="6" idx="0"/>
          </p:cNvCxnSpPr>
          <p:nvPr/>
        </p:nvCxnSpPr>
        <p:spPr>
          <a:xfrm flipH="1">
            <a:off x="4706672" y="4670584"/>
            <a:ext cx="1776210"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2"/>
            <a:endCxn id="7" idx="0"/>
          </p:cNvCxnSpPr>
          <p:nvPr/>
        </p:nvCxnSpPr>
        <p:spPr>
          <a:xfrm>
            <a:off x="6482882" y="4670584"/>
            <a:ext cx="1792863" cy="56301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6" idx="3"/>
            <a:endCxn id="7" idx="1"/>
          </p:cNvCxnSpPr>
          <p:nvPr/>
        </p:nvCxnSpPr>
        <p:spPr>
          <a:xfrm>
            <a:off x="5419624" y="5459182"/>
            <a:ext cx="2021892" cy="0"/>
          </a:xfrm>
          <a:prstGeom prst="straightConnector1">
            <a:avLst/>
          </a:prstGeom>
          <a:ln w="5715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6" idx="2"/>
            <a:endCxn id="8" idx="0"/>
          </p:cNvCxnSpPr>
          <p:nvPr/>
        </p:nvCxnSpPr>
        <p:spPr>
          <a:xfrm>
            <a:off x="4706672" y="5684764"/>
            <a:ext cx="1776211"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2"/>
            <a:endCxn id="8" idx="0"/>
          </p:cNvCxnSpPr>
          <p:nvPr/>
        </p:nvCxnSpPr>
        <p:spPr>
          <a:xfrm flipH="1">
            <a:off x="6482883" y="5684764"/>
            <a:ext cx="1792862" cy="62348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61436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1127</TotalTime>
  <Words>1949</Words>
  <Application>Microsoft Macintosh PowerPoint</Application>
  <PresentationFormat>On-screen Show (4:3)</PresentationFormat>
  <Paragraphs>490</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Machine Learning Examination of Nba Defense</vt:lpstr>
      <vt:lpstr>Project Goal</vt:lpstr>
      <vt:lpstr>Dean Oliver</vt:lpstr>
      <vt:lpstr>Kirk Goldsberry</vt:lpstr>
      <vt:lpstr>Process Outline</vt:lpstr>
      <vt:lpstr>Data</vt:lpstr>
      <vt:lpstr>Measuring Defense</vt:lpstr>
      <vt:lpstr>Machine Learning</vt:lpstr>
      <vt:lpstr>Linear Regression</vt:lpstr>
      <vt:lpstr>Multilayer Perceptron (Neural Network)</vt:lpstr>
      <vt:lpstr>Attribute Selection</vt:lpstr>
      <vt:lpstr>Final Attribute Set (Ranked by Importance)</vt:lpstr>
      <vt:lpstr>My Statistics</vt:lpstr>
      <vt:lpstr>My Statistics</vt:lpstr>
      <vt:lpstr>My Statistics</vt:lpstr>
      <vt:lpstr>My Statistics</vt:lpstr>
      <vt:lpstr>My Statistics</vt:lpstr>
      <vt:lpstr>Attribute Weights</vt:lpstr>
      <vt:lpstr>Attribute Weights</vt:lpstr>
      <vt:lpstr>Attribute Weights</vt:lpstr>
      <vt:lpstr>Attempts vs. Percentage</vt:lpstr>
      <vt:lpstr>Attempts vs. Percentage</vt:lpstr>
      <vt:lpstr>Attempts vs. Percentage</vt:lpstr>
      <vt:lpstr>Important Zones to Defend</vt:lpstr>
      <vt:lpstr>Future 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Learning Examination of Nba Defense</dc:title>
  <dc:creator>Alex Block</dc:creator>
  <cp:lastModifiedBy>Alex Block</cp:lastModifiedBy>
  <cp:revision>50</cp:revision>
  <dcterms:created xsi:type="dcterms:W3CDTF">2014-05-28T16:07:05Z</dcterms:created>
  <dcterms:modified xsi:type="dcterms:W3CDTF">2014-06-06T16:44:23Z</dcterms:modified>
</cp:coreProperties>
</file>