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1"/>
  </p:notesMasterIdLst>
  <p:sldIdLst>
    <p:sldId id="256" r:id="rId2"/>
    <p:sldId id="258" r:id="rId3"/>
    <p:sldId id="261" r:id="rId4"/>
    <p:sldId id="262" r:id="rId5"/>
    <p:sldId id="264" r:id="rId6"/>
    <p:sldId id="265" r:id="rId7"/>
    <p:sldId id="263" r:id="rId8"/>
    <p:sldId id="266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89" autoAdjust="0"/>
  </p:normalViewPr>
  <p:slideViewPr>
    <p:cSldViewPr snapToGrid="0" snapToObjects="1">
      <p:cViewPr varScale="1">
        <p:scale>
          <a:sx n="79" d="100"/>
          <a:sy n="7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032EA-3F94-3545-A9F7-C37B4B4D24EE}" type="datetimeFigureOut">
              <a:rPr lang="en-US" smtClean="0"/>
              <a:t>3/2/13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F25D-CA36-0841-A7E4-A982A4588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5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cs typeface="Helvetica Light"/>
              </a:rPr>
              <a:t>- We do not poke people when we are communicating with them, so we shouldn’t have to do that with robots either.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Why Military Gestures? </a:t>
            </a:r>
            <a:r>
              <a:rPr lang="en-US" sz="1200" dirty="0" smtClean="0">
                <a:cs typeface="Helvetica Light"/>
              </a:rPr>
              <a:t>Gestures are inherently complicated</a:t>
            </a:r>
            <a:r>
              <a:rPr lang="en-US" sz="1200" baseline="0" dirty="0" smtClean="0">
                <a:cs typeface="+mn-cs"/>
              </a:rPr>
              <a:t> and indeterminate. Do not map 1 to 1 so I decided to use military gestures to have a controlled subset of gestures with predefined meanings. </a:t>
            </a:r>
            <a:endParaRPr lang="en-US" sz="1200" dirty="0" smtClean="0"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3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cs typeface="Helvetica Light"/>
              </a:rPr>
              <a:t>- Perform Gesture</a:t>
            </a:r>
          </a:p>
          <a:p>
            <a:pPr lvl="1"/>
            <a:r>
              <a:rPr lang="en-US" sz="2400" dirty="0" smtClean="0">
                <a:cs typeface="Helvetica Light"/>
              </a:rPr>
              <a:t>	Talk about what type of gestures can</a:t>
            </a:r>
            <a:r>
              <a:rPr lang="en-US" sz="2400" baseline="0" dirty="0" smtClean="0">
                <a:cs typeface="Helvetica Light"/>
              </a:rPr>
              <a:t> be performed (static)</a:t>
            </a:r>
          </a:p>
          <a:p>
            <a:pPr lvl="1"/>
            <a:r>
              <a:rPr lang="en-US" sz="2400" baseline="0" dirty="0" smtClean="0">
                <a:cs typeface="Helvetica Light"/>
              </a:rPr>
              <a:t>- Data transformed</a:t>
            </a:r>
            <a:endParaRPr lang="en-US" sz="2400" dirty="0" smtClean="0">
              <a:cs typeface="Helvetica Light"/>
            </a:endParaRPr>
          </a:p>
          <a:p>
            <a:pPr lvl="1"/>
            <a:r>
              <a:rPr lang="en-US" sz="2400" dirty="0" smtClean="0">
                <a:cs typeface="Helvetica Light"/>
              </a:rPr>
              <a:t>	angle of the hand in respect to the elbow:</a:t>
            </a:r>
            <a:r>
              <a:rPr lang="en-US" sz="2400" baseline="0" dirty="0" smtClean="0">
                <a:cs typeface="Helvetica Light"/>
              </a:rPr>
              <a:t> </a:t>
            </a:r>
            <a:r>
              <a:rPr lang="en-US" sz="2400" dirty="0" err="1" smtClean="0">
                <a:cs typeface="Helvetica Light"/>
              </a:rPr>
              <a:t>handPhi</a:t>
            </a:r>
            <a:r>
              <a:rPr lang="en-US" sz="2400" dirty="0" smtClean="0">
                <a:cs typeface="Helvetica Light"/>
              </a:rPr>
              <a:t>, </a:t>
            </a:r>
            <a:r>
              <a:rPr lang="en-US" sz="2400" dirty="0" err="1" smtClean="0">
                <a:cs typeface="Helvetica Light"/>
              </a:rPr>
              <a:t>handTheta</a:t>
            </a:r>
            <a:endParaRPr lang="en-US" sz="2400" dirty="0" smtClean="0">
              <a:cs typeface="Helvetica Light"/>
            </a:endParaRPr>
          </a:p>
          <a:p>
            <a:pPr lvl="1"/>
            <a:r>
              <a:rPr lang="en-US" sz="2400" dirty="0" smtClean="0">
                <a:cs typeface="Helvetica Light"/>
              </a:rPr>
              <a:t>	angle of the elbow in respect to the shoulder:</a:t>
            </a:r>
            <a:r>
              <a:rPr lang="en-US" sz="2400" baseline="0" dirty="0" smtClean="0">
                <a:cs typeface="Helvetica Light"/>
              </a:rPr>
              <a:t> </a:t>
            </a:r>
            <a:r>
              <a:rPr lang="en-US" sz="2400" dirty="0" err="1" smtClean="0">
                <a:cs typeface="Helvetica Light"/>
              </a:rPr>
              <a:t>elbowPhi</a:t>
            </a:r>
            <a:r>
              <a:rPr lang="en-US" sz="2400" dirty="0" smtClean="0">
                <a:cs typeface="Helvetica Light"/>
              </a:rPr>
              <a:t>, </a:t>
            </a:r>
            <a:r>
              <a:rPr lang="en-US" sz="2400" dirty="0" err="1" smtClean="0">
                <a:cs typeface="Helvetica Light"/>
              </a:rPr>
              <a:t>elbowTheta</a:t>
            </a:r>
            <a:endParaRPr lang="en-US" sz="2400" dirty="0" smtClean="0"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 smtClean="0"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400" dirty="0" smtClean="0"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nodes did you create? Which were provided?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9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>
                <a:cs typeface="Helvetica Light"/>
              </a:rPr>
              <a:t>An interesting thing that came about during this</a:t>
            </a:r>
            <a:r>
              <a:rPr lang="en-US" sz="2400" baseline="0" dirty="0" smtClean="0">
                <a:cs typeface="Helvetica Light"/>
              </a:rPr>
              <a:t> project is the idea of adding new gestures on the fly</a:t>
            </a:r>
          </a:p>
          <a:p>
            <a:pPr lvl="1"/>
            <a:endParaRPr lang="en-US" sz="2400" baseline="0" dirty="0" smtClean="0">
              <a:cs typeface="Helvetica Light"/>
            </a:endParaRPr>
          </a:p>
          <a:p>
            <a:pPr lvl="1"/>
            <a:r>
              <a:rPr lang="en-US" sz="2400" baseline="0" dirty="0" smtClean="0">
                <a:cs typeface="Helvetica Light"/>
              </a:rPr>
              <a:t>Not fully implemented because of issues with WEKA, have to manually create decision tree each time the training set is </a:t>
            </a:r>
            <a:r>
              <a:rPr lang="en-US" sz="2400" baseline="0" dirty="0" smtClean="0">
                <a:cs typeface="Helvetica Light"/>
              </a:rPr>
              <a:t>updated</a:t>
            </a:r>
          </a:p>
          <a:p>
            <a:pPr lvl="1"/>
            <a:endParaRPr lang="en-US" sz="2400" baseline="0" dirty="0" smtClean="0">
              <a:cs typeface="Helvetica Light"/>
            </a:endParaRPr>
          </a:p>
          <a:p>
            <a:pPr lvl="1"/>
            <a:r>
              <a:rPr lang="en-US" sz="2400" dirty="0" smtClean="0">
                <a:cs typeface="Helvetica Light"/>
              </a:rPr>
              <a:t>How much training</a:t>
            </a:r>
            <a:r>
              <a:rPr lang="en-US" sz="2400" baseline="0" dirty="0" smtClean="0">
                <a:cs typeface="Helvetica Light"/>
              </a:rPr>
              <a:t> data do </a:t>
            </a:r>
            <a:r>
              <a:rPr lang="en-US" sz="2400" baseline="0" smtClean="0">
                <a:cs typeface="Helvetica Light"/>
              </a:rPr>
              <a:t>you collect?</a:t>
            </a:r>
            <a:endParaRPr lang="en-US" sz="2400" dirty="0" smtClean="0">
              <a:cs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	-Adding</a:t>
            </a:r>
            <a:r>
              <a:rPr lang="en-US" baseline="0" dirty="0" smtClean="0"/>
              <a:t> dynamic gestures</a:t>
            </a:r>
          </a:p>
          <a:p>
            <a:r>
              <a:rPr lang="en-US" baseline="0" dirty="0" smtClean="0"/>
              <a:t>	-improving gesture recognizer</a:t>
            </a:r>
          </a:p>
          <a:p>
            <a:r>
              <a:rPr lang="en-US" baseline="0" dirty="0" smtClean="0"/>
              <a:t>	-fully implementing </a:t>
            </a:r>
            <a:r>
              <a:rPr lang="en-US" baseline="0" dirty="0" err="1" smtClean="0"/>
              <a:t>add_new_gesture</a:t>
            </a:r>
            <a:r>
              <a:rPr lang="en-US" baseline="0" dirty="0" smtClean="0"/>
              <a:t> node</a:t>
            </a:r>
          </a:p>
          <a:p>
            <a:r>
              <a:rPr lang="en-US" baseline="0" smtClean="0"/>
              <a:t>	-combining </a:t>
            </a:r>
            <a:r>
              <a:rPr lang="en-US" baseline="0" dirty="0" smtClean="0"/>
              <a:t>with other input like speech to create multimodal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1F25D-CA36-0841-A7E4-A982A4588C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3/2/13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By: </a:t>
            </a:r>
            <a:r>
              <a:rPr lang="en-US" sz="2800" dirty="0" smtClean="0">
                <a:latin typeface="Bebas Neue"/>
                <a:cs typeface="Bebas Neue"/>
              </a:rPr>
              <a:t>Jonathan Lebron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Advisor: </a:t>
            </a:r>
            <a:r>
              <a:rPr lang="en-US" sz="2800" dirty="0" smtClean="0">
                <a:latin typeface="Bebas Neue"/>
                <a:cs typeface="Bebas Neue"/>
              </a:rPr>
              <a:t>Nick Webb</a:t>
            </a:r>
            <a:endParaRPr lang="en-US" sz="2800" dirty="0">
              <a:latin typeface="Bebas Neue"/>
              <a:cs typeface="Bebas Neu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 dirty="0" smtClean="0">
                <a:latin typeface="Helvetica"/>
                <a:cs typeface="Helvetica"/>
              </a:rPr>
              <a:t>Senior </a:t>
            </a:r>
            <a:r>
              <a:rPr lang="en-US" sz="1400" dirty="0">
                <a:latin typeface="Helvetica"/>
                <a:cs typeface="Helvetica"/>
              </a:rPr>
              <a:t>Project – </a:t>
            </a:r>
            <a:r>
              <a:rPr lang="en-US" sz="1400" dirty="0">
                <a:solidFill>
                  <a:srgbClr val="C39A3A"/>
                </a:solidFill>
                <a:latin typeface="Helvetica"/>
                <a:cs typeface="Helvetica"/>
              </a:rPr>
              <a:t>Computer Science </a:t>
            </a:r>
            <a:r>
              <a:rPr lang="en-US" sz="1400" dirty="0">
                <a:latin typeface="Helvetica"/>
                <a:cs typeface="Helvetica"/>
              </a:rPr>
              <a:t>– </a:t>
            </a:r>
            <a:r>
              <a:rPr lang="en-US" sz="1400" dirty="0" smtClean="0">
                <a:latin typeface="Helvetica"/>
                <a:cs typeface="Helvetica"/>
              </a:rPr>
              <a:t>2013</a:t>
            </a:r>
            <a:br>
              <a:rPr lang="en-US" sz="1400" dirty="0" smtClean="0">
                <a:latin typeface="Helvetica"/>
                <a:cs typeface="Helvetica"/>
              </a:rPr>
            </a:br>
            <a:r>
              <a:rPr lang="en-US" sz="4800" dirty="0" smtClean="0">
                <a:latin typeface="Bebas Neue"/>
                <a:cs typeface="Bebas Neue"/>
              </a:rPr>
              <a:t>Recognizing military Gestures</a:t>
            </a:r>
            <a:r>
              <a:rPr lang="en-US" sz="4400" dirty="0" smtClean="0">
                <a:latin typeface="Bebas Neue"/>
                <a:cs typeface="Bebas Neue"/>
              </a:rPr>
              <a:t/>
            </a:r>
            <a:br>
              <a:rPr lang="en-US" sz="4400" dirty="0" smtClean="0">
                <a:latin typeface="Bebas Neue"/>
                <a:cs typeface="Bebas Neue"/>
              </a:rPr>
            </a:br>
            <a:r>
              <a:rPr lang="en-US" sz="1800" dirty="0" smtClean="0">
                <a:latin typeface="Helvetica"/>
                <a:cs typeface="Helvetica"/>
              </a:rPr>
              <a:t>developing a Gesture Recognition interface</a:t>
            </a: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6" name="Picture 5" descr="army.png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85" y="3867928"/>
            <a:ext cx="1965189" cy="338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Motivation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cs typeface="Helvetica Light"/>
              </a:rPr>
              <a:t>Scenarios where speech would not be possible or optimal solution</a:t>
            </a:r>
          </a:p>
          <a:p>
            <a:r>
              <a:rPr lang="en-US" sz="2400" dirty="0" smtClean="0">
                <a:cs typeface="Helvetica Light"/>
              </a:rPr>
              <a:t>Giving natural gestures to Robots that resemble Human-to-Human interaction</a:t>
            </a:r>
          </a:p>
          <a:p>
            <a:pPr lvl="1"/>
            <a:r>
              <a:rPr lang="en-US" sz="2400" dirty="0" smtClean="0">
                <a:cs typeface="Helvetica Light"/>
              </a:rPr>
              <a:t>No need for special training</a:t>
            </a:r>
          </a:p>
          <a:p>
            <a:r>
              <a:rPr lang="en-US" sz="2400" dirty="0" smtClean="0">
                <a:cs typeface="Helvetica Light"/>
              </a:rPr>
              <a:t>Incorporating both speech an gesture would be ideal, but this problem is out of scope</a:t>
            </a:r>
            <a:endParaRPr lang="en-US" sz="2400" dirty="0"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404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Research Question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Helvetica Light"/>
              </a:rPr>
              <a:t>How do you give a robot a sequence of natural gestures to interpret and act upon?</a:t>
            </a:r>
            <a:endParaRPr lang="en-US" sz="2400" dirty="0">
              <a:cs typeface="Helvetica Light"/>
            </a:endParaRPr>
          </a:p>
        </p:txBody>
      </p:sp>
      <p:pic>
        <p:nvPicPr>
          <p:cNvPr id="7" name="Picture 6" descr="Xbox-360-Kinect-Standalo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45" y="2872558"/>
            <a:ext cx="6678354" cy="2307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5337" y="2672503"/>
            <a:ext cx="1941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latin typeface="Handwriting - Dakota"/>
                <a:cs typeface="Handwriting - Dakota"/>
              </a:rPr>
              <a:t>Xbox </a:t>
            </a:r>
            <a:r>
              <a:rPr lang="en-US" sz="2000" kern="1200" dirty="0" err="1" smtClean="0">
                <a:latin typeface="Handwriting - Dakota"/>
                <a:cs typeface="Handwriting - Dakota"/>
              </a:rPr>
              <a:t>Kinect</a:t>
            </a:r>
            <a:endParaRPr lang="en-US" sz="2000" kern="1200" dirty="0"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417592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How It Works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Helvetica Light"/>
              </a:rPr>
              <a:t>Perform Gesture</a:t>
            </a:r>
          </a:p>
          <a:p>
            <a:r>
              <a:rPr lang="en-US" sz="2400" dirty="0" err="1" smtClean="0">
                <a:cs typeface="Helvetica Light"/>
              </a:rPr>
              <a:t>Kinect</a:t>
            </a:r>
            <a:r>
              <a:rPr lang="en-US" sz="2400" dirty="0" smtClean="0">
                <a:cs typeface="Helvetica Light"/>
              </a:rPr>
              <a:t> reads skeleton data</a:t>
            </a:r>
          </a:p>
          <a:p>
            <a:r>
              <a:rPr lang="en-US" sz="2400" dirty="0" smtClean="0">
                <a:cs typeface="Helvetica Light"/>
              </a:rPr>
              <a:t>Data gets transformed into angles</a:t>
            </a:r>
          </a:p>
          <a:p>
            <a:r>
              <a:rPr lang="en-US" sz="2400" dirty="0" smtClean="0">
                <a:cs typeface="Helvetica Light"/>
              </a:rPr>
              <a:t>Classifier reads angles and determines gesture using C4.5 decision tree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6655" r="27639" b="7495"/>
          <a:stretch/>
        </p:blipFill>
        <p:spPr>
          <a:xfrm>
            <a:off x="1099911" y="4234950"/>
            <a:ext cx="634630" cy="1361127"/>
          </a:xfrm>
          <a:prstGeom prst="rect">
            <a:avLst/>
          </a:prstGeom>
        </p:spPr>
      </p:pic>
      <p:pic>
        <p:nvPicPr>
          <p:cNvPr id="25" name="Picture 24" descr="pos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94" y="4234950"/>
            <a:ext cx="866584" cy="13611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976555" y="4380455"/>
            <a:ext cx="242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1200" dirty="0" err="1">
                <a:latin typeface="Arial Narrow"/>
                <a:cs typeface="Arial Narrow"/>
              </a:rPr>
              <a:t>left_shoulder</a:t>
            </a:r>
            <a:r>
              <a:rPr lang="en-US" sz="1600" kern="1200" dirty="0" smtClean="0">
                <a:latin typeface="Arial Narrow"/>
                <a:cs typeface="Arial Narrow"/>
              </a:rPr>
              <a:t>: 0.35, 0.12, 2.19</a:t>
            </a:r>
            <a:endParaRPr lang="en-US" sz="1600" kern="1200" dirty="0">
              <a:latin typeface="Arial Narrow"/>
              <a:cs typeface="Arial Narrow"/>
            </a:endParaRPr>
          </a:p>
          <a:p>
            <a:r>
              <a:rPr lang="en-US" sz="1600" kern="1200" dirty="0" err="1" smtClean="0">
                <a:latin typeface="Arial Narrow"/>
                <a:cs typeface="Arial Narrow"/>
              </a:rPr>
              <a:t>left_elbow</a:t>
            </a:r>
            <a:r>
              <a:rPr lang="en-US" sz="1600" kern="1200" dirty="0" smtClean="0">
                <a:latin typeface="Arial Narrow"/>
                <a:cs typeface="Arial Narrow"/>
              </a:rPr>
              <a:t>: -0.18, -0.10, 2.02</a:t>
            </a:r>
          </a:p>
          <a:p>
            <a:r>
              <a:rPr lang="en-US" sz="1600" kern="1200" dirty="0" err="1" smtClean="0">
                <a:latin typeface="Arial Narrow"/>
                <a:cs typeface="Arial Narrow"/>
              </a:rPr>
              <a:t>left_hand</a:t>
            </a:r>
            <a:r>
              <a:rPr lang="en-US" sz="1600" kern="1200" dirty="0" smtClean="0">
                <a:latin typeface="Arial Narrow"/>
                <a:cs typeface="Arial Narrow"/>
              </a:rPr>
              <a:t>: -0.13, -0.34, 1.924</a:t>
            </a:r>
            <a:endParaRPr lang="en-US" sz="1600" kern="1200" dirty="0">
              <a:latin typeface="Arial Narrow"/>
              <a:cs typeface="Arial Narrow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12621" t="9284" r="12718" b="4799"/>
          <a:stretch/>
        </p:blipFill>
        <p:spPr>
          <a:xfrm>
            <a:off x="7445981" y="4234950"/>
            <a:ext cx="914704" cy="13611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11096" t="37192" r="8832" b="39476"/>
          <a:stretch/>
        </p:blipFill>
        <p:spPr>
          <a:xfrm>
            <a:off x="1977751" y="4734792"/>
            <a:ext cx="778628" cy="1753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11096" t="37192" r="8832" b="39476"/>
          <a:stretch/>
        </p:blipFill>
        <p:spPr>
          <a:xfrm>
            <a:off x="6469651" y="4734792"/>
            <a:ext cx="778628" cy="1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2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Classification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7525" y="2263526"/>
            <a:ext cx="2101155" cy="273921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lIns="0" tIns="228600" rIns="0" bIns="228600" rtlCol="0">
            <a:spAutoFit/>
          </a:bodyPr>
          <a:lstStyle/>
          <a:p>
            <a:pPr algn="ctr"/>
            <a:r>
              <a:rPr lang="en-US" sz="3200" b="1" kern="1200" dirty="0" smtClean="0"/>
              <a:t>Gestures</a:t>
            </a:r>
          </a:p>
          <a:p>
            <a:pPr algn="ctr"/>
            <a:endParaRPr lang="en-US" sz="600" b="1" kern="1200" dirty="0" smtClean="0"/>
          </a:p>
          <a:p>
            <a:pPr algn="ctr"/>
            <a:endParaRPr lang="en-US" sz="600" b="1" kern="1200" dirty="0"/>
          </a:p>
          <a:p>
            <a:pPr algn="ctr"/>
            <a:r>
              <a:rPr lang="en-US" sz="2000" kern="1200" dirty="0" smtClean="0"/>
              <a:t>Abreast    Enemy</a:t>
            </a:r>
            <a:endParaRPr lang="en-US" sz="2000" kern="1200" dirty="0"/>
          </a:p>
          <a:p>
            <a:pPr algn="ctr"/>
            <a:endParaRPr lang="en-US" sz="800" kern="1200" dirty="0"/>
          </a:p>
          <a:p>
            <a:pPr algn="ctr"/>
            <a:r>
              <a:rPr lang="en-US" sz="2000" kern="1200" dirty="0"/>
              <a:t>Freeze	   </a:t>
            </a:r>
            <a:r>
              <a:rPr lang="en-US" sz="2000" kern="1200" dirty="0" smtClean="0"/>
              <a:t>Stop</a:t>
            </a:r>
          </a:p>
          <a:p>
            <a:pPr algn="ctr"/>
            <a:endParaRPr lang="en-US" sz="800" kern="1200" dirty="0"/>
          </a:p>
          <a:p>
            <a:pPr algn="ctr"/>
            <a:r>
              <a:rPr lang="en-US" sz="2000" kern="1200" dirty="0"/>
              <a:t>Listen	   Rifle</a:t>
            </a:r>
          </a:p>
          <a:p>
            <a:pPr algn="ctr"/>
            <a:endParaRPr lang="en-US" sz="800" kern="1200" dirty="0"/>
          </a:p>
          <a:p>
            <a:pPr algn="ctr"/>
            <a:r>
              <a:rPr lang="en-US" sz="2000" kern="1200" dirty="0" smtClean="0"/>
              <a:t>Cover</a:t>
            </a:r>
            <a:endParaRPr lang="en-US" sz="2000" kern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1096" t="37192" r="8832" b="39476"/>
          <a:stretch/>
        </p:blipFill>
        <p:spPr>
          <a:xfrm flipV="1">
            <a:off x="5641204" y="3467412"/>
            <a:ext cx="939892" cy="2116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3542" y="2331742"/>
            <a:ext cx="2339224" cy="258532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lIns="0" tIns="228600" rIns="0" bIns="228600" rtlCol="0">
            <a:spAutoFit/>
          </a:bodyPr>
          <a:lstStyle/>
          <a:p>
            <a:pPr algn="ctr"/>
            <a:r>
              <a:rPr lang="en-US" sz="2800" b="1" kern="1200" dirty="0" smtClean="0">
                <a:latin typeface="Helvetica"/>
                <a:cs typeface="Helvetica"/>
              </a:rPr>
              <a:t>Classifier</a:t>
            </a:r>
          </a:p>
          <a:p>
            <a:pPr algn="ctr"/>
            <a:endParaRPr lang="en-US" sz="4400" kern="1200" dirty="0" smtClean="0">
              <a:latin typeface="Helvetica"/>
              <a:cs typeface="Helvetica"/>
            </a:endParaRPr>
          </a:p>
          <a:p>
            <a:pPr algn="ctr"/>
            <a:endParaRPr lang="en-US" sz="6600" kern="120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52" y="2425391"/>
            <a:ext cx="1549511" cy="240065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lIns="0" tIns="228600" rIns="0" bIns="228600" rtlCol="0">
            <a:spAutoFit/>
          </a:bodyPr>
          <a:lstStyle/>
          <a:p>
            <a:pPr algn="ctr"/>
            <a:r>
              <a:rPr lang="en-US" sz="2400" b="1" kern="1200" dirty="0" smtClean="0">
                <a:latin typeface="Helvetica"/>
                <a:cs typeface="Helvetica"/>
              </a:rPr>
              <a:t>Angles</a:t>
            </a:r>
          </a:p>
          <a:p>
            <a:pPr algn="ctr"/>
            <a:endParaRPr lang="en-US" sz="600" b="1" kern="1200" dirty="0" smtClean="0">
              <a:latin typeface="Helvetica"/>
              <a:cs typeface="Helvetica"/>
            </a:endParaRPr>
          </a:p>
          <a:p>
            <a:pPr algn="ctr"/>
            <a:r>
              <a:rPr lang="en-US" kern="1200" dirty="0" err="1" smtClean="0"/>
              <a:t>handTheta</a:t>
            </a:r>
            <a:endParaRPr lang="en-US" kern="1200" dirty="0" smtClean="0"/>
          </a:p>
          <a:p>
            <a:pPr algn="ctr"/>
            <a:endParaRPr lang="en-US" sz="800" kern="1200" dirty="0"/>
          </a:p>
          <a:p>
            <a:pPr algn="ctr"/>
            <a:r>
              <a:rPr lang="en-US" kern="1200" dirty="0" err="1" smtClean="0"/>
              <a:t>handPhi</a:t>
            </a:r>
            <a:endParaRPr lang="en-US" kern="1200" dirty="0"/>
          </a:p>
          <a:p>
            <a:pPr algn="ctr"/>
            <a:endParaRPr lang="en-US" sz="800" kern="1200" dirty="0" smtClean="0"/>
          </a:p>
          <a:p>
            <a:pPr algn="ctr"/>
            <a:r>
              <a:rPr lang="en-US" kern="1200" dirty="0" err="1" smtClean="0"/>
              <a:t>elbowTheta</a:t>
            </a:r>
            <a:endParaRPr lang="en-US" kern="1200" dirty="0" smtClean="0"/>
          </a:p>
          <a:p>
            <a:pPr algn="ctr"/>
            <a:endParaRPr lang="en-US" sz="800" kern="1200" dirty="0"/>
          </a:p>
          <a:p>
            <a:pPr algn="ctr"/>
            <a:r>
              <a:rPr lang="en-US" kern="1200" dirty="0" err="1" smtClean="0"/>
              <a:t>elbowPhi</a:t>
            </a:r>
            <a:endParaRPr lang="en-US" kern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1096" t="37192" r="8832" b="39476"/>
          <a:stretch/>
        </p:blipFill>
        <p:spPr>
          <a:xfrm flipV="1">
            <a:off x="2093689" y="3467412"/>
            <a:ext cx="939892" cy="211660"/>
          </a:xfrm>
          <a:prstGeom prst="rect">
            <a:avLst/>
          </a:prstGeom>
        </p:spPr>
      </p:pic>
      <p:pic>
        <p:nvPicPr>
          <p:cNvPr id="16" name="Picture 15" descr="Untitled-2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126" y="3100145"/>
            <a:ext cx="2158833" cy="16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Classification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Helvetica Light"/>
              </a:rPr>
              <a:t>How do we handle erroneous data?</a:t>
            </a:r>
          </a:p>
          <a:p>
            <a:r>
              <a:rPr lang="en-US" sz="2400" dirty="0" smtClean="0">
                <a:cs typeface="Helvetica Light"/>
              </a:rPr>
              <a:t>When do we know when to execute the sequence?</a:t>
            </a:r>
          </a:p>
          <a:p>
            <a:r>
              <a:rPr lang="en-US" sz="2400" dirty="0" smtClean="0">
                <a:cs typeface="Helvetica Light"/>
              </a:rPr>
              <a:t>What actions can we expect from the robot?</a:t>
            </a:r>
          </a:p>
        </p:txBody>
      </p:sp>
    </p:spTree>
    <p:extLst>
      <p:ext uri="{BB962C8B-B14F-4D97-AF65-F5344CB8AC3E}">
        <p14:creationId xmlns:p14="http://schemas.microsoft.com/office/powerpoint/2010/main" val="321979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Software Design</a:t>
            </a:r>
            <a:endParaRPr lang="en-US" sz="4000" dirty="0">
              <a:latin typeface="Bebas Neue"/>
              <a:cs typeface="Bebas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35" y="1417637"/>
            <a:ext cx="8614641" cy="41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Adding Gestures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Helvetica Light"/>
              </a:rPr>
              <a:t>Create new gestures</a:t>
            </a:r>
          </a:p>
          <a:p>
            <a:r>
              <a:rPr lang="en-US" sz="2400" dirty="0" smtClean="0">
                <a:cs typeface="Helvetica Light"/>
              </a:rPr>
              <a:t>Replace old gestures</a:t>
            </a:r>
          </a:p>
          <a:p>
            <a:r>
              <a:rPr lang="en-US" sz="2400" dirty="0" smtClean="0">
                <a:cs typeface="Helvetica Light"/>
              </a:rPr>
              <a:t>Combining gestures</a:t>
            </a:r>
          </a:p>
        </p:txBody>
      </p:sp>
    </p:spTree>
    <p:extLst>
      <p:ext uri="{BB962C8B-B14F-4D97-AF65-F5344CB8AC3E}">
        <p14:creationId xmlns:p14="http://schemas.microsoft.com/office/powerpoint/2010/main" val="3516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ebas Neue"/>
                <a:cs typeface="Bebas Neue"/>
              </a:rPr>
              <a:t>Conclusion</a:t>
            </a:r>
            <a:endParaRPr lang="en-US" sz="4000" dirty="0">
              <a:latin typeface="Bebas Neue"/>
              <a:cs typeface="Bebas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Wrap-up</a:t>
            </a:r>
          </a:p>
          <a:p>
            <a:r>
              <a:rPr lang="en-US" sz="2400" dirty="0" smtClean="0"/>
              <a:t>Q&amp;A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48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3706</TotalTime>
  <Words>320</Words>
  <Application>Microsoft Macintosh PowerPoint</Application>
  <PresentationFormat>On-screen Show (4:3)</PresentationFormat>
  <Paragraphs>79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Senior Project – Computer Science – 2013 Recognizing military Gestures developing a Gesture Recognition interface</vt:lpstr>
      <vt:lpstr>Motivation</vt:lpstr>
      <vt:lpstr>Research Question</vt:lpstr>
      <vt:lpstr>How It Works</vt:lpstr>
      <vt:lpstr>Classification</vt:lpstr>
      <vt:lpstr>Classification</vt:lpstr>
      <vt:lpstr>Software Design</vt:lpstr>
      <vt:lpstr>Adding Gestures</vt:lpstr>
      <vt:lpstr>Conclusion</vt:lpstr>
    </vt:vector>
  </TitlesOfParts>
  <Company>JR Tracks 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military hand Gestures</dc:title>
  <dc:creator>Jonathan Lebron</dc:creator>
  <cp:lastModifiedBy>Jonathan</cp:lastModifiedBy>
  <cp:revision>34</cp:revision>
  <dcterms:created xsi:type="dcterms:W3CDTF">2012-11-11T05:08:37Z</dcterms:created>
  <dcterms:modified xsi:type="dcterms:W3CDTF">2013-03-02T13:48:58Z</dcterms:modified>
</cp:coreProperties>
</file>