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175200" cy="40233600"/>
  <p:notesSz cx="6858000" cy="9144000"/>
  <p:defaultTextStyle>
    <a:defPPr>
      <a:defRPr lang="en-US"/>
    </a:defPPr>
    <a:lvl1pPr marL="0" algn="l" defTabSz="4023360" rtl="0" eaLnBrk="1" latinLnBrk="0" hangingPunct="1">
      <a:defRPr sz="7900" kern="1200">
        <a:solidFill>
          <a:schemeClr val="tx1"/>
        </a:solidFill>
        <a:latin typeface="+mn-lt"/>
        <a:ea typeface="+mn-ea"/>
        <a:cs typeface="+mn-cs"/>
      </a:defRPr>
    </a:lvl1pPr>
    <a:lvl2pPr marL="2011680" algn="l" defTabSz="4023360" rtl="0" eaLnBrk="1" latinLnBrk="0" hangingPunct="1">
      <a:defRPr sz="7900" kern="1200">
        <a:solidFill>
          <a:schemeClr val="tx1"/>
        </a:solidFill>
        <a:latin typeface="+mn-lt"/>
        <a:ea typeface="+mn-ea"/>
        <a:cs typeface="+mn-cs"/>
      </a:defRPr>
    </a:lvl2pPr>
    <a:lvl3pPr marL="4023360" algn="l" defTabSz="4023360" rtl="0" eaLnBrk="1" latinLnBrk="0" hangingPunct="1">
      <a:defRPr sz="7900" kern="1200">
        <a:solidFill>
          <a:schemeClr val="tx1"/>
        </a:solidFill>
        <a:latin typeface="+mn-lt"/>
        <a:ea typeface="+mn-ea"/>
        <a:cs typeface="+mn-cs"/>
      </a:defRPr>
    </a:lvl3pPr>
    <a:lvl4pPr marL="6035040" algn="l" defTabSz="4023360" rtl="0" eaLnBrk="1" latinLnBrk="0" hangingPunct="1">
      <a:defRPr sz="7900" kern="1200">
        <a:solidFill>
          <a:schemeClr val="tx1"/>
        </a:solidFill>
        <a:latin typeface="+mn-lt"/>
        <a:ea typeface="+mn-ea"/>
        <a:cs typeface="+mn-cs"/>
      </a:defRPr>
    </a:lvl4pPr>
    <a:lvl5pPr marL="8046720" algn="l" defTabSz="4023360" rtl="0" eaLnBrk="1" latinLnBrk="0" hangingPunct="1">
      <a:defRPr sz="7900" kern="1200">
        <a:solidFill>
          <a:schemeClr val="tx1"/>
        </a:solidFill>
        <a:latin typeface="+mn-lt"/>
        <a:ea typeface="+mn-ea"/>
        <a:cs typeface="+mn-cs"/>
      </a:defRPr>
    </a:lvl5pPr>
    <a:lvl6pPr marL="10058400" algn="l" defTabSz="4023360" rtl="0" eaLnBrk="1" latinLnBrk="0" hangingPunct="1">
      <a:defRPr sz="7900" kern="1200">
        <a:solidFill>
          <a:schemeClr val="tx1"/>
        </a:solidFill>
        <a:latin typeface="+mn-lt"/>
        <a:ea typeface="+mn-ea"/>
        <a:cs typeface="+mn-cs"/>
      </a:defRPr>
    </a:lvl6pPr>
    <a:lvl7pPr marL="12070080" algn="l" defTabSz="4023360" rtl="0" eaLnBrk="1" latinLnBrk="0" hangingPunct="1">
      <a:defRPr sz="7900" kern="1200">
        <a:solidFill>
          <a:schemeClr val="tx1"/>
        </a:solidFill>
        <a:latin typeface="+mn-lt"/>
        <a:ea typeface="+mn-ea"/>
        <a:cs typeface="+mn-cs"/>
      </a:defRPr>
    </a:lvl7pPr>
    <a:lvl8pPr marL="14081760" algn="l" defTabSz="4023360" rtl="0" eaLnBrk="1" latinLnBrk="0" hangingPunct="1">
      <a:defRPr sz="7900" kern="1200">
        <a:solidFill>
          <a:schemeClr val="tx1"/>
        </a:solidFill>
        <a:latin typeface="+mn-lt"/>
        <a:ea typeface="+mn-ea"/>
        <a:cs typeface="+mn-cs"/>
      </a:defRPr>
    </a:lvl8pPr>
    <a:lvl9pPr marL="16093440" algn="l" defTabSz="4023360" rtl="0" eaLnBrk="1" latinLnBrk="0" hangingPunct="1">
      <a:defRPr sz="7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C8B"/>
    <a:srgbClr val="FE6D00"/>
    <a:srgbClr val="19D3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95" autoAdjust="0"/>
  </p:normalViewPr>
  <p:slideViewPr>
    <p:cSldViewPr>
      <p:cViewPr>
        <p:scale>
          <a:sx n="19" d="100"/>
          <a:sy n="19" d="100"/>
        </p:scale>
        <p:origin x="-1614" y="-84"/>
      </p:cViewPr>
      <p:guideLst>
        <p:guide orient="horz" pos="12672"/>
        <p:guide pos="950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3140" y="12498502"/>
            <a:ext cx="25648920" cy="8624145"/>
          </a:xfrm>
        </p:spPr>
        <p:txBody>
          <a:bodyPr/>
          <a:lstStyle/>
          <a:p>
            <a:r>
              <a:rPr lang="en-US" smtClean="0"/>
              <a:t>Click to edit Master title style</a:t>
            </a:r>
            <a:endParaRPr lang="en-US"/>
          </a:p>
        </p:txBody>
      </p:sp>
      <p:sp>
        <p:nvSpPr>
          <p:cNvPr id="3" name="Subtitle 2"/>
          <p:cNvSpPr>
            <a:spLocks noGrp="1"/>
          </p:cNvSpPr>
          <p:nvPr>
            <p:ph type="subTitle" idx="1"/>
          </p:nvPr>
        </p:nvSpPr>
        <p:spPr>
          <a:xfrm>
            <a:off x="4526280" y="22799040"/>
            <a:ext cx="21122640" cy="10281920"/>
          </a:xfrm>
        </p:spPr>
        <p:txBody>
          <a:bodyPr/>
          <a:lstStyle>
            <a:lvl1pPr marL="0" indent="0" algn="ctr">
              <a:buNone/>
              <a:defRPr>
                <a:solidFill>
                  <a:schemeClr val="tx1">
                    <a:tint val="75000"/>
                  </a:schemeClr>
                </a:solidFill>
              </a:defRPr>
            </a:lvl1pPr>
            <a:lvl2pPr marL="2011680" indent="0" algn="ctr">
              <a:buNone/>
              <a:defRPr>
                <a:solidFill>
                  <a:schemeClr val="tx1">
                    <a:tint val="75000"/>
                  </a:schemeClr>
                </a:solidFill>
              </a:defRPr>
            </a:lvl2pPr>
            <a:lvl3pPr marL="4023360" indent="0" algn="ctr">
              <a:buNone/>
              <a:defRPr>
                <a:solidFill>
                  <a:schemeClr val="tx1">
                    <a:tint val="75000"/>
                  </a:schemeClr>
                </a:solidFill>
              </a:defRPr>
            </a:lvl3pPr>
            <a:lvl4pPr marL="6035040" indent="0" algn="ctr">
              <a:buNone/>
              <a:defRPr>
                <a:solidFill>
                  <a:schemeClr val="tx1">
                    <a:tint val="75000"/>
                  </a:schemeClr>
                </a:solidFill>
              </a:defRPr>
            </a:lvl4pPr>
            <a:lvl5pPr marL="8046720" indent="0" algn="ctr">
              <a:buNone/>
              <a:defRPr>
                <a:solidFill>
                  <a:schemeClr val="tx1">
                    <a:tint val="75000"/>
                  </a:schemeClr>
                </a:solidFill>
              </a:defRPr>
            </a:lvl5pPr>
            <a:lvl6pPr marL="10058400" indent="0" algn="ctr">
              <a:buNone/>
              <a:defRPr>
                <a:solidFill>
                  <a:schemeClr val="tx1">
                    <a:tint val="75000"/>
                  </a:schemeClr>
                </a:solidFill>
              </a:defRPr>
            </a:lvl6pPr>
            <a:lvl7pPr marL="12070080" indent="0" algn="ctr">
              <a:buNone/>
              <a:defRPr>
                <a:solidFill>
                  <a:schemeClr val="tx1">
                    <a:tint val="75000"/>
                  </a:schemeClr>
                </a:solidFill>
              </a:defRPr>
            </a:lvl7pPr>
            <a:lvl8pPr marL="14081760" indent="0" algn="ctr">
              <a:buNone/>
              <a:defRPr>
                <a:solidFill>
                  <a:schemeClr val="tx1">
                    <a:tint val="75000"/>
                  </a:schemeClr>
                </a:solidFill>
              </a:defRPr>
            </a:lvl8pPr>
            <a:lvl9pPr marL="160934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BADB1A-7DFC-4A08-843E-D1D5B7A1DB08}"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ADB1A-7DFC-4A08-843E-D1D5B7A1DB08}"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77020" y="1611216"/>
            <a:ext cx="6789420" cy="3432894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8760" y="1611216"/>
            <a:ext cx="19865340" cy="343289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ADB1A-7DFC-4A08-843E-D1D5B7A1DB08}"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ADB1A-7DFC-4A08-843E-D1D5B7A1DB08}"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3634" y="25853815"/>
            <a:ext cx="25648920" cy="7990840"/>
          </a:xfrm>
        </p:spPr>
        <p:txBody>
          <a:bodyPr anchor="t"/>
          <a:lstStyle>
            <a:lvl1pPr algn="l">
              <a:defRPr sz="17600" b="1" cap="all"/>
            </a:lvl1pPr>
          </a:lstStyle>
          <a:p>
            <a:r>
              <a:rPr lang="en-US" smtClean="0"/>
              <a:t>Click to edit Master title style</a:t>
            </a:r>
            <a:endParaRPr lang="en-US"/>
          </a:p>
        </p:txBody>
      </p:sp>
      <p:sp>
        <p:nvSpPr>
          <p:cNvPr id="3" name="Text Placeholder 2"/>
          <p:cNvSpPr>
            <a:spLocks noGrp="1"/>
          </p:cNvSpPr>
          <p:nvPr>
            <p:ph type="body" idx="1"/>
          </p:nvPr>
        </p:nvSpPr>
        <p:spPr>
          <a:xfrm>
            <a:off x="2383634" y="17052721"/>
            <a:ext cx="25648920" cy="8801096"/>
          </a:xfrm>
        </p:spPr>
        <p:txBody>
          <a:bodyPr anchor="b"/>
          <a:lstStyle>
            <a:lvl1pPr marL="0" indent="0">
              <a:buNone/>
              <a:defRPr sz="8800">
                <a:solidFill>
                  <a:schemeClr val="tx1">
                    <a:tint val="75000"/>
                  </a:schemeClr>
                </a:solidFill>
              </a:defRPr>
            </a:lvl1pPr>
            <a:lvl2pPr marL="2011680" indent="0">
              <a:buNone/>
              <a:defRPr sz="7900">
                <a:solidFill>
                  <a:schemeClr val="tx1">
                    <a:tint val="75000"/>
                  </a:schemeClr>
                </a:solidFill>
              </a:defRPr>
            </a:lvl2pPr>
            <a:lvl3pPr marL="4023360" indent="0">
              <a:buNone/>
              <a:defRPr sz="7000">
                <a:solidFill>
                  <a:schemeClr val="tx1">
                    <a:tint val="75000"/>
                  </a:schemeClr>
                </a:solidFill>
              </a:defRPr>
            </a:lvl3pPr>
            <a:lvl4pPr marL="6035040" indent="0">
              <a:buNone/>
              <a:defRPr sz="6200">
                <a:solidFill>
                  <a:schemeClr val="tx1">
                    <a:tint val="75000"/>
                  </a:schemeClr>
                </a:solidFill>
              </a:defRPr>
            </a:lvl4pPr>
            <a:lvl5pPr marL="8046720" indent="0">
              <a:buNone/>
              <a:defRPr sz="6200">
                <a:solidFill>
                  <a:schemeClr val="tx1">
                    <a:tint val="75000"/>
                  </a:schemeClr>
                </a:solidFill>
              </a:defRPr>
            </a:lvl5pPr>
            <a:lvl6pPr marL="10058400" indent="0">
              <a:buNone/>
              <a:defRPr sz="6200">
                <a:solidFill>
                  <a:schemeClr val="tx1">
                    <a:tint val="75000"/>
                  </a:schemeClr>
                </a:solidFill>
              </a:defRPr>
            </a:lvl6pPr>
            <a:lvl7pPr marL="12070080" indent="0">
              <a:buNone/>
              <a:defRPr sz="6200">
                <a:solidFill>
                  <a:schemeClr val="tx1">
                    <a:tint val="75000"/>
                  </a:schemeClr>
                </a:solidFill>
              </a:defRPr>
            </a:lvl7pPr>
            <a:lvl8pPr marL="14081760" indent="0">
              <a:buNone/>
              <a:defRPr sz="6200">
                <a:solidFill>
                  <a:schemeClr val="tx1">
                    <a:tint val="75000"/>
                  </a:schemeClr>
                </a:solidFill>
              </a:defRPr>
            </a:lvl8pPr>
            <a:lvl9pPr marL="16093440"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ADB1A-7DFC-4A08-843E-D1D5B7A1DB08}"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8760" y="9387847"/>
            <a:ext cx="13327380" cy="26552315"/>
          </a:xfrm>
        </p:spPr>
        <p:txBody>
          <a:bodyPr/>
          <a:lstStyle>
            <a:lvl1pPr>
              <a:defRPr sz="12300"/>
            </a:lvl1pPr>
            <a:lvl2pPr>
              <a:defRPr sz="106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39060" y="9387847"/>
            <a:ext cx="13327380" cy="26552315"/>
          </a:xfrm>
        </p:spPr>
        <p:txBody>
          <a:bodyPr/>
          <a:lstStyle>
            <a:lvl1pPr>
              <a:defRPr sz="12300"/>
            </a:lvl1pPr>
            <a:lvl2pPr>
              <a:defRPr sz="106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BADB1A-7DFC-4A08-843E-D1D5B7A1DB08}"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8762" y="9005995"/>
            <a:ext cx="13332620" cy="3753270"/>
          </a:xfrm>
        </p:spPr>
        <p:txBody>
          <a:bodyPr anchor="b"/>
          <a:lstStyle>
            <a:lvl1pPr marL="0" indent="0">
              <a:buNone/>
              <a:defRPr sz="10600" b="1"/>
            </a:lvl1pPr>
            <a:lvl2pPr marL="2011680" indent="0">
              <a:buNone/>
              <a:defRPr sz="8800" b="1"/>
            </a:lvl2pPr>
            <a:lvl3pPr marL="4023360" indent="0">
              <a:buNone/>
              <a:defRPr sz="7900" b="1"/>
            </a:lvl3pPr>
            <a:lvl4pPr marL="6035040" indent="0">
              <a:buNone/>
              <a:defRPr sz="7000" b="1"/>
            </a:lvl4pPr>
            <a:lvl5pPr marL="8046720" indent="0">
              <a:buNone/>
              <a:defRPr sz="7000" b="1"/>
            </a:lvl5pPr>
            <a:lvl6pPr marL="10058400" indent="0">
              <a:buNone/>
              <a:defRPr sz="7000" b="1"/>
            </a:lvl6pPr>
            <a:lvl7pPr marL="12070080" indent="0">
              <a:buNone/>
              <a:defRPr sz="7000" b="1"/>
            </a:lvl7pPr>
            <a:lvl8pPr marL="14081760" indent="0">
              <a:buNone/>
              <a:defRPr sz="7000" b="1"/>
            </a:lvl8pPr>
            <a:lvl9pPr marL="16093440" indent="0">
              <a:buNone/>
              <a:defRPr sz="7000" b="1"/>
            </a:lvl9pPr>
          </a:lstStyle>
          <a:p>
            <a:pPr lvl="0"/>
            <a:r>
              <a:rPr lang="en-US" smtClean="0"/>
              <a:t>Click to edit Master text styles</a:t>
            </a:r>
          </a:p>
        </p:txBody>
      </p:sp>
      <p:sp>
        <p:nvSpPr>
          <p:cNvPr id="4" name="Content Placeholder 3"/>
          <p:cNvSpPr>
            <a:spLocks noGrp="1"/>
          </p:cNvSpPr>
          <p:nvPr>
            <p:ph sz="half" idx="2"/>
          </p:nvPr>
        </p:nvSpPr>
        <p:spPr>
          <a:xfrm>
            <a:off x="1508762" y="12759265"/>
            <a:ext cx="13332620" cy="23180890"/>
          </a:xfrm>
        </p:spPr>
        <p:txBody>
          <a:bodyPr/>
          <a:lstStyle>
            <a:lvl1pPr>
              <a:defRPr sz="10600"/>
            </a:lvl1pPr>
            <a:lvl2pPr>
              <a:defRPr sz="88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8586" y="9005995"/>
            <a:ext cx="13337856" cy="3753270"/>
          </a:xfrm>
        </p:spPr>
        <p:txBody>
          <a:bodyPr anchor="b"/>
          <a:lstStyle>
            <a:lvl1pPr marL="0" indent="0">
              <a:buNone/>
              <a:defRPr sz="10600" b="1"/>
            </a:lvl1pPr>
            <a:lvl2pPr marL="2011680" indent="0">
              <a:buNone/>
              <a:defRPr sz="8800" b="1"/>
            </a:lvl2pPr>
            <a:lvl3pPr marL="4023360" indent="0">
              <a:buNone/>
              <a:defRPr sz="7900" b="1"/>
            </a:lvl3pPr>
            <a:lvl4pPr marL="6035040" indent="0">
              <a:buNone/>
              <a:defRPr sz="7000" b="1"/>
            </a:lvl4pPr>
            <a:lvl5pPr marL="8046720" indent="0">
              <a:buNone/>
              <a:defRPr sz="7000" b="1"/>
            </a:lvl5pPr>
            <a:lvl6pPr marL="10058400" indent="0">
              <a:buNone/>
              <a:defRPr sz="7000" b="1"/>
            </a:lvl6pPr>
            <a:lvl7pPr marL="12070080" indent="0">
              <a:buNone/>
              <a:defRPr sz="7000" b="1"/>
            </a:lvl7pPr>
            <a:lvl8pPr marL="14081760" indent="0">
              <a:buNone/>
              <a:defRPr sz="7000" b="1"/>
            </a:lvl8pPr>
            <a:lvl9pPr marL="16093440" indent="0">
              <a:buNone/>
              <a:defRPr sz="7000" b="1"/>
            </a:lvl9pPr>
          </a:lstStyle>
          <a:p>
            <a:pPr lvl="0"/>
            <a:r>
              <a:rPr lang="en-US" smtClean="0"/>
              <a:t>Click to edit Master text styles</a:t>
            </a:r>
          </a:p>
        </p:txBody>
      </p:sp>
      <p:sp>
        <p:nvSpPr>
          <p:cNvPr id="6" name="Content Placeholder 5"/>
          <p:cNvSpPr>
            <a:spLocks noGrp="1"/>
          </p:cNvSpPr>
          <p:nvPr>
            <p:ph sz="quarter" idx="4"/>
          </p:nvPr>
        </p:nvSpPr>
        <p:spPr>
          <a:xfrm>
            <a:off x="15328586" y="12759265"/>
            <a:ext cx="13337856" cy="23180890"/>
          </a:xfrm>
        </p:spPr>
        <p:txBody>
          <a:bodyPr/>
          <a:lstStyle>
            <a:lvl1pPr>
              <a:defRPr sz="10600"/>
            </a:lvl1pPr>
            <a:lvl2pPr>
              <a:defRPr sz="88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BADB1A-7DFC-4A08-843E-D1D5B7A1DB08}" type="datetimeFigureOut">
              <a:rPr lang="en-US" smtClean="0"/>
              <a:pPr/>
              <a:t>2/24/2012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ADB1A-7DFC-4A08-843E-D1D5B7A1DB08}" type="datetimeFigureOut">
              <a:rPr lang="en-US" smtClean="0"/>
              <a:pPr/>
              <a:t>2/24/2012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ADB1A-7DFC-4A08-843E-D1D5B7A1DB08}" type="datetimeFigureOut">
              <a:rPr lang="en-US" smtClean="0"/>
              <a:pPr/>
              <a:t>2/24/2012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2" y="1601895"/>
            <a:ext cx="9927434" cy="6817360"/>
          </a:xfrm>
        </p:spPr>
        <p:txBody>
          <a:bodyPr anchor="b"/>
          <a:lstStyle>
            <a:lvl1pPr algn="l">
              <a:defRPr sz="8800" b="1"/>
            </a:lvl1pPr>
          </a:lstStyle>
          <a:p>
            <a:r>
              <a:rPr lang="en-US" smtClean="0"/>
              <a:t>Click to edit Master title style</a:t>
            </a:r>
            <a:endParaRPr lang="en-US"/>
          </a:p>
        </p:txBody>
      </p:sp>
      <p:sp>
        <p:nvSpPr>
          <p:cNvPr id="3" name="Content Placeholder 2"/>
          <p:cNvSpPr>
            <a:spLocks noGrp="1"/>
          </p:cNvSpPr>
          <p:nvPr>
            <p:ph idx="1"/>
          </p:nvPr>
        </p:nvSpPr>
        <p:spPr>
          <a:xfrm>
            <a:off x="11797665" y="1601897"/>
            <a:ext cx="16868777" cy="34338264"/>
          </a:xfrm>
        </p:spPr>
        <p:txBody>
          <a:bodyPr/>
          <a:lstStyle>
            <a:lvl1pPr>
              <a:defRPr sz="14100"/>
            </a:lvl1pPr>
            <a:lvl2pPr>
              <a:defRPr sz="12300"/>
            </a:lvl2pPr>
            <a:lvl3pPr>
              <a:defRPr sz="106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8762" y="8419257"/>
            <a:ext cx="9927434" cy="27520904"/>
          </a:xfrm>
        </p:spPr>
        <p:txBody>
          <a:bodyPr/>
          <a:lstStyle>
            <a:lvl1pPr marL="0" indent="0">
              <a:buNone/>
              <a:defRPr sz="6200"/>
            </a:lvl1pPr>
            <a:lvl2pPr marL="2011680" indent="0">
              <a:buNone/>
              <a:defRPr sz="5300"/>
            </a:lvl2pPr>
            <a:lvl3pPr marL="4023360" indent="0">
              <a:buNone/>
              <a:defRPr sz="4400"/>
            </a:lvl3pPr>
            <a:lvl4pPr marL="6035040" indent="0">
              <a:buNone/>
              <a:defRPr sz="4000"/>
            </a:lvl4pPr>
            <a:lvl5pPr marL="8046720" indent="0">
              <a:buNone/>
              <a:defRPr sz="4000"/>
            </a:lvl5pPr>
            <a:lvl6pPr marL="10058400" indent="0">
              <a:buNone/>
              <a:defRPr sz="4000"/>
            </a:lvl6pPr>
            <a:lvl7pPr marL="12070080" indent="0">
              <a:buNone/>
              <a:defRPr sz="4000"/>
            </a:lvl7pPr>
            <a:lvl8pPr marL="14081760" indent="0">
              <a:buNone/>
              <a:defRPr sz="4000"/>
            </a:lvl8pPr>
            <a:lvl9pPr marL="16093440"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ADB1A-7DFC-4A08-843E-D1D5B7A1DB08}"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4550" y="28163522"/>
            <a:ext cx="18105120" cy="3324864"/>
          </a:xfrm>
        </p:spPr>
        <p:txBody>
          <a:bodyPr anchor="b"/>
          <a:lstStyle>
            <a:lvl1pPr algn="l">
              <a:defRPr sz="8800" b="1"/>
            </a:lvl1pPr>
          </a:lstStyle>
          <a:p>
            <a:r>
              <a:rPr lang="en-US" smtClean="0"/>
              <a:t>Click to edit Master title style</a:t>
            </a:r>
            <a:endParaRPr lang="en-US"/>
          </a:p>
        </p:txBody>
      </p:sp>
      <p:sp>
        <p:nvSpPr>
          <p:cNvPr id="3" name="Picture Placeholder 2"/>
          <p:cNvSpPr>
            <a:spLocks noGrp="1"/>
          </p:cNvSpPr>
          <p:nvPr>
            <p:ph type="pic" idx="1"/>
          </p:nvPr>
        </p:nvSpPr>
        <p:spPr>
          <a:xfrm>
            <a:off x="5914550" y="3594945"/>
            <a:ext cx="18105120" cy="24140160"/>
          </a:xfrm>
        </p:spPr>
        <p:txBody>
          <a:bodyPr/>
          <a:lstStyle>
            <a:lvl1pPr marL="0" indent="0">
              <a:buNone/>
              <a:defRPr sz="14100"/>
            </a:lvl1pPr>
            <a:lvl2pPr marL="2011680" indent="0">
              <a:buNone/>
              <a:defRPr sz="12300"/>
            </a:lvl2pPr>
            <a:lvl3pPr marL="4023360" indent="0">
              <a:buNone/>
              <a:defRPr sz="1060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endParaRPr lang="en-US"/>
          </a:p>
        </p:txBody>
      </p:sp>
      <p:sp>
        <p:nvSpPr>
          <p:cNvPr id="4" name="Text Placeholder 3"/>
          <p:cNvSpPr>
            <a:spLocks noGrp="1"/>
          </p:cNvSpPr>
          <p:nvPr>
            <p:ph type="body" sz="half" idx="2"/>
          </p:nvPr>
        </p:nvSpPr>
        <p:spPr>
          <a:xfrm>
            <a:off x="5914550" y="31488386"/>
            <a:ext cx="18105120" cy="4721856"/>
          </a:xfrm>
        </p:spPr>
        <p:txBody>
          <a:bodyPr/>
          <a:lstStyle>
            <a:lvl1pPr marL="0" indent="0">
              <a:buNone/>
              <a:defRPr sz="6200"/>
            </a:lvl1pPr>
            <a:lvl2pPr marL="2011680" indent="0">
              <a:buNone/>
              <a:defRPr sz="5300"/>
            </a:lvl2pPr>
            <a:lvl3pPr marL="4023360" indent="0">
              <a:buNone/>
              <a:defRPr sz="4400"/>
            </a:lvl3pPr>
            <a:lvl4pPr marL="6035040" indent="0">
              <a:buNone/>
              <a:defRPr sz="4000"/>
            </a:lvl4pPr>
            <a:lvl5pPr marL="8046720" indent="0">
              <a:buNone/>
              <a:defRPr sz="4000"/>
            </a:lvl5pPr>
            <a:lvl6pPr marL="10058400" indent="0">
              <a:buNone/>
              <a:defRPr sz="4000"/>
            </a:lvl6pPr>
            <a:lvl7pPr marL="12070080" indent="0">
              <a:buNone/>
              <a:defRPr sz="4000"/>
            </a:lvl7pPr>
            <a:lvl8pPr marL="14081760" indent="0">
              <a:buNone/>
              <a:defRPr sz="4000"/>
            </a:lvl8pPr>
            <a:lvl9pPr marL="16093440"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ADB1A-7DFC-4A08-843E-D1D5B7A1DB08}"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144D6-5FF0-4DBC-AF84-68EC43F3CC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611210"/>
            <a:ext cx="27157680" cy="6705600"/>
          </a:xfrm>
          <a:prstGeom prst="rect">
            <a:avLst/>
          </a:prstGeom>
        </p:spPr>
        <p:txBody>
          <a:bodyPr vert="horz" lIns="402336" tIns="201168" rIns="402336" bIns="20116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08760" y="9387847"/>
            <a:ext cx="27157680" cy="26552315"/>
          </a:xfrm>
          <a:prstGeom prst="rect">
            <a:avLst/>
          </a:prstGeom>
        </p:spPr>
        <p:txBody>
          <a:bodyPr vert="horz" lIns="402336" tIns="201168" rIns="402336" bIns="2011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08760" y="37290592"/>
            <a:ext cx="7040880" cy="2142065"/>
          </a:xfrm>
          <a:prstGeom prst="rect">
            <a:avLst/>
          </a:prstGeom>
        </p:spPr>
        <p:txBody>
          <a:bodyPr vert="horz" lIns="402336" tIns="201168" rIns="402336" bIns="201168" rtlCol="0" anchor="ctr"/>
          <a:lstStyle>
            <a:lvl1pPr algn="l">
              <a:defRPr sz="5300">
                <a:solidFill>
                  <a:schemeClr val="tx1">
                    <a:tint val="75000"/>
                  </a:schemeClr>
                </a:solidFill>
              </a:defRPr>
            </a:lvl1pPr>
          </a:lstStyle>
          <a:p>
            <a:fld id="{FDBADB1A-7DFC-4A08-843E-D1D5B7A1DB08}" type="datetimeFigureOut">
              <a:rPr lang="en-US" smtClean="0"/>
              <a:pPr/>
              <a:t>2/24/2012</a:t>
            </a:fld>
            <a:endParaRPr lang="en-US"/>
          </a:p>
        </p:txBody>
      </p:sp>
      <p:sp>
        <p:nvSpPr>
          <p:cNvPr id="5" name="Footer Placeholder 4"/>
          <p:cNvSpPr>
            <a:spLocks noGrp="1"/>
          </p:cNvSpPr>
          <p:nvPr>
            <p:ph type="ftr" sz="quarter" idx="3"/>
          </p:nvPr>
        </p:nvSpPr>
        <p:spPr>
          <a:xfrm>
            <a:off x="10309860" y="37290592"/>
            <a:ext cx="9555480" cy="2142065"/>
          </a:xfrm>
          <a:prstGeom prst="rect">
            <a:avLst/>
          </a:prstGeom>
        </p:spPr>
        <p:txBody>
          <a:bodyPr vert="horz" lIns="402336" tIns="201168" rIns="402336" bIns="201168"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25560" y="37290592"/>
            <a:ext cx="7040880" cy="2142065"/>
          </a:xfrm>
          <a:prstGeom prst="rect">
            <a:avLst/>
          </a:prstGeom>
        </p:spPr>
        <p:txBody>
          <a:bodyPr vert="horz" lIns="402336" tIns="201168" rIns="402336" bIns="201168" rtlCol="0" anchor="ctr"/>
          <a:lstStyle>
            <a:lvl1pPr algn="r">
              <a:defRPr sz="5300">
                <a:solidFill>
                  <a:schemeClr val="tx1">
                    <a:tint val="75000"/>
                  </a:schemeClr>
                </a:solidFill>
              </a:defRPr>
            </a:lvl1pPr>
          </a:lstStyle>
          <a:p>
            <a:fld id="{76E144D6-5FF0-4DBC-AF84-68EC43F3CC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3360" rtl="0" eaLnBrk="1" latinLnBrk="0" hangingPunct="1">
        <a:spcBef>
          <a:spcPct val="0"/>
        </a:spcBef>
        <a:buNone/>
        <a:defRPr sz="19400" kern="1200">
          <a:solidFill>
            <a:schemeClr val="tx1"/>
          </a:solidFill>
          <a:latin typeface="+mj-lt"/>
          <a:ea typeface="+mj-ea"/>
          <a:cs typeface="+mj-cs"/>
        </a:defRPr>
      </a:lvl1pPr>
    </p:titleStyle>
    <p:bodyStyle>
      <a:lvl1pPr marL="1508760" indent="-1508760" algn="l" defTabSz="4023360" rtl="0" eaLnBrk="1" latinLnBrk="0" hangingPunct="1">
        <a:spcBef>
          <a:spcPct val="20000"/>
        </a:spcBef>
        <a:buFont typeface="Arial" pitchFamily="34" charset="0"/>
        <a:buChar char="•"/>
        <a:defRPr sz="14100" kern="1200">
          <a:solidFill>
            <a:schemeClr val="tx1"/>
          </a:solidFill>
          <a:latin typeface="+mn-lt"/>
          <a:ea typeface="+mn-ea"/>
          <a:cs typeface="+mn-cs"/>
        </a:defRPr>
      </a:lvl1pPr>
      <a:lvl2pPr marL="3268980" indent="-1257300" algn="l" defTabSz="4023360" rtl="0" eaLnBrk="1" latinLnBrk="0" hangingPunct="1">
        <a:spcBef>
          <a:spcPct val="20000"/>
        </a:spcBef>
        <a:buFont typeface="Arial" pitchFamily="34" charset="0"/>
        <a:buChar char="–"/>
        <a:defRPr sz="12300" kern="1200">
          <a:solidFill>
            <a:schemeClr val="tx1"/>
          </a:solidFill>
          <a:latin typeface="+mn-lt"/>
          <a:ea typeface="+mn-ea"/>
          <a:cs typeface="+mn-cs"/>
        </a:defRPr>
      </a:lvl2pPr>
      <a:lvl3pPr marL="5029200" indent="-1005840" algn="l" defTabSz="4023360" rtl="0" eaLnBrk="1" latinLnBrk="0" hangingPunct="1">
        <a:spcBef>
          <a:spcPct val="20000"/>
        </a:spcBef>
        <a:buFont typeface="Arial" pitchFamily="34" charset="0"/>
        <a:buChar char="•"/>
        <a:defRPr sz="10600" kern="1200">
          <a:solidFill>
            <a:schemeClr val="tx1"/>
          </a:solidFill>
          <a:latin typeface="+mn-lt"/>
          <a:ea typeface="+mn-ea"/>
          <a:cs typeface="+mn-cs"/>
        </a:defRPr>
      </a:lvl3pPr>
      <a:lvl4pPr marL="704088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56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24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92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60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28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60" rtl="0" eaLnBrk="1" latinLnBrk="0" hangingPunct="1">
        <a:defRPr sz="7900" kern="1200">
          <a:solidFill>
            <a:schemeClr val="tx1"/>
          </a:solidFill>
          <a:latin typeface="+mn-lt"/>
          <a:ea typeface="+mn-ea"/>
          <a:cs typeface="+mn-cs"/>
        </a:defRPr>
      </a:lvl1pPr>
      <a:lvl2pPr marL="2011680" algn="l" defTabSz="4023360" rtl="0" eaLnBrk="1" latinLnBrk="0" hangingPunct="1">
        <a:defRPr sz="7900" kern="1200">
          <a:solidFill>
            <a:schemeClr val="tx1"/>
          </a:solidFill>
          <a:latin typeface="+mn-lt"/>
          <a:ea typeface="+mn-ea"/>
          <a:cs typeface="+mn-cs"/>
        </a:defRPr>
      </a:lvl2pPr>
      <a:lvl3pPr marL="4023360" algn="l" defTabSz="4023360" rtl="0" eaLnBrk="1" latinLnBrk="0" hangingPunct="1">
        <a:defRPr sz="7900" kern="1200">
          <a:solidFill>
            <a:schemeClr val="tx1"/>
          </a:solidFill>
          <a:latin typeface="+mn-lt"/>
          <a:ea typeface="+mn-ea"/>
          <a:cs typeface="+mn-cs"/>
        </a:defRPr>
      </a:lvl3pPr>
      <a:lvl4pPr marL="6035040" algn="l" defTabSz="4023360" rtl="0" eaLnBrk="1" latinLnBrk="0" hangingPunct="1">
        <a:defRPr sz="7900" kern="1200">
          <a:solidFill>
            <a:schemeClr val="tx1"/>
          </a:solidFill>
          <a:latin typeface="+mn-lt"/>
          <a:ea typeface="+mn-ea"/>
          <a:cs typeface="+mn-cs"/>
        </a:defRPr>
      </a:lvl4pPr>
      <a:lvl5pPr marL="8046720" algn="l" defTabSz="4023360" rtl="0" eaLnBrk="1" latinLnBrk="0" hangingPunct="1">
        <a:defRPr sz="7900" kern="1200">
          <a:solidFill>
            <a:schemeClr val="tx1"/>
          </a:solidFill>
          <a:latin typeface="+mn-lt"/>
          <a:ea typeface="+mn-ea"/>
          <a:cs typeface="+mn-cs"/>
        </a:defRPr>
      </a:lvl5pPr>
      <a:lvl6pPr marL="10058400" algn="l" defTabSz="4023360" rtl="0" eaLnBrk="1" latinLnBrk="0" hangingPunct="1">
        <a:defRPr sz="7900" kern="1200">
          <a:solidFill>
            <a:schemeClr val="tx1"/>
          </a:solidFill>
          <a:latin typeface="+mn-lt"/>
          <a:ea typeface="+mn-ea"/>
          <a:cs typeface="+mn-cs"/>
        </a:defRPr>
      </a:lvl6pPr>
      <a:lvl7pPr marL="12070080" algn="l" defTabSz="4023360" rtl="0" eaLnBrk="1" latinLnBrk="0" hangingPunct="1">
        <a:defRPr sz="7900" kern="1200">
          <a:solidFill>
            <a:schemeClr val="tx1"/>
          </a:solidFill>
          <a:latin typeface="+mn-lt"/>
          <a:ea typeface="+mn-ea"/>
          <a:cs typeface="+mn-cs"/>
        </a:defRPr>
      </a:lvl7pPr>
      <a:lvl8pPr marL="14081760" algn="l" defTabSz="4023360" rtl="0" eaLnBrk="1" latinLnBrk="0" hangingPunct="1">
        <a:defRPr sz="7900" kern="1200">
          <a:solidFill>
            <a:schemeClr val="tx1"/>
          </a:solidFill>
          <a:latin typeface="+mn-lt"/>
          <a:ea typeface="+mn-ea"/>
          <a:cs typeface="+mn-cs"/>
        </a:defRPr>
      </a:lvl8pPr>
      <a:lvl9pPr marL="16093440" algn="l" defTabSz="4023360" rtl="0" eaLnBrk="1" latinLnBrk="0" hangingPunct="1">
        <a:defRPr sz="7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017193" y="838200"/>
            <a:ext cx="24810392" cy="6934200"/>
          </a:xfrm>
          <a:solidFill>
            <a:srgbClr val="FF0000"/>
          </a:solidFill>
        </p:spPr>
        <p:txBody>
          <a:bodyPr>
            <a:normAutofit fontScale="90000"/>
          </a:bodyPr>
          <a:lstStyle/>
          <a:p>
            <a:r>
              <a:rPr lang="en-US" sz="5300" b="1" dirty="0">
                <a:solidFill>
                  <a:schemeClr val="bg1"/>
                </a:solidFill>
              </a:rPr>
              <a:t>Senior Project – </a:t>
            </a:r>
            <a:r>
              <a:rPr lang="en-US" sz="5300" b="1" dirty="0" smtClean="0">
                <a:solidFill>
                  <a:schemeClr val="bg1"/>
                </a:solidFill>
              </a:rPr>
              <a:t>Interdepartmental Computer Science/Political Science- 2012</a:t>
            </a:r>
            <a:br>
              <a:rPr lang="en-US" sz="5300" b="1" dirty="0" smtClean="0">
                <a:solidFill>
                  <a:schemeClr val="bg1"/>
                </a:solidFill>
              </a:rPr>
            </a:br>
            <a:r>
              <a:rPr lang="en-US" sz="10700" i="1" dirty="0" smtClean="0">
                <a:solidFill>
                  <a:schemeClr val="bg1"/>
                </a:solidFill>
              </a:rPr>
              <a:t>Contemporary Social Movements Through Twitter: The Cases of Madison, Wisconsin and Occupy Wall Street</a:t>
            </a:r>
            <a:r>
              <a:rPr lang="en-US" sz="14100" dirty="0">
                <a:solidFill>
                  <a:schemeClr val="bg1"/>
                </a:solidFill>
              </a:rPr>
              <a:t/>
            </a:r>
            <a:br>
              <a:rPr lang="en-US" sz="14100" dirty="0">
                <a:solidFill>
                  <a:schemeClr val="bg1"/>
                </a:solidFill>
              </a:rPr>
            </a:br>
            <a:r>
              <a:rPr lang="en-US" sz="7100" dirty="0" smtClean="0">
                <a:solidFill>
                  <a:schemeClr val="bg1"/>
                </a:solidFill>
              </a:rPr>
              <a:t>Kirk </a:t>
            </a:r>
            <a:r>
              <a:rPr lang="en-US" sz="7100" dirty="0" err="1" smtClean="0">
                <a:solidFill>
                  <a:schemeClr val="bg1"/>
                </a:solidFill>
              </a:rPr>
              <a:t>Winans</a:t>
            </a:r>
            <a:r>
              <a:rPr lang="en-US" sz="7100" dirty="0">
                <a:solidFill>
                  <a:schemeClr val="bg1"/>
                </a:solidFill>
              </a:rPr>
              <a:t/>
            </a:r>
            <a:br>
              <a:rPr lang="en-US" sz="7100" dirty="0">
                <a:solidFill>
                  <a:schemeClr val="bg1"/>
                </a:solidFill>
              </a:rPr>
            </a:br>
            <a:r>
              <a:rPr lang="en-US" sz="7100" dirty="0" smtClean="0">
                <a:solidFill>
                  <a:schemeClr val="bg1"/>
                </a:solidFill>
              </a:rPr>
              <a:t>Advisors </a:t>
            </a:r>
            <a:r>
              <a:rPr lang="en-US" sz="7100" dirty="0">
                <a:solidFill>
                  <a:schemeClr val="bg1"/>
                </a:solidFill>
              </a:rPr>
              <a:t>– Prof. </a:t>
            </a:r>
            <a:r>
              <a:rPr lang="en-US" sz="7100" dirty="0" err="1" smtClean="0">
                <a:solidFill>
                  <a:schemeClr val="bg1"/>
                </a:solidFill>
              </a:rPr>
              <a:t>Striegnitz</a:t>
            </a:r>
            <a:r>
              <a:rPr lang="en-US" sz="7100" dirty="0" smtClean="0">
                <a:solidFill>
                  <a:schemeClr val="bg1"/>
                </a:solidFill>
              </a:rPr>
              <a:t>(CS), Prof. Seri(PSC)</a:t>
            </a:r>
            <a:endParaRPr lang="en-US" sz="7100" dirty="0">
              <a:solidFill>
                <a:schemeClr val="bg1"/>
              </a:solidFill>
            </a:endParaRPr>
          </a:p>
        </p:txBody>
      </p:sp>
      <p:pic>
        <p:nvPicPr>
          <p:cNvPr id="5" name="Picture 4" descr="OWSTweetsByDate.png"/>
          <p:cNvPicPr>
            <a:picLocks noChangeAspect="1"/>
          </p:cNvPicPr>
          <p:nvPr/>
        </p:nvPicPr>
        <p:blipFill>
          <a:blip r:embed="rId2" cstate="print"/>
          <a:stretch>
            <a:fillRect/>
          </a:stretch>
        </p:blipFill>
        <p:spPr>
          <a:xfrm>
            <a:off x="457200" y="32613600"/>
            <a:ext cx="8763000" cy="5274028"/>
          </a:xfrm>
          <a:prstGeom prst="rect">
            <a:avLst/>
          </a:prstGeom>
        </p:spPr>
      </p:pic>
      <p:pic>
        <p:nvPicPr>
          <p:cNvPr id="6" name="Picture 5" descr="OWSTop1000Users.png"/>
          <p:cNvPicPr>
            <a:picLocks noChangeAspect="1"/>
          </p:cNvPicPr>
          <p:nvPr/>
        </p:nvPicPr>
        <p:blipFill>
          <a:blip r:embed="rId3" cstate="print"/>
          <a:stretch>
            <a:fillRect/>
          </a:stretch>
        </p:blipFill>
        <p:spPr>
          <a:xfrm>
            <a:off x="16874492" y="15316200"/>
            <a:ext cx="12619808" cy="6210099"/>
          </a:xfrm>
          <a:prstGeom prst="rect">
            <a:avLst/>
          </a:prstGeom>
        </p:spPr>
      </p:pic>
      <p:pic>
        <p:nvPicPr>
          <p:cNvPr id="7" name="Picture 6" descr="OWSTop100Users.png"/>
          <p:cNvPicPr>
            <a:picLocks noChangeAspect="1"/>
          </p:cNvPicPr>
          <p:nvPr/>
        </p:nvPicPr>
        <p:blipFill>
          <a:blip r:embed="rId4" cstate="print"/>
          <a:stretch>
            <a:fillRect/>
          </a:stretch>
        </p:blipFill>
        <p:spPr>
          <a:xfrm>
            <a:off x="19050000" y="15644120"/>
            <a:ext cx="9829800" cy="4830885"/>
          </a:xfrm>
          <a:prstGeom prst="rect">
            <a:avLst/>
          </a:prstGeom>
        </p:spPr>
      </p:pic>
      <p:pic>
        <p:nvPicPr>
          <p:cNvPr id="8" name="Picture 7" descr="WITweetsByDay.png"/>
          <p:cNvPicPr>
            <a:picLocks noChangeAspect="1"/>
          </p:cNvPicPr>
          <p:nvPr/>
        </p:nvPicPr>
        <p:blipFill>
          <a:blip r:embed="rId5" cstate="print"/>
          <a:stretch>
            <a:fillRect/>
          </a:stretch>
        </p:blipFill>
        <p:spPr>
          <a:xfrm>
            <a:off x="21259800" y="8458200"/>
            <a:ext cx="8141240" cy="5356139"/>
          </a:xfrm>
          <a:prstGeom prst="rect">
            <a:avLst/>
          </a:prstGeom>
        </p:spPr>
      </p:pic>
      <p:pic>
        <p:nvPicPr>
          <p:cNvPr id="9" name="Picture 8" descr="WITop1000Users.png"/>
          <p:cNvPicPr>
            <a:picLocks noChangeAspect="1"/>
          </p:cNvPicPr>
          <p:nvPr/>
        </p:nvPicPr>
        <p:blipFill>
          <a:blip r:embed="rId6" cstate="print"/>
          <a:stretch>
            <a:fillRect/>
          </a:stretch>
        </p:blipFill>
        <p:spPr>
          <a:xfrm>
            <a:off x="9112478" y="34181012"/>
            <a:ext cx="12299722" cy="6052587"/>
          </a:xfrm>
          <a:prstGeom prst="rect">
            <a:avLst/>
          </a:prstGeom>
        </p:spPr>
      </p:pic>
      <p:pic>
        <p:nvPicPr>
          <p:cNvPr id="10" name="Picture 9" descr="WITop100Users.png"/>
          <p:cNvPicPr>
            <a:picLocks noChangeAspect="1"/>
          </p:cNvPicPr>
          <p:nvPr/>
        </p:nvPicPr>
        <p:blipFill>
          <a:blip r:embed="rId7" cstate="print"/>
          <a:stretch>
            <a:fillRect/>
          </a:stretch>
        </p:blipFill>
        <p:spPr>
          <a:xfrm>
            <a:off x="11582400" y="34610601"/>
            <a:ext cx="9413693" cy="4632397"/>
          </a:xfrm>
          <a:prstGeom prst="rect">
            <a:avLst/>
          </a:prstGeom>
        </p:spPr>
      </p:pic>
      <p:pic>
        <p:nvPicPr>
          <p:cNvPr id="11" name="Picture 10" descr="WOTop100WordsEx2tags.png"/>
          <p:cNvPicPr>
            <a:picLocks noChangeAspect="1"/>
          </p:cNvPicPr>
          <p:nvPr/>
        </p:nvPicPr>
        <p:blipFill>
          <a:blip r:embed="rId8" cstate="print"/>
          <a:stretch>
            <a:fillRect/>
          </a:stretch>
        </p:blipFill>
        <p:spPr>
          <a:xfrm>
            <a:off x="9906000" y="28270200"/>
            <a:ext cx="9144000" cy="5556738"/>
          </a:xfrm>
          <a:prstGeom prst="rect">
            <a:avLst/>
          </a:prstGeom>
        </p:spPr>
      </p:pic>
      <p:sp>
        <p:nvSpPr>
          <p:cNvPr id="12" name="TextBox 11"/>
          <p:cNvSpPr txBox="1"/>
          <p:nvPr/>
        </p:nvSpPr>
        <p:spPr>
          <a:xfrm>
            <a:off x="1828800" y="8153400"/>
            <a:ext cx="18592800" cy="5371342"/>
          </a:xfrm>
          <a:prstGeom prst="rect">
            <a:avLst/>
          </a:prstGeom>
          <a:solidFill>
            <a:schemeClr val="tx2"/>
          </a:solidFill>
        </p:spPr>
        <p:txBody>
          <a:bodyPr wrap="square" rtlCol="0">
            <a:spAutoFit/>
          </a:bodyPr>
          <a:lstStyle/>
          <a:p>
            <a:pPr algn="ctr"/>
            <a:r>
              <a:rPr lang="en-US" sz="6000" dirty="0" smtClean="0">
                <a:solidFill>
                  <a:schemeClr val="bg1"/>
                </a:solidFill>
              </a:rPr>
              <a:t>Abstract</a:t>
            </a:r>
          </a:p>
          <a:p>
            <a:pPr>
              <a:lnSpc>
                <a:spcPct val="150000"/>
              </a:lnSpc>
            </a:pPr>
            <a:r>
              <a:rPr lang="en-US" sz="3200" dirty="0" smtClean="0">
                <a:solidFill>
                  <a:schemeClr val="bg1"/>
                </a:solidFill>
              </a:rPr>
              <a:t>This project investigates the Madison protests in response to Governor Scott Walker’s Budget Repair Bill, which took most collective bargaining rights away from state workers, and the Occupy Wall Street Movement.  The overall questions I am posing are: What is unifying these protests?  Are they following in the tradition of previous social movements or do they constitute a new movement in opposition to capitalism and our political system?  How do the protestors themselves see the movement?  Is the Occupy Movement inspired by the Madison protests?</a:t>
            </a:r>
          </a:p>
        </p:txBody>
      </p:sp>
      <p:sp>
        <p:nvSpPr>
          <p:cNvPr id="14" name="TextBox 13"/>
          <p:cNvSpPr txBox="1"/>
          <p:nvPr/>
        </p:nvSpPr>
        <p:spPr>
          <a:xfrm>
            <a:off x="21488400" y="32508408"/>
            <a:ext cx="8686800" cy="7725192"/>
          </a:xfrm>
          <a:prstGeom prst="rect">
            <a:avLst/>
          </a:prstGeom>
          <a:solidFill>
            <a:srgbClr val="FF0000"/>
          </a:solidFill>
        </p:spPr>
        <p:txBody>
          <a:bodyPr wrap="square" rtlCol="0">
            <a:spAutoFit/>
          </a:bodyPr>
          <a:lstStyle/>
          <a:p>
            <a:r>
              <a:rPr lang="en-US" sz="2400" dirty="0" smtClean="0">
                <a:solidFill>
                  <a:schemeClr val="bg1"/>
                </a:solidFill>
              </a:rPr>
              <a:t>Wisconsin</a:t>
            </a:r>
          </a:p>
          <a:p>
            <a:r>
              <a:rPr lang="en-US" sz="2400" dirty="0" smtClean="0">
                <a:solidFill>
                  <a:schemeClr val="bg1"/>
                </a:solidFill>
              </a:rPr>
              <a:t>--------------</a:t>
            </a:r>
          </a:p>
          <a:p>
            <a:r>
              <a:rPr lang="en-US" sz="2400" dirty="0" smtClean="0">
                <a:solidFill>
                  <a:schemeClr val="bg1"/>
                </a:solidFill>
              </a:rPr>
              <a:t>Total Users:  86,525</a:t>
            </a:r>
          </a:p>
          <a:p>
            <a:r>
              <a:rPr lang="en-US" sz="2400" dirty="0" smtClean="0">
                <a:solidFill>
                  <a:schemeClr val="bg1"/>
                </a:solidFill>
              </a:rPr>
              <a:t>% of Tweets by top 10 users:  5.36%</a:t>
            </a:r>
          </a:p>
          <a:p>
            <a:r>
              <a:rPr lang="en-US" sz="2400" dirty="0" smtClean="0">
                <a:solidFill>
                  <a:schemeClr val="bg1"/>
                </a:solidFill>
              </a:rPr>
              <a:t>% of Tweets by top 25 users:  9.31%</a:t>
            </a:r>
          </a:p>
          <a:p>
            <a:r>
              <a:rPr lang="en-US" sz="2400" dirty="0" smtClean="0">
                <a:solidFill>
                  <a:schemeClr val="bg1"/>
                </a:solidFill>
              </a:rPr>
              <a:t>% of Tweets by top 99 users:  20.05%</a:t>
            </a:r>
          </a:p>
          <a:p>
            <a:r>
              <a:rPr lang="en-US" sz="2400" dirty="0" smtClean="0">
                <a:solidFill>
                  <a:schemeClr val="bg1"/>
                </a:solidFill>
              </a:rPr>
              <a:t>Total number of Tweets:  </a:t>
            </a:r>
            <a:r>
              <a:rPr lang="en-US" sz="2400" dirty="0" smtClean="0">
                <a:solidFill>
                  <a:schemeClr val="bg1"/>
                </a:solidFill>
              </a:rPr>
              <a:t>1,312,947</a:t>
            </a:r>
            <a:endParaRPr lang="en-US" sz="2400" dirty="0" smtClean="0">
              <a:solidFill>
                <a:schemeClr val="bg1"/>
              </a:solidFill>
            </a:endParaRPr>
          </a:p>
          <a:p>
            <a:r>
              <a:rPr lang="en-US" sz="2400" dirty="0" smtClean="0">
                <a:solidFill>
                  <a:schemeClr val="bg1"/>
                </a:solidFill>
              </a:rPr>
              <a:t>Number of Users contributing 50% of tweets:  </a:t>
            </a:r>
            <a:r>
              <a:rPr lang="en-US" sz="2400" dirty="0" smtClean="0">
                <a:solidFill>
                  <a:schemeClr val="bg1"/>
                </a:solidFill>
              </a:rPr>
              <a:t>842 (.97% of users)</a:t>
            </a:r>
            <a:endParaRPr lang="en-US" sz="2400" dirty="0" smtClean="0">
              <a:solidFill>
                <a:schemeClr val="bg1"/>
              </a:solidFill>
            </a:endParaRPr>
          </a:p>
          <a:p>
            <a:r>
              <a:rPr lang="en-US" sz="2400" dirty="0" smtClean="0">
                <a:solidFill>
                  <a:schemeClr val="bg1"/>
                </a:solidFill>
              </a:rPr>
              <a:t>Number of Users contributing 80% of tweets:  </a:t>
            </a:r>
            <a:r>
              <a:rPr lang="en-US" sz="2400" dirty="0" smtClean="0">
                <a:solidFill>
                  <a:schemeClr val="bg1"/>
                </a:solidFill>
              </a:rPr>
              <a:t>5659 (6.54% of users)</a:t>
            </a:r>
            <a:endParaRPr lang="en-US" sz="2400" dirty="0" smtClean="0">
              <a:solidFill>
                <a:schemeClr val="bg1"/>
              </a:solidFill>
            </a:endParaRPr>
          </a:p>
          <a:p>
            <a:endParaRPr lang="en-US" sz="2400" dirty="0" smtClean="0">
              <a:solidFill>
                <a:schemeClr val="bg1"/>
              </a:solidFill>
            </a:endParaRPr>
          </a:p>
          <a:p>
            <a:r>
              <a:rPr lang="en-US" sz="2400" dirty="0" smtClean="0">
                <a:solidFill>
                  <a:schemeClr val="bg1"/>
                </a:solidFill>
              </a:rPr>
              <a:t>OWS</a:t>
            </a:r>
          </a:p>
          <a:p>
            <a:r>
              <a:rPr lang="en-US" sz="2400" dirty="0" smtClean="0">
                <a:solidFill>
                  <a:schemeClr val="bg1"/>
                </a:solidFill>
              </a:rPr>
              <a:t>-----------------</a:t>
            </a:r>
          </a:p>
          <a:p>
            <a:r>
              <a:rPr lang="en-US" sz="2400" dirty="0" smtClean="0">
                <a:solidFill>
                  <a:schemeClr val="bg1"/>
                </a:solidFill>
              </a:rPr>
              <a:t>Total Users:  487,467</a:t>
            </a:r>
          </a:p>
          <a:p>
            <a:r>
              <a:rPr lang="en-US" sz="2400" dirty="0" smtClean="0">
                <a:solidFill>
                  <a:schemeClr val="bg1"/>
                </a:solidFill>
              </a:rPr>
              <a:t>% of Tweets by top 10 users:  1.82%</a:t>
            </a:r>
          </a:p>
          <a:p>
            <a:r>
              <a:rPr lang="en-US" sz="2400" dirty="0" smtClean="0">
                <a:solidFill>
                  <a:schemeClr val="bg1"/>
                </a:solidFill>
              </a:rPr>
              <a:t>% of Tweets by top 25 users:  3.15%</a:t>
            </a:r>
          </a:p>
          <a:p>
            <a:r>
              <a:rPr lang="en-US" sz="2400" dirty="0" smtClean="0">
                <a:solidFill>
                  <a:schemeClr val="bg1"/>
                </a:solidFill>
              </a:rPr>
              <a:t>% of Tweets by top 99 users:  6.97%</a:t>
            </a:r>
          </a:p>
          <a:p>
            <a:r>
              <a:rPr lang="en-US" sz="2400" dirty="0" smtClean="0">
                <a:solidFill>
                  <a:schemeClr val="bg1"/>
                </a:solidFill>
              </a:rPr>
              <a:t>Total number of Tweets:  4,050,812</a:t>
            </a:r>
          </a:p>
          <a:p>
            <a:r>
              <a:rPr lang="en-US" sz="2400" dirty="0" smtClean="0">
                <a:solidFill>
                  <a:schemeClr val="bg1"/>
                </a:solidFill>
              </a:rPr>
              <a:t>Number of Users contributing 50% of tweets:  </a:t>
            </a:r>
            <a:r>
              <a:rPr lang="en-US" sz="2400" dirty="0" smtClean="0">
                <a:solidFill>
                  <a:schemeClr val="bg1"/>
                </a:solidFill>
              </a:rPr>
              <a:t>7430 (1.52% of users)</a:t>
            </a:r>
            <a:endParaRPr lang="en-US" sz="2400" dirty="0" smtClean="0">
              <a:solidFill>
                <a:schemeClr val="bg1"/>
              </a:solidFill>
            </a:endParaRPr>
          </a:p>
          <a:p>
            <a:r>
              <a:rPr lang="en-US" sz="2400" dirty="0" smtClean="0">
                <a:solidFill>
                  <a:schemeClr val="bg1"/>
                </a:solidFill>
              </a:rPr>
              <a:t>Number of Users contributing 80% of tweets:  </a:t>
            </a:r>
            <a:r>
              <a:rPr lang="en-US" sz="2400" dirty="0" smtClean="0">
                <a:solidFill>
                  <a:schemeClr val="bg1"/>
                </a:solidFill>
              </a:rPr>
              <a:t>62,537 (12.83% users)</a:t>
            </a:r>
            <a:endParaRPr lang="en-US" sz="2400" dirty="0" smtClean="0">
              <a:solidFill>
                <a:schemeClr val="bg1"/>
              </a:solidFill>
            </a:endParaRPr>
          </a:p>
          <a:p>
            <a:endParaRPr lang="en-US" sz="4000" dirty="0">
              <a:solidFill>
                <a:schemeClr val="bg1"/>
              </a:solidFill>
            </a:endParaRPr>
          </a:p>
        </p:txBody>
      </p:sp>
      <p:sp>
        <p:nvSpPr>
          <p:cNvPr id="15" name="TextBox 14"/>
          <p:cNvSpPr txBox="1"/>
          <p:nvPr/>
        </p:nvSpPr>
        <p:spPr>
          <a:xfrm>
            <a:off x="0" y="14097000"/>
            <a:ext cx="9296400" cy="12834283"/>
          </a:xfrm>
          <a:prstGeom prst="rect">
            <a:avLst/>
          </a:prstGeom>
          <a:solidFill>
            <a:schemeClr val="tx2"/>
          </a:solidFill>
        </p:spPr>
        <p:txBody>
          <a:bodyPr wrap="square" rtlCol="0">
            <a:spAutoFit/>
          </a:bodyPr>
          <a:lstStyle/>
          <a:p>
            <a:pPr algn="ctr"/>
            <a:r>
              <a:rPr lang="en-US" sz="6000" dirty="0" smtClean="0">
                <a:solidFill>
                  <a:schemeClr val="bg1"/>
                </a:solidFill>
              </a:rPr>
              <a:t>Methods</a:t>
            </a:r>
          </a:p>
          <a:p>
            <a:pPr>
              <a:lnSpc>
                <a:spcPct val="150000"/>
              </a:lnSpc>
            </a:pPr>
            <a:r>
              <a:rPr lang="en-US" sz="3200" dirty="0" smtClean="0">
                <a:solidFill>
                  <a:schemeClr val="bg1"/>
                </a:solidFill>
              </a:rPr>
              <a:t>To answer these questions I conducted interviews at Zuccotti Park in New York City, research the history of the protests, and am analyzing the Tweets with the </a:t>
            </a:r>
            <a:r>
              <a:rPr lang="en-US" sz="3200" dirty="0" err="1" smtClean="0">
                <a:solidFill>
                  <a:schemeClr val="bg1"/>
                </a:solidFill>
              </a:rPr>
              <a:t>hashtags</a:t>
            </a:r>
            <a:r>
              <a:rPr lang="en-US" sz="3200" dirty="0" smtClean="0">
                <a:solidFill>
                  <a:schemeClr val="bg1"/>
                </a:solidFill>
              </a:rPr>
              <a:t> of #</a:t>
            </a:r>
            <a:r>
              <a:rPr lang="en-US" sz="3200" dirty="0" err="1" smtClean="0">
                <a:solidFill>
                  <a:schemeClr val="bg1"/>
                </a:solidFill>
              </a:rPr>
              <a:t>wiunion</a:t>
            </a:r>
            <a:r>
              <a:rPr lang="en-US" sz="3200" dirty="0" smtClean="0">
                <a:solidFill>
                  <a:schemeClr val="bg1"/>
                </a:solidFill>
              </a:rPr>
              <a:t> from February 17</a:t>
            </a:r>
            <a:r>
              <a:rPr lang="en-US" sz="3200" baseline="30000" dirty="0" smtClean="0">
                <a:solidFill>
                  <a:schemeClr val="bg1"/>
                </a:solidFill>
              </a:rPr>
              <a:t>th</a:t>
            </a:r>
            <a:r>
              <a:rPr lang="en-US" sz="3200" dirty="0" smtClean="0">
                <a:solidFill>
                  <a:schemeClr val="bg1"/>
                </a:solidFill>
              </a:rPr>
              <a:t> through June, and #</a:t>
            </a:r>
            <a:r>
              <a:rPr lang="en-US" sz="3200" dirty="0" err="1" smtClean="0">
                <a:solidFill>
                  <a:schemeClr val="bg1"/>
                </a:solidFill>
              </a:rPr>
              <a:t>occupywallstreet</a:t>
            </a:r>
            <a:r>
              <a:rPr lang="en-US" sz="3200" dirty="0" smtClean="0">
                <a:solidFill>
                  <a:schemeClr val="bg1"/>
                </a:solidFill>
              </a:rPr>
              <a:t> from June 26</a:t>
            </a:r>
            <a:r>
              <a:rPr lang="en-US" sz="3200" baseline="30000" dirty="0" smtClean="0">
                <a:solidFill>
                  <a:schemeClr val="bg1"/>
                </a:solidFill>
              </a:rPr>
              <a:t>th</a:t>
            </a:r>
            <a:r>
              <a:rPr lang="en-US" sz="3200" dirty="0" smtClean="0">
                <a:solidFill>
                  <a:schemeClr val="bg1"/>
                </a:solidFill>
              </a:rPr>
              <a:t> until October 25</a:t>
            </a:r>
            <a:r>
              <a:rPr lang="en-US" sz="3200" baseline="30000" dirty="0" smtClean="0">
                <a:solidFill>
                  <a:schemeClr val="bg1"/>
                </a:solidFill>
              </a:rPr>
              <a:t>th</a:t>
            </a:r>
            <a:r>
              <a:rPr lang="en-US" sz="3200" dirty="0" smtClean="0">
                <a:solidFill>
                  <a:schemeClr val="bg1"/>
                </a:solidFill>
              </a:rPr>
              <a:t>, and #</a:t>
            </a:r>
            <a:r>
              <a:rPr lang="en-US" sz="3200" dirty="0" err="1" smtClean="0">
                <a:solidFill>
                  <a:schemeClr val="bg1"/>
                </a:solidFill>
              </a:rPr>
              <a:t>ows</a:t>
            </a:r>
            <a:r>
              <a:rPr lang="en-US" sz="3200" dirty="0" smtClean="0">
                <a:solidFill>
                  <a:schemeClr val="bg1"/>
                </a:solidFill>
              </a:rPr>
              <a:t> from October 6</a:t>
            </a:r>
            <a:r>
              <a:rPr lang="en-US" sz="3200" baseline="30000" dirty="0" smtClean="0">
                <a:solidFill>
                  <a:schemeClr val="bg1"/>
                </a:solidFill>
              </a:rPr>
              <a:t>th</a:t>
            </a:r>
            <a:r>
              <a:rPr lang="en-US" sz="3200" dirty="0" smtClean="0">
                <a:solidFill>
                  <a:schemeClr val="bg1"/>
                </a:solidFill>
              </a:rPr>
              <a:t> until October 27</a:t>
            </a:r>
            <a:r>
              <a:rPr lang="en-US" sz="3200" baseline="30000" dirty="0" smtClean="0">
                <a:solidFill>
                  <a:schemeClr val="bg1"/>
                </a:solidFill>
              </a:rPr>
              <a:t>th</a:t>
            </a:r>
            <a:r>
              <a:rPr lang="en-US" sz="3200" dirty="0" smtClean="0">
                <a:solidFill>
                  <a:schemeClr val="bg1"/>
                </a:solidFill>
              </a:rPr>
              <a:t>.  For the analysis I combined both </a:t>
            </a:r>
            <a:r>
              <a:rPr lang="en-US" sz="3200" dirty="0" err="1" smtClean="0">
                <a:solidFill>
                  <a:schemeClr val="bg1"/>
                </a:solidFill>
              </a:rPr>
              <a:t>hashtags</a:t>
            </a:r>
            <a:r>
              <a:rPr lang="en-US" sz="3200" dirty="0" smtClean="0">
                <a:solidFill>
                  <a:schemeClr val="bg1"/>
                </a:solidFill>
              </a:rPr>
              <a:t> for the Occupy Wall Street movement.  </a:t>
            </a:r>
            <a:r>
              <a:rPr lang="en-US" sz="3200" dirty="0" smtClean="0">
                <a:solidFill>
                  <a:schemeClr val="bg1"/>
                </a:solidFill>
              </a:rPr>
              <a:t>To find out how many people actively participated, when people tweeted, and what people talked about I performed multiple steps.  After obtaining the tweets from </a:t>
            </a:r>
            <a:r>
              <a:rPr lang="en-US" sz="3200" dirty="0" err="1" smtClean="0">
                <a:solidFill>
                  <a:schemeClr val="bg1"/>
                </a:solidFill>
              </a:rPr>
              <a:t>TwapperKeeper</a:t>
            </a:r>
            <a:r>
              <a:rPr lang="en-US" sz="3200" dirty="0" smtClean="0">
                <a:solidFill>
                  <a:schemeClr val="bg1"/>
                </a:solidFill>
              </a:rPr>
              <a:t> I ran scripts that counted how many tweets each user in the </a:t>
            </a:r>
            <a:r>
              <a:rPr lang="en-US" sz="3200" dirty="0" err="1" smtClean="0">
                <a:solidFill>
                  <a:schemeClr val="bg1"/>
                </a:solidFill>
              </a:rPr>
              <a:t>hashtag</a:t>
            </a:r>
            <a:r>
              <a:rPr lang="en-US" sz="3200" dirty="0" smtClean="0">
                <a:solidFill>
                  <a:schemeClr val="bg1"/>
                </a:solidFill>
              </a:rPr>
              <a:t> made and how many were original and how many included a </a:t>
            </a:r>
            <a:r>
              <a:rPr lang="en-US" sz="3200" dirty="0" err="1" smtClean="0">
                <a:solidFill>
                  <a:schemeClr val="bg1"/>
                </a:solidFill>
              </a:rPr>
              <a:t>retweet</a:t>
            </a:r>
            <a:r>
              <a:rPr lang="en-US" sz="3200" dirty="0" smtClean="0">
                <a:solidFill>
                  <a:schemeClr val="bg1"/>
                </a:solidFill>
              </a:rPr>
              <a:t>.  I did this count in total and by the date.  Also, I counted the words used in the tweets  in total and by the date.  </a:t>
            </a:r>
            <a:endParaRPr lang="en-US" sz="3200" dirty="0">
              <a:solidFill>
                <a:schemeClr val="bg1"/>
              </a:solidFill>
            </a:endParaRPr>
          </a:p>
        </p:txBody>
      </p:sp>
      <p:sp>
        <p:nvSpPr>
          <p:cNvPr id="16" name="TextBox 15"/>
          <p:cNvSpPr txBox="1"/>
          <p:nvPr/>
        </p:nvSpPr>
        <p:spPr>
          <a:xfrm>
            <a:off x="9296400" y="14097000"/>
            <a:ext cx="7467600" cy="11356955"/>
          </a:xfrm>
          <a:prstGeom prst="rect">
            <a:avLst/>
          </a:prstGeom>
          <a:solidFill>
            <a:schemeClr val="tx2"/>
          </a:solidFill>
        </p:spPr>
        <p:txBody>
          <a:bodyPr wrap="square" rtlCol="0">
            <a:spAutoFit/>
          </a:bodyPr>
          <a:lstStyle/>
          <a:p>
            <a:pPr algn="ctr"/>
            <a:r>
              <a:rPr lang="en-US" sz="6000" dirty="0" smtClean="0">
                <a:solidFill>
                  <a:schemeClr val="bg1"/>
                </a:solidFill>
              </a:rPr>
              <a:t>Results</a:t>
            </a:r>
          </a:p>
          <a:p>
            <a:pPr>
              <a:lnSpc>
                <a:spcPct val="150000"/>
              </a:lnSpc>
            </a:pPr>
            <a:r>
              <a:rPr lang="en-US" sz="3200" dirty="0" smtClean="0">
                <a:solidFill>
                  <a:schemeClr val="bg1"/>
                </a:solidFill>
              </a:rPr>
              <a:t>I found that there were more active users in relation to the Occupy Wall Street  protests than the Wisconsin protests.  Many of the major actors made original tweets except for a few who had all </a:t>
            </a:r>
            <a:r>
              <a:rPr lang="en-US" sz="3200" dirty="0" err="1" smtClean="0">
                <a:solidFill>
                  <a:schemeClr val="bg1"/>
                </a:solidFill>
              </a:rPr>
              <a:t>retweets</a:t>
            </a:r>
            <a:r>
              <a:rPr lang="en-US" sz="3200" dirty="0" smtClean="0">
                <a:solidFill>
                  <a:schemeClr val="bg1"/>
                </a:solidFill>
              </a:rPr>
              <a:t>.  </a:t>
            </a:r>
            <a:r>
              <a:rPr lang="en-US" sz="3200" dirty="0" smtClean="0">
                <a:solidFill>
                  <a:schemeClr val="bg1"/>
                </a:solidFill>
              </a:rPr>
              <a:t>Both sets of tweets </a:t>
            </a:r>
            <a:r>
              <a:rPr lang="en-US" sz="3200" dirty="0" smtClean="0">
                <a:solidFill>
                  <a:schemeClr val="bg1"/>
                </a:solidFill>
              </a:rPr>
              <a:t>show</a:t>
            </a:r>
            <a:r>
              <a:rPr lang="en-US" sz="3200" dirty="0" smtClean="0">
                <a:solidFill>
                  <a:schemeClr val="bg1"/>
                </a:solidFill>
              </a:rPr>
              <a:t> </a:t>
            </a:r>
            <a:r>
              <a:rPr lang="en-US" sz="3200" dirty="0" smtClean="0">
                <a:solidFill>
                  <a:schemeClr val="bg1"/>
                </a:solidFill>
              </a:rPr>
              <a:t>a sharp drop </a:t>
            </a:r>
            <a:r>
              <a:rPr lang="en-US" sz="3200" dirty="0" smtClean="0">
                <a:solidFill>
                  <a:schemeClr val="bg1"/>
                </a:solidFill>
              </a:rPr>
              <a:t>off of </a:t>
            </a:r>
            <a:r>
              <a:rPr lang="en-US" sz="3200" dirty="0" smtClean="0">
                <a:solidFill>
                  <a:schemeClr val="bg1"/>
                </a:solidFill>
              </a:rPr>
              <a:t>major actors with a small percentage of users posting 80% of the tweets (</a:t>
            </a:r>
            <a:r>
              <a:rPr lang="en-US" sz="3200" dirty="0" err="1" smtClean="0">
                <a:solidFill>
                  <a:schemeClr val="bg1"/>
                </a:solidFill>
              </a:rPr>
              <a:t>Wiconsin</a:t>
            </a:r>
            <a:r>
              <a:rPr lang="en-US" sz="3200" dirty="0" smtClean="0">
                <a:solidFill>
                  <a:schemeClr val="bg1"/>
                </a:solidFill>
              </a:rPr>
              <a:t> 6.5% of users and Occupy Wall Street 12% of users).  By graphing  the number of tweets over the date we can see spikes in activity that indicate important events.  The top 100 words tweeted revealed important concepts to the protests.</a:t>
            </a:r>
          </a:p>
        </p:txBody>
      </p:sp>
      <p:sp>
        <p:nvSpPr>
          <p:cNvPr id="22" name="TextBox 21"/>
          <p:cNvSpPr txBox="1"/>
          <p:nvPr/>
        </p:nvSpPr>
        <p:spPr>
          <a:xfrm>
            <a:off x="19126200" y="21869401"/>
            <a:ext cx="10515600" cy="10618291"/>
          </a:xfrm>
          <a:prstGeom prst="rect">
            <a:avLst/>
          </a:prstGeom>
          <a:solidFill>
            <a:srgbClr val="FF0000"/>
          </a:solidFill>
        </p:spPr>
        <p:txBody>
          <a:bodyPr wrap="square" rtlCol="0">
            <a:spAutoFit/>
          </a:bodyPr>
          <a:lstStyle/>
          <a:p>
            <a:pPr algn="ctr"/>
            <a:r>
              <a:rPr lang="en-US" sz="6000" dirty="0" smtClean="0">
                <a:solidFill>
                  <a:schemeClr val="bg1"/>
                </a:solidFill>
              </a:rPr>
              <a:t>Conclusions</a:t>
            </a:r>
          </a:p>
          <a:p>
            <a:pPr>
              <a:lnSpc>
                <a:spcPct val="150000"/>
              </a:lnSpc>
            </a:pPr>
            <a:r>
              <a:rPr lang="en-US" sz="3200" dirty="0" smtClean="0">
                <a:solidFill>
                  <a:schemeClr val="bg1"/>
                </a:solidFill>
              </a:rPr>
              <a:t>Twitter played an active role in the formation and execution of the protests in both Madison and Occupy Wall Street.  The extreme spikes in usage on certain dates reveal that Twitter was significantly linked to the protests.  Through an analysis of the Protests using Sidney Tarrow’s concepts </a:t>
            </a:r>
            <a:r>
              <a:rPr lang="en-US" sz="3200" dirty="0" smtClean="0">
                <a:solidFill>
                  <a:schemeClr val="bg1"/>
                </a:solidFill>
              </a:rPr>
              <a:t> I discovered that the </a:t>
            </a:r>
            <a:r>
              <a:rPr lang="en-US" sz="3200" dirty="0" smtClean="0">
                <a:solidFill>
                  <a:schemeClr val="bg1"/>
                </a:solidFill>
              </a:rPr>
              <a:t>Wisconsin protests inspired the Occupy Wall Street protests and they used </a:t>
            </a:r>
            <a:r>
              <a:rPr lang="en-US" sz="3200" dirty="0" smtClean="0">
                <a:solidFill>
                  <a:schemeClr val="bg1"/>
                </a:solidFill>
              </a:rPr>
              <a:t>similar  concepts , tactics, and purpose  </a:t>
            </a:r>
            <a:r>
              <a:rPr lang="en-US" sz="3200" dirty="0" smtClean="0">
                <a:solidFill>
                  <a:schemeClr val="bg1"/>
                </a:solidFill>
              </a:rPr>
              <a:t>developed in </a:t>
            </a:r>
            <a:r>
              <a:rPr lang="en-US" sz="3200" dirty="0" smtClean="0">
                <a:solidFill>
                  <a:schemeClr val="bg1"/>
                </a:solidFill>
              </a:rPr>
              <a:t>Wisconsin.  Hence they used a similar repertoire of contention and master frame (Tarrow 1996).  </a:t>
            </a:r>
            <a:r>
              <a:rPr lang="en-US" sz="3200" dirty="0" smtClean="0">
                <a:solidFill>
                  <a:schemeClr val="bg1"/>
                </a:solidFill>
              </a:rPr>
              <a:t>The Wisconsin protests were the beginning of a cycle of protests continued by Occupy Wall Street.  Also, the successful use of Twitter in Wisconsin and the Egyptian protests lead to its use with Occupy Wall Street</a:t>
            </a:r>
            <a:r>
              <a:rPr lang="en-US" sz="3200" dirty="0" smtClean="0"/>
              <a:t>.</a:t>
            </a:r>
            <a:endParaRPr lang="en-US" sz="3200" dirty="0"/>
          </a:p>
        </p:txBody>
      </p:sp>
      <p:sp>
        <p:nvSpPr>
          <p:cNvPr id="17" name="TextBox 16"/>
          <p:cNvSpPr txBox="1"/>
          <p:nvPr/>
        </p:nvSpPr>
        <p:spPr>
          <a:xfrm>
            <a:off x="0" y="37795200"/>
            <a:ext cx="8763000" cy="1877437"/>
          </a:xfrm>
          <a:prstGeom prst="rect">
            <a:avLst/>
          </a:prstGeom>
          <a:noFill/>
        </p:spPr>
        <p:txBody>
          <a:bodyPr wrap="square" rtlCol="0">
            <a:spAutoFit/>
          </a:bodyPr>
          <a:lstStyle/>
          <a:p>
            <a:pPr algn="ctr"/>
            <a:r>
              <a:rPr lang="en-US" sz="3200" dirty="0" smtClean="0"/>
              <a:t>References</a:t>
            </a:r>
          </a:p>
          <a:p>
            <a:r>
              <a:rPr lang="en-US" sz="2800" dirty="0" smtClean="0"/>
              <a:t>Tarrow</a:t>
            </a:r>
            <a:r>
              <a:rPr lang="en-US" sz="2800" dirty="0" smtClean="0"/>
              <a:t>, Sidney. </a:t>
            </a:r>
            <a:r>
              <a:rPr lang="en-US" sz="2800" i="1" dirty="0" smtClean="0"/>
              <a:t>Power in Movements: Social Movements, Collective Action and Politics.</a:t>
            </a:r>
            <a:r>
              <a:rPr lang="en-US" sz="2800" dirty="0" smtClean="0"/>
              <a:t> New York: Cambridge University Press, 1996</a:t>
            </a:r>
            <a:r>
              <a:rPr lang="en-US" sz="2800" dirty="0" smtClean="0"/>
              <a:t>.</a:t>
            </a:r>
            <a:endParaRPr lang="en-US" sz="2800" dirty="0" smtClean="0"/>
          </a:p>
        </p:txBody>
      </p:sp>
      <p:sp>
        <p:nvSpPr>
          <p:cNvPr id="1025" name="Rectangle 1"/>
          <p:cNvSpPr>
            <a:spLocks noChangeArrowheads="1"/>
          </p:cNvSpPr>
          <p:nvPr/>
        </p:nvSpPr>
        <p:spPr bwMode="auto">
          <a:xfrm>
            <a:off x="0" y="0"/>
            <a:ext cx="30175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Tarrow, Sidney. </a:t>
            </a:r>
            <a:r>
              <a:rPr kumimoji="0" lang="en-US" sz="1100" b="0" i="1" u="none" strike="noStrike" cap="none" normalizeH="0" baseline="0" smtClean="0">
                <a:ln>
                  <a:noFill/>
                </a:ln>
                <a:solidFill>
                  <a:schemeClr val="tx1"/>
                </a:solidFill>
                <a:effectLst/>
                <a:latin typeface="Calibri" pitchFamily="34" charset="0"/>
                <a:ea typeface="Calibri" pitchFamily="34" charset="0"/>
                <a:cs typeface="Times New Roman" pitchFamily="18" charset="0"/>
              </a:rPr>
              <a:t>Power in Movements: Social Movements, Collective Action and Politics.</a:t>
            </a: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New York: Cambridge University Press, 1996.</a:t>
            </a:r>
            <a:endParaRPr kumimoji="0" lang="en-US" sz="2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697</Words>
  <Application>Microsoft Office PowerPoint</Application>
  <PresentationFormat>Custom</PresentationFormat>
  <Paragraphs>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Senior Project – Interdepartmental Computer Science/Political Science- 2012 Contemporary Social Movements Through Twitter: The Cases of Madison, Wisconsin and Occupy Wall Street Kirk Winans Advisors – Prof. Striegnitz(CS), Prof. Seri(PSC)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Project – Interdepartmental Computer Science/Political Science- 2012 Contemporary Social Movements Through Twitter: The Cases of Madison, Wisconsin and Occupy Wall Street Kirk Winans Advisors – Prof. Striegnitz(CS), Prof. Seri(PSC)</dc:title>
  <dc:creator>winansk</dc:creator>
  <cp:lastModifiedBy>winansk</cp:lastModifiedBy>
  <cp:revision>29</cp:revision>
  <dcterms:created xsi:type="dcterms:W3CDTF">2012-02-24T04:51:46Z</dcterms:created>
  <dcterms:modified xsi:type="dcterms:W3CDTF">2012-02-24T16:40:11Z</dcterms:modified>
</cp:coreProperties>
</file>