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9260800" cy="365760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FF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95" autoAdjust="0"/>
  </p:normalViewPr>
  <p:slideViewPr>
    <p:cSldViewPr snapToGrid="0">
      <p:cViewPr varScale="1">
        <p:scale>
          <a:sx n="19" d="100"/>
          <a:sy n="19" d="100"/>
        </p:scale>
        <p:origin x="-1494" y="-114"/>
      </p:cViewPr>
      <p:guideLst>
        <p:guide orient="horz" pos="11520"/>
        <p:guide pos="92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6613" y="696913"/>
            <a:ext cx="27844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57E4DD-AA8D-41C2-841E-10256F9DA0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15D8F-9947-4753-86BC-2D681507696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3925" y="11361738"/>
            <a:ext cx="24872950" cy="7840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438" y="20726400"/>
            <a:ext cx="20481925" cy="9347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A00B2-7DF0-437F-A112-D1E85BD62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A582-C642-45ED-9E97-2027F0AB2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3763" y="1466850"/>
            <a:ext cx="6583362" cy="31203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675" y="1466850"/>
            <a:ext cx="19597688" cy="31203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9D9B-3736-486E-A7A9-67D2C27F4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121D9-06B4-4AA5-A839-AF1F14460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3502938"/>
            <a:ext cx="24871363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5501938"/>
            <a:ext cx="24871363" cy="8001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A53D6-B7FB-41B1-9B8D-C63473654D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675" y="8534400"/>
            <a:ext cx="13090525" cy="2413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06600" y="8534400"/>
            <a:ext cx="13090525" cy="2413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F996-B3A3-490B-8EE3-C2DFC7C3D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75" y="1465263"/>
            <a:ext cx="2633345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675" y="8186738"/>
            <a:ext cx="12928600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675" y="11599863"/>
            <a:ext cx="12928600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763" y="8186738"/>
            <a:ext cx="12933362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763" y="11599863"/>
            <a:ext cx="12933362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5E2C8-5BB3-4DF9-BE74-FA9AF501BD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FD12-8749-4CBC-9071-DE3CDC783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84002-0009-4F51-B3D0-438D39CC1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75" y="1455738"/>
            <a:ext cx="9626600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9525" y="1455738"/>
            <a:ext cx="16357600" cy="31216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675" y="7653338"/>
            <a:ext cx="9626600" cy="2501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84866-AF86-44B7-B578-C811C5ED4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638" y="25603200"/>
            <a:ext cx="17556162" cy="302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638" y="3268663"/>
            <a:ext cx="17556162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638" y="28625800"/>
            <a:ext cx="17556162" cy="4292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1FC-D6EB-441D-A79E-688757034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3675" y="1466850"/>
            <a:ext cx="263334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2" tIns="188101" rIns="376202" bIns="1881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63675" y="8534400"/>
            <a:ext cx="26333450" cy="2413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63675" y="33305750"/>
            <a:ext cx="68262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>
              <a:defRPr sz="5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98075" y="33305750"/>
            <a:ext cx="92646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ctr">
              <a:defRPr sz="5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970875" y="33305750"/>
            <a:ext cx="68262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r">
              <a:defRPr sz="5800"/>
            </a:lvl1pPr>
          </a:lstStyle>
          <a:p>
            <a:pPr>
              <a:defRPr/>
            </a:pPr>
            <a:fld id="{2DE07443-DF14-4C4F-B828-D7FB541123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1288" indent="-1411288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39800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ChangeArrowheads="1"/>
          </p:cNvSpPr>
          <p:nvPr/>
        </p:nvSpPr>
        <p:spPr bwMode="auto">
          <a:xfrm>
            <a:off x="1371600" y="14986000"/>
            <a:ext cx="26568400" cy="10160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67050" y="1851025"/>
            <a:ext cx="24058563" cy="5181600"/>
          </a:xfrm>
        </p:spPr>
        <p:txBody>
          <a:bodyPr/>
          <a:lstStyle/>
          <a:p>
            <a:pPr eaLnBrk="1" hangingPunct="1"/>
            <a:r>
              <a:rPr lang="en-US" sz="4600" b="1" smtClean="0"/>
              <a:t>Senior Project – Computer Science and Psychology - 2009</a:t>
            </a:r>
            <a:br>
              <a:rPr lang="en-US" sz="4600" b="1" smtClean="0"/>
            </a:br>
            <a:r>
              <a:rPr lang="en-US" sz="12000" i="1" smtClean="0">
                <a:solidFill>
                  <a:srgbClr val="3366FF"/>
                </a:solidFill>
              </a:rPr>
              <a:t>Improving Photo Retrieval </a:t>
            </a:r>
            <a:br>
              <a:rPr lang="en-US" sz="12000" i="1" smtClean="0">
                <a:solidFill>
                  <a:srgbClr val="3366FF"/>
                </a:solidFill>
              </a:rPr>
            </a:br>
            <a:r>
              <a:rPr lang="en-US" sz="12000" i="1" smtClean="0">
                <a:solidFill>
                  <a:srgbClr val="3366FF"/>
                </a:solidFill>
              </a:rPr>
              <a:t>in a User’s Browser History</a:t>
            </a:r>
            <a:r>
              <a:rPr lang="en-US" sz="12000" smtClean="0"/>
              <a:t/>
            </a:r>
            <a:br>
              <a:rPr lang="en-US" sz="12000" smtClean="0"/>
            </a:br>
            <a:r>
              <a:rPr lang="en-US" sz="8000" smtClean="0"/>
              <a:t>Maria Tobin</a:t>
            </a:r>
            <a:r>
              <a:rPr lang="en-US" sz="6000" smtClean="0"/>
              <a:t/>
            </a:r>
            <a:br>
              <a:rPr lang="en-US" sz="6000" smtClean="0"/>
            </a:br>
            <a:r>
              <a:rPr lang="en-US" sz="5400" smtClean="0"/>
              <a:t>Advisors – Aaron Cass and Chris Fernandes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0" y="0"/>
            <a:ext cx="29260800" cy="365760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1054100" y="865188"/>
            <a:ext cx="27225625" cy="34866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316038" y="8534400"/>
            <a:ext cx="11841162" cy="717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2310" tIns="201155" rIns="402310" bIns="201155">
            <a:spAutoFit/>
          </a:bodyPr>
          <a:lstStyle/>
          <a:p>
            <a:pPr defTabSz="4022725">
              <a:spcBef>
                <a:spcPct val="50000"/>
              </a:spcBef>
              <a:buFontTx/>
              <a:buChar char="•"/>
            </a:pPr>
            <a:r>
              <a:rPr lang="en-US" sz="4400">
                <a:latin typeface="Times New Roman" pitchFamily="18" charset="0"/>
              </a:rPr>
              <a:t>58% of pages viewed on the web are revisited</a:t>
            </a:r>
          </a:p>
          <a:p>
            <a:pPr defTabSz="4022725">
              <a:spcBef>
                <a:spcPct val="50000"/>
              </a:spcBef>
              <a:buFontTx/>
              <a:buChar char="•"/>
            </a:pPr>
            <a:r>
              <a:rPr lang="en-US" sz="4400">
                <a:latin typeface="Times New Roman" pitchFamily="18" charset="0"/>
              </a:rPr>
              <a:t>Current browser’s history list tool is used by less than 1% of users</a:t>
            </a:r>
          </a:p>
          <a:p>
            <a:pPr defTabSz="4022725">
              <a:spcBef>
                <a:spcPct val="50000"/>
              </a:spcBef>
              <a:buFontTx/>
              <a:buChar char="•"/>
            </a:pPr>
            <a:r>
              <a:rPr lang="en-US" sz="4400">
                <a:latin typeface="Times New Roman" pitchFamily="18" charset="0"/>
              </a:rPr>
              <a:t>Names of photo-sharing site pages in history list are identical or not meaningful</a:t>
            </a:r>
          </a:p>
          <a:p>
            <a:pPr defTabSz="4022725">
              <a:spcBef>
                <a:spcPct val="50000"/>
              </a:spcBef>
              <a:buFontTx/>
              <a:buChar char="•"/>
            </a:pPr>
            <a:r>
              <a:rPr lang="en-US" sz="4400">
                <a:latin typeface="Times New Roman" pitchFamily="18" charset="0"/>
              </a:rPr>
              <a:t>Need an easier way to organize and display data of history list- but how???</a:t>
            </a:r>
          </a:p>
          <a:p>
            <a:pPr defTabSz="4022725">
              <a:spcBef>
                <a:spcPct val="50000"/>
              </a:spcBef>
              <a:buFontTx/>
              <a:buChar char="•"/>
            </a:pPr>
            <a:endParaRPr lang="en-US" sz="4400">
              <a:latin typeface="Times New Roman" pitchFamily="18" charset="0"/>
            </a:endParaRP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8999200" y="8856663"/>
            <a:ext cx="9177338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2310" tIns="201155" rIns="402310" bIns="201155">
            <a:spAutoFit/>
          </a:bodyPr>
          <a:lstStyle/>
          <a:p>
            <a:pPr defTabSz="4022725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When searching for a previously viewed picture, does a user more naturally think of:</a:t>
            </a:r>
          </a:p>
          <a:p>
            <a:pPr defTabSz="4022725">
              <a:spcBef>
                <a:spcPct val="50000"/>
              </a:spcBef>
              <a:buFontTx/>
              <a:buChar char="•"/>
            </a:pPr>
            <a:r>
              <a:rPr lang="en-US" sz="4400">
                <a:latin typeface="Times New Roman" pitchFamily="18" charset="0"/>
              </a:rPr>
              <a:t> how recently was the picture viewed?</a:t>
            </a:r>
          </a:p>
          <a:p>
            <a:pPr defTabSz="4022725">
              <a:spcBef>
                <a:spcPct val="50000"/>
              </a:spcBef>
              <a:buFontTx/>
              <a:buChar char="•"/>
            </a:pPr>
            <a:r>
              <a:rPr lang="en-US" sz="4400">
                <a:latin typeface="Times New Roman" pitchFamily="18" charset="0"/>
              </a:rPr>
              <a:t> what album the picture came from?</a:t>
            </a:r>
          </a:p>
        </p:txBody>
      </p:sp>
      <p:pic>
        <p:nvPicPr>
          <p:cNvPr id="2056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66713" y="9804400"/>
            <a:ext cx="513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20472400" y="25466675"/>
            <a:ext cx="7569200" cy="1007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6160" tIns="188080" rIns="376160" bIns="188080">
            <a:spAutoFit/>
          </a:bodyPr>
          <a:lstStyle/>
          <a:p>
            <a:pPr algn="ctr" defTabSz="3760788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3366FF"/>
                </a:solidFill>
                <a:latin typeface="Times New Roman" pitchFamily="18" charset="0"/>
              </a:rPr>
              <a:t>FUTURE WORK</a:t>
            </a:r>
          </a:p>
          <a:p>
            <a:pPr defTabSz="3760788">
              <a:spcBef>
                <a:spcPct val="50000"/>
              </a:spcBef>
              <a:buFontTx/>
              <a:buChar char="•"/>
              <a:defRPr/>
            </a:pPr>
            <a:r>
              <a:rPr lang="en-US" sz="4400" dirty="0">
                <a:latin typeface="Times New Roman" pitchFamily="18" charset="0"/>
              </a:rPr>
              <a:t>Generalize study to all pages in the history list</a:t>
            </a:r>
          </a:p>
          <a:p>
            <a:pPr marL="0" lvl="1" defTabSz="3760788">
              <a:spcBef>
                <a:spcPct val="50000"/>
              </a:spcBef>
              <a:buFontTx/>
              <a:buChar char="•"/>
              <a:defRPr/>
            </a:pPr>
            <a:r>
              <a:rPr lang="en-US" sz="4400" dirty="0">
                <a:latin typeface="Times New Roman" pitchFamily="18" charset="0"/>
              </a:rPr>
              <a:t>Collapse results of  photo-sharing site pages to make it easier for users to search/match their mental model</a:t>
            </a:r>
          </a:p>
          <a:p>
            <a:pPr defTabSz="3760788">
              <a:spcBef>
                <a:spcPct val="50000"/>
              </a:spcBef>
              <a:buFontTx/>
              <a:buChar char="•"/>
              <a:defRPr/>
            </a:pPr>
            <a:r>
              <a:rPr lang="en-US" sz="4400" dirty="0">
                <a:latin typeface="Times New Roman" pitchFamily="18" charset="0"/>
              </a:rPr>
              <a:t>Make a personal photo history outside of history list</a:t>
            </a:r>
          </a:p>
          <a:p>
            <a:pPr defTabSz="3760788">
              <a:spcBef>
                <a:spcPct val="50000"/>
              </a:spcBef>
              <a:buFontTx/>
              <a:buChar char="•"/>
              <a:defRPr/>
            </a:pPr>
            <a:endParaRPr lang="en-US" sz="4000" dirty="0">
              <a:latin typeface="Times New Roman" pitchFamily="18" charset="0"/>
            </a:endParaRPr>
          </a:p>
          <a:p>
            <a:pPr marL="693738" lvl="1" indent="-266700" defTabSz="3760788">
              <a:spcBef>
                <a:spcPct val="50000"/>
              </a:spcBef>
              <a:buFontTx/>
              <a:buChar char="•"/>
              <a:defRPr/>
            </a:pP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8" name="TextBox 16"/>
          <p:cNvSpPr txBox="1">
            <a:spLocks noChangeArrowheads="1"/>
          </p:cNvSpPr>
          <p:nvPr/>
        </p:nvSpPr>
        <p:spPr bwMode="auto">
          <a:xfrm>
            <a:off x="10764838" y="15078075"/>
            <a:ext cx="7564437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3366FF"/>
                </a:solidFill>
                <a:latin typeface="Times New Roman" pitchFamily="18" charset="0"/>
              </a:rPr>
              <a:t>                  </a:t>
            </a:r>
            <a:r>
              <a:rPr lang="en-US" sz="4800" b="1" u="sng">
                <a:solidFill>
                  <a:srgbClr val="3366FF"/>
                </a:solidFill>
                <a:latin typeface="Times New Roman" pitchFamily="18" charset="0"/>
              </a:rPr>
              <a:t>METHOD</a:t>
            </a:r>
          </a:p>
          <a:p>
            <a:endParaRPr lang="en-US"/>
          </a:p>
        </p:txBody>
      </p:sp>
      <p:sp>
        <p:nvSpPr>
          <p:cNvPr id="2" name="TextBox 18"/>
          <p:cNvSpPr txBox="1">
            <a:spLocks noChangeArrowheads="1"/>
          </p:cNvSpPr>
          <p:nvPr/>
        </p:nvSpPr>
        <p:spPr bwMode="auto">
          <a:xfrm>
            <a:off x="5745163" y="7823200"/>
            <a:ext cx="6732587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3366FF"/>
                </a:solidFill>
                <a:latin typeface="Times New Roman" pitchFamily="18" charset="0"/>
              </a:rPr>
              <a:t>              </a:t>
            </a:r>
            <a:r>
              <a:rPr lang="en-US" sz="4800" b="1" u="sng">
                <a:solidFill>
                  <a:srgbClr val="3366FF"/>
                </a:solidFill>
                <a:latin typeface="Times New Roman" pitchFamily="18" charset="0"/>
              </a:rPr>
              <a:t>MOTIVATION</a:t>
            </a:r>
          </a:p>
          <a:p>
            <a:endParaRPr lang="en-US"/>
          </a:p>
        </p:txBody>
      </p:sp>
      <p:sp>
        <p:nvSpPr>
          <p:cNvPr id="2060" name="Rectangle 21"/>
          <p:cNvSpPr>
            <a:spLocks noChangeArrowheads="1"/>
          </p:cNvSpPr>
          <p:nvPr/>
        </p:nvSpPr>
        <p:spPr bwMode="auto">
          <a:xfrm>
            <a:off x="1344613" y="7697788"/>
            <a:ext cx="17248187" cy="68818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sp>
        <p:nvSpPr>
          <p:cNvPr id="2061" name="Rectangle 23"/>
          <p:cNvSpPr>
            <a:spLocks noChangeArrowheads="1"/>
          </p:cNvSpPr>
          <p:nvPr/>
        </p:nvSpPr>
        <p:spPr bwMode="auto">
          <a:xfrm>
            <a:off x="18897600" y="7748588"/>
            <a:ext cx="9042400" cy="68310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sp>
        <p:nvSpPr>
          <p:cNvPr id="2062" name="Rectangle 26"/>
          <p:cNvSpPr>
            <a:spLocks noChangeArrowheads="1"/>
          </p:cNvSpPr>
          <p:nvPr/>
        </p:nvSpPr>
        <p:spPr bwMode="auto">
          <a:xfrm>
            <a:off x="20472400" y="25450800"/>
            <a:ext cx="7518400" cy="97901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sp>
        <p:nvSpPr>
          <p:cNvPr id="2063" name="Rectangle 31"/>
          <p:cNvSpPr>
            <a:spLocks noChangeArrowheads="1"/>
          </p:cNvSpPr>
          <p:nvPr/>
        </p:nvSpPr>
        <p:spPr bwMode="auto">
          <a:xfrm>
            <a:off x="1385888" y="25501600"/>
            <a:ext cx="18730912" cy="9753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sp>
        <p:nvSpPr>
          <p:cNvPr id="2064" name="Rectangle 32"/>
          <p:cNvSpPr>
            <a:spLocks noChangeArrowheads="1"/>
          </p:cNvSpPr>
          <p:nvPr/>
        </p:nvSpPr>
        <p:spPr bwMode="auto">
          <a:xfrm>
            <a:off x="9402763" y="25620663"/>
            <a:ext cx="2933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022725">
              <a:spcBef>
                <a:spcPct val="50000"/>
              </a:spcBef>
            </a:pPr>
            <a:r>
              <a:rPr lang="en-US" sz="4800" b="1" u="sng">
                <a:solidFill>
                  <a:srgbClr val="3366FF"/>
                </a:solidFill>
                <a:latin typeface="Times New Roman" pitchFamily="18" charset="0"/>
              </a:rPr>
              <a:t>RESULTS</a:t>
            </a:r>
          </a:p>
        </p:txBody>
      </p:sp>
      <p:sp>
        <p:nvSpPr>
          <p:cNvPr id="2065" name="TextBox 33"/>
          <p:cNvSpPr txBox="1">
            <a:spLocks noChangeArrowheads="1"/>
          </p:cNvSpPr>
          <p:nvPr/>
        </p:nvSpPr>
        <p:spPr bwMode="auto">
          <a:xfrm>
            <a:off x="19932650" y="7883525"/>
            <a:ext cx="760095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u="sng">
                <a:solidFill>
                  <a:srgbClr val="3366FF"/>
                </a:solidFill>
                <a:latin typeface="Times New Roman" pitchFamily="18" charset="0"/>
              </a:rPr>
              <a:t>RESEARCH QUESTION</a:t>
            </a:r>
          </a:p>
          <a:p>
            <a:endParaRPr lang="en-US"/>
          </a:p>
        </p:txBody>
      </p:sp>
      <p:pic>
        <p:nvPicPr>
          <p:cNvPr id="20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39463" y="26647775"/>
            <a:ext cx="8110537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5075" y="26619200"/>
            <a:ext cx="8107363" cy="550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TextBox 34"/>
          <p:cNvSpPr txBox="1">
            <a:spLocks noChangeArrowheads="1"/>
          </p:cNvSpPr>
          <p:nvPr/>
        </p:nvSpPr>
        <p:spPr bwMode="auto">
          <a:xfrm>
            <a:off x="2743200" y="15544800"/>
            <a:ext cx="59944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Navigation Task</a:t>
            </a:r>
          </a:p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Users look at 63 pictures from 5 different albums</a:t>
            </a:r>
          </a:p>
        </p:txBody>
      </p:sp>
      <p:sp>
        <p:nvSpPr>
          <p:cNvPr id="2069" name="TextBox 37"/>
          <p:cNvSpPr txBox="1">
            <a:spLocks noChangeArrowheads="1"/>
          </p:cNvSpPr>
          <p:nvPr/>
        </p:nvSpPr>
        <p:spPr bwMode="auto">
          <a:xfrm>
            <a:off x="17576800" y="15494000"/>
            <a:ext cx="59944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Retrieval  Task</a:t>
            </a:r>
          </a:p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Users find 15 of the 63 pictures from 2 different photo albums</a:t>
            </a:r>
          </a:p>
        </p:txBody>
      </p:sp>
      <p:sp>
        <p:nvSpPr>
          <p:cNvPr id="2070" name="TextBox 38"/>
          <p:cNvSpPr txBox="1">
            <a:spLocks noChangeArrowheads="1"/>
          </p:cNvSpPr>
          <p:nvPr/>
        </p:nvSpPr>
        <p:spPr bwMode="auto">
          <a:xfrm>
            <a:off x="14630400" y="20066000"/>
            <a:ext cx="599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Recency Condition</a:t>
            </a:r>
          </a:p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Pictures sorted by recency</a:t>
            </a:r>
          </a:p>
        </p:txBody>
      </p:sp>
      <p:sp>
        <p:nvSpPr>
          <p:cNvPr id="2071" name="TextBox 39"/>
          <p:cNvSpPr txBox="1">
            <a:spLocks noChangeArrowheads="1"/>
          </p:cNvSpPr>
          <p:nvPr/>
        </p:nvSpPr>
        <p:spPr bwMode="auto">
          <a:xfrm>
            <a:off x="20828000" y="20066000"/>
            <a:ext cx="599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Album Condition</a:t>
            </a:r>
          </a:p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Pictures sorted by album</a:t>
            </a:r>
          </a:p>
        </p:txBody>
      </p:sp>
      <p:sp>
        <p:nvSpPr>
          <p:cNvPr id="2072" name="Rectangle 43"/>
          <p:cNvSpPr>
            <a:spLocks noChangeArrowheads="1"/>
          </p:cNvSpPr>
          <p:nvPr/>
        </p:nvSpPr>
        <p:spPr bwMode="auto">
          <a:xfrm>
            <a:off x="3251200" y="17424400"/>
            <a:ext cx="5029200" cy="401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44888" y="17587913"/>
            <a:ext cx="453231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4" name="Rectangle 44"/>
          <p:cNvSpPr>
            <a:spLocks noChangeArrowheads="1"/>
          </p:cNvSpPr>
          <p:nvPr/>
        </p:nvSpPr>
        <p:spPr bwMode="auto">
          <a:xfrm>
            <a:off x="17627600" y="17373600"/>
            <a:ext cx="5892800" cy="1422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pic>
        <p:nvPicPr>
          <p:cNvPr id="2075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1125" y="17526000"/>
            <a:ext cx="51720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6" name="Rectangle 45"/>
          <p:cNvSpPr>
            <a:spLocks noChangeArrowheads="1"/>
          </p:cNvSpPr>
          <p:nvPr/>
        </p:nvSpPr>
        <p:spPr bwMode="auto">
          <a:xfrm>
            <a:off x="14935200" y="21437600"/>
            <a:ext cx="52324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pic>
        <p:nvPicPr>
          <p:cNvPr id="2077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71725" y="21691600"/>
            <a:ext cx="5053013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" name="TextBox 47"/>
          <p:cNvSpPr txBox="1">
            <a:spLocks noChangeArrowheads="1"/>
          </p:cNvSpPr>
          <p:nvPr/>
        </p:nvSpPr>
        <p:spPr bwMode="auto">
          <a:xfrm>
            <a:off x="9956800" y="16357600"/>
            <a:ext cx="599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Digit Recall</a:t>
            </a:r>
          </a:p>
          <a:p>
            <a:pPr algn="just"/>
            <a:r>
              <a:rPr lang="en-US" sz="3600">
                <a:latin typeface="Times New Roman" pitchFamily="18" charset="0"/>
                <a:cs typeface="Times New Roman" pitchFamily="18" charset="0"/>
              </a:rPr>
              <a:t>      Filler task to distract users</a:t>
            </a:r>
          </a:p>
        </p:txBody>
      </p:sp>
      <p:cxnSp>
        <p:nvCxnSpPr>
          <p:cNvPr id="2079" name="Straight Connector 59"/>
          <p:cNvCxnSpPr>
            <a:cxnSpLocks noChangeShapeType="1"/>
          </p:cNvCxnSpPr>
          <p:nvPr/>
        </p:nvCxnSpPr>
        <p:spPr bwMode="auto">
          <a:xfrm>
            <a:off x="36880800" y="15392400"/>
            <a:ext cx="91440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80" name="Rectangle 60"/>
          <p:cNvSpPr>
            <a:spLocks noChangeArrowheads="1"/>
          </p:cNvSpPr>
          <p:nvPr/>
        </p:nvSpPr>
        <p:spPr bwMode="auto">
          <a:xfrm>
            <a:off x="21082000" y="21386800"/>
            <a:ext cx="52324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3762375"/>
            <a:endParaRPr lang="en-US"/>
          </a:p>
        </p:txBody>
      </p:sp>
      <p:pic>
        <p:nvPicPr>
          <p:cNvPr id="2081" name="Picture 102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285200" y="21539200"/>
            <a:ext cx="4837113" cy="32464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2082" name="Straight Arrow Connector 72"/>
          <p:cNvCxnSpPr>
            <a:cxnSpLocks noChangeShapeType="1"/>
          </p:cNvCxnSpPr>
          <p:nvPr/>
        </p:nvCxnSpPr>
        <p:spPr bwMode="auto">
          <a:xfrm>
            <a:off x="8940800" y="17932400"/>
            <a:ext cx="8280400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83" name="Straight Arrow Connector 77"/>
          <p:cNvCxnSpPr>
            <a:cxnSpLocks noChangeShapeType="1"/>
          </p:cNvCxnSpPr>
          <p:nvPr/>
        </p:nvCxnSpPr>
        <p:spPr bwMode="auto">
          <a:xfrm rot="10800000" flipV="1">
            <a:off x="18542000" y="18948400"/>
            <a:ext cx="1320800" cy="863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84" name="Straight Arrow Connector 78"/>
          <p:cNvCxnSpPr>
            <a:cxnSpLocks noChangeShapeType="1"/>
          </p:cNvCxnSpPr>
          <p:nvPr/>
        </p:nvCxnSpPr>
        <p:spPr bwMode="auto">
          <a:xfrm>
            <a:off x="21031200" y="18948400"/>
            <a:ext cx="1371600" cy="812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85" name="Text Box 40"/>
          <p:cNvSpPr txBox="1">
            <a:spLocks noChangeArrowheads="1"/>
          </p:cNvSpPr>
          <p:nvPr/>
        </p:nvSpPr>
        <p:spPr bwMode="auto">
          <a:xfrm>
            <a:off x="1778000" y="32207200"/>
            <a:ext cx="1849120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4400">
                <a:latin typeface="Times New Roman" pitchFamily="18" charset="0"/>
              </a:rPr>
              <a:t>Users retrieved pictures slightly faster when the pictures were sorted by albums as opposed to sorted by recency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400">
                <a:latin typeface="Times New Roman" pitchFamily="18" charset="0"/>
              </a:rPr>
              <a:t>Users also underestimated the time it took for them to find pictures in both the recency and album conditions</a:t>
            </a:r>
          </a:p>
        </p:txBody>
      </p:sp>
      <p:sp>
        <p:nvSpPr>
          <p:cNvPr id="2086" name="Rectangle 41"/>
          <p:cNvSpPr>
            <a:spLocks noChangeArrowheads="1"/>
          </p:cNvSpPr>
          <p:nvPr/>
        </p:nvSpPr>
        <p:spPr bwMode="auto">
          <a:xfrm>
            <a:off x="12293600" y="17627600"/>
            <a:ext cx="1574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87" name="Straight Connector 75"/>
          <p:cNvCxnSpPr>
            <a:cxnSpLocks noChangeShapeType="1"/>
          </p:cNvCxnSpPr>
          <p:nvPr/>
        </p:nvCxnSpPr>
        <p:spPr bwMode="auto">
          <a:xfrm rot="5400000">
            <a:off x="11912601" y="18872200"/>
            <a:ext cx="2286000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225</Words>
  <Application>Microsoft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Senior Project – Computer Science and Psychology - 2009 Improving Photo Retrieval  in a User’s Browser History Maria Tobin Advisors – Aaron Cass and Chris Fernandes</vt:lpstr>
    </vt:vector>
  </TitlesOfParts>
  <Company>Union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Poster Font Arial – pt 44 </dc:title>
  <dc:creator>Administrator</dc:creator>
  <cp:lastModifiedBy>tobinm</cp:lastModifiedBy>
  <cp:revision>72</cp:revision>
  <dcterms:created xsi:type="dcterms:W3CDTF">2004-02-26T18:11:00Z</dcterms:created>
  <dcterms:modified xsi:type="dcterms:W3CDTF">2009-03-17T19:48:25Z</dcterms:modified>
</cp:coreProperties>
</file>