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6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Clickbait</c:v>
                </c:pt>
                <c:pt idx="1">
                  <c:v>No-clickbait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762.0</c:v>
                </c:pt>
                <c:pt idx="1">
                  <c:v>1697.0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5423800"/>
        <c:axId val="-2135420680"/>
      </c:barChart>
      <c:catAx>
        <c:axId val="-21354238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rgbClr val="FFFF00"/>
                </a:solidFill>
              </a:defRPr>
            </a:pPr>
            <a:endParaRPr lang="en-US"/>
          </a:p>
        </c:txPr>
        <c:crossAx val="-2135420680"/>
        <c:crosses val="autoZero"/>
        <c:auto val="0"/>
        <c:lblAlgn val="ctr"/>
        <c:lblOffset val="100"/>
        <c:noMultiLvlLbl val="0"/>
      </c:catAx>
      <c:valAx>
        <c:axId val="-21354206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35423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B71-0910-1943-A665-B8A5EFC0139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C4BA-FDDB-554A-8A09-0B0DFBF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B71-0910-1943-A665-B8A5EFC0139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C4BA-FDDB-554A-8A09-0B0DFBF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B71-0910-1943-A665-B8A5EFC0139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C4BA-FDDB-554A-8A09-0B0DFBF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AA8-3BF9-407D-95EE-C23AD32905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3/13/18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119-2E8D-4FB3-8A1B-6208D22D99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35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AA8-3BF9-407D-95EE-C23AD32905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3/13/18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119-2E8D-4FB3-8A1B-6208D22D99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19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AA8-3BF9-407D-95EE-C23AD32905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3/13/18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119-2E8D-4FB3-8A1B-6208D22D99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67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AA8-3BF9-407D-95EE-C23AD32905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3/13/18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119-2E8D-4FB3-8A1B-6208D22D99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5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AA8-3BF9-407D-95EE-C23AD32905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3/13/18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119-2E8D-4FB3-8A1B-6208D22D99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31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AA8-3BF9-407D-95EE-C23AD32905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3/13/18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119-2E8D-4FB3-8A1B-6208D22D99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620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AA8-3BF9-407D-95EE-C23AD32905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3/13/18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119-2E8D-4FB3-8A1B-6208D22D99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22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AA8-3BF9-407D-95EE-C23AD32905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3/13/18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119-2E8D-4FB3-8A1B-6208D22D99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46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B71-0910-1943-A665-B8A5EFC0139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C4BA-FDDB-554A-8A09-0B0DFBF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AA8-3BF9-407D-95EE-C23AD32905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3/13/18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119-2E8D-4FB3-8A1B-6208D22D99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287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AA8-3BF9-407D-95EE-C23AD32905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3/13/18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119-2E8D-4FB3-8A1B-6208D22D99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03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AA8-3BF9-407D-95EE-C23AD32905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3/13/18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119-2E8D-4FB3-8A1B-6208D22D99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44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B71-0910-1943-A665-B8A5EFC0139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C4BA-FDDB-554A-8A09-0B0DFBF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B71-0910-1943-A665-B8A5EFC0139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C4BA-FDDB-554A-8A09-0B0DFBF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B71-0910-1943-A665-B8A5EFC0139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C4BA-FDDB-554A-8A09-0B0DFBF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B71-0910-1943-A665-B8A5EFC0139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C4BA-FDDB-554A-8A09-0B0DFBF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B71-0910-1943-A665-B8A5EFC0139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C4BA-FDDB-554A-8A09-0B0DFBF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B71-0910-1943-A665-B8A5EFC0139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C4BA-FDDB-554A-8A09-0B0DFBF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B71-0910-1943-A665-B8A5EFC0139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C4BA-FDDB-554A-8A09-0B0DFBF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EB71-0910-1943-A665-B8A5EFC0139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4C4BA-FDDB-554A-8A09-0B0DFBF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8C0DAA8-3BF9-407D-95EE-C23AD32905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3/13/18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5E3F119-2E8D-4FB3-8A1B-6208D22D99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13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link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link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clickbait-challenge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proyectoportal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lin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5"/>
            <a:ext cx="7772400" cy="290775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Clickbait Detection using Natural Language Processing and Machine Learning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Varun Shah</a:t>
            </a:r>
          </a:p>
          <a:p>
            <a:r>
              <a:rPr lang="en-US" dirty="0" smtClean="0"/>
              <a:t>Advisors: Kristina Striegnitz and</a:t>
            </a:r>
          </a:p>
          <a:p>
            <a:r>
              <a:rPr lang="en-US" dirty="0" smtClean="0"/>
              <a:t>Nick Webb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5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52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Added Features: Use of Numbers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Screen Shot 2018-03-02 at 3.21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r="706"/>
          <a:stretch>
            <a:fillRect/>
          </a:stretch>
        </p:blipFill>
        <p:spPr>
          <a:xfrm>
            <a:off x="1903604" y="1246663"/>
            <a:ext cx="5507177" cy="2707736"/>
          </a:xfrm>
        </p:spPr>
      </p:pic>
      <p:sp>
        <p:nvSpPr>
          <p:cNvPr id="8" name="TextBox 7"/>
          <p:cNvSpPr txBox="1"/>
          <p:nvPr/>
        </p:nvSpPr>
        <p:spPr>
          <a:xfrm>
            <a:off x="457200" y="749844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Does given post have a number?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412239"/>
              </p:ext>
            </p:extLst>
          </p:nvPr>
        </p:nvGraphicFramePr>
        <p:xfrm>
          <a:off x="798688" y="4875477"/>
          <a:ext cx="7711925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3975"/>
                <a:gridCol w="2503975"/>
                <a:gridCol w="2503975"/>
              </a:tblGrid>
              <a:tr h="500439"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Number?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# Clickbait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# No-clickbait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004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Yes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191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416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004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No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571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1281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72306" y="1746473"/>
            <a:ext cx="4040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5</a:t>
            </a:r>
            <a:r>
              <a:rPr lang="en-US" sz="3200" dirty="0" smtClean="0"/>
              <a:t> incredible Italian dishes you haven’t tried before. </a:t>
            </a:r>
            <a:r>
              <a:rPr lang="en-US" sz="3200" dirty="0" smtClean="0">
                <a:hlinkClick r:id="rId3"/>
              </a:rPr>
              <a:t>http://link.com/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652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37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Added Features: Number of Words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4" name="Content Placeholder 5" descr="Screen Shot 2018-03-02 at 3.21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r="706"/>
          <a:stretch>
            <a:fillRect/>
          </a:stretch>
        </p:blipFill>
        <p:spPr>
          <a:xfrm>
            <a:off x="2078838" y="1011723"/>
            <a:ext cx="4860586" cy="2673135"/>
          </a:xfrm>
        </p:spPr>
      </p:pic>
      <p:sp>
        <p:nvSpPr>
          <p:cNvPr id="5" name="TextBox 4"/>
          <p:cNvSpPr txBox="1"/>
          <p:nvPr/>
        </p:nvSpPr>
        <p:spPr>
          <a:xfrm>
            <a:off x="2893607" y="1479627"/>
            <a:ext cx="35351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Man dies when car plunges from parking garage. </a:t>
            </a:r>
            <a:r>
              <a:rPr lang="en-US" sz="3200" dirty="0" smtClean="0">
                <a:hlinkClick r:id="rId3"/>
              </a:rPr>
              <a:t>http://link.com/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39181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How many words are in the post text?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153829" y="1623660"/>
            <a:ext cx="274955" cy="130940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585906" y="2147421"/>
            <a:ext cx="968901" cy="261881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7909" y="1981655"/>
            <a:ext cx="15860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8 Words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52602"/>
              </p:ext>
            </p:extLst>
          </p:nvPr>
        </p:nvGraphicFramePr>
        <p:xfrm>
          <a:off x="457199" y="4814541"/>
          <a:ext cx="8229601" cy="1483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9715"/>
                <a:gridCol w="2815049"/>
                <a:gridCol w="2794837"/>
              </a:tblGrid>
              <a:tr h="741844"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Overall</a:t>
                      </a:r>
                      <a:r>
                        <a:rPr lang="en-US" sz="3200" u="sng" baseline="0" dirty="0" smtClean="0">
                          <a:solidFill>
                            <a:srgbClr val="FFFF00"/>
                          </a:solidFill>
                        </a:rPr>
                        <a:t> Mean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Clickbait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baseline="0" dirty="0" smtClean="0">
                          <a:solidFill>
                            <a:srgbClr val="FFFF00"/>
                          </a:solidFill>
                        </a:rPr>
                        <a:t>No-clickbait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418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12.662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11.901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13.002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45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Added Features: Similarity between Post Text and Title of linked article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448"/>
            <a:ext cx="8229600" cy="4525963"/>
          </a:xfrm>
        </p:spPr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8-03-02 at 8.3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" y="1362810"/>
            <a:ext cx="8229600" cy="1138150"/>
          </a:xfrm>
          <a:prstGeom prst="rect">
            <a:avLst/>
          </a:prstGeom>
        </p:spPr>
      </p:pic>
      <p:pic>
        <p:nvPicPr>
          <p:cNvPr id="5" name="Picture 4" descr="Screen Shot 2018-03-02 at 8.38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b="36406"/>
          <a:stretch/>
        </p:blipFill>
        <p:spPr>
          <a:xfrm>
            <a:off x="1112925" y="3147646"/>
            <a:ext cx="8032130" cy="1238856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5400000">
            <a:off x="2277412" y="-131082"/>
            <a:ext cx="708099" cy="500220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67598" y="2566944"/>
            <a:ext cx="1723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Post Text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16200000">
            <a:off x="4534810" y="-322546"/>
            <a:ext cx="1012183" cy="777739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21370" y="2566944"/>
            <a:ext cx="20914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Article Title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45197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In example, # Overlaps = 4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47374"/>
              </p:ext>
            </p:extLst>
          </p:nvPr>
        </p:nvGraphicFramePr>
        <p:xfrm>
          <a:off x="457200" y="5299021"/>
          <a:ext cx="82296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Overall</a:t>
                      </a:r>
                      <a:r>
                        <a:rPr lang="en-US" sz="3200" u="sng" baseline="0" dirty="0" smtClean="0">
                          <a:solidFill>
                            <a:srgbClr val="FFFF00"/>
                          </a:solidFill>
                        </a:rPr>
                        <a:t> Mean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Clickbait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No-clickbait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u="none" dirty="0" smtClean="0">
                          <a:solidFill>
                            <a:srgbClr val="FFFF00"/>
                          </a:solidFill>
                        </a:rPr>
                        <a:t>3.997</a:t>
                      </a:r>
                      <a:endParaRPr lang="en-US" sz="3200" u="none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none" dirty="0" smtClean="0">
                          <a:solidFill>
                            <a:srgbClr val="FFFF00"/>
                          </a:solidFill>
                        </a:rPr>
                        <a:t>3.150</a:t>
                      </a:r>
                      <a:endParaRPr lang="en-US" sz="3200" u="none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none" dirty="0" smtClean="0">
                          <a:solidFill>
                            <a:srgbClr val="FFFF00"/>
                          </a:solidFill>
                        </a:rPr>
                        <a:t>4.378</a:t>
                      </a:r>
                      <a:endParaRPr lang="en-US" sz="3200" u="none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0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746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Added Features: POS Ratio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4" name="Content Placeholder 5" descr="Screen Shot 2018-03-02 at 3.21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r="706"/>
          <a:stretch>
            <a:fillRect/>
          </a:stretch>
        </p:blipFill>
        <p:spPr>
          <a:xfrm>
            <a:off x="457200" y="893763"/>
            <a:ext cx="4327113" cy="2379745"/>
          </a:xfrm>
        </p:spPr>
      </p:pic>
      <p:sp>
        <p:nvSpPr>
          <p:cNvPr id="5" name="TextBox 4"/>
          <p:cNvSpPr txBox="1"/>
          <p:nvPr/>
        </p:nvSpPr>
        <p:spPr>
          <a:xfrm>
            <a:off x="1361693" y="1492720"/>
            <a:ext cx="3299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These global warming skeptics have</a:t>
            </a:r>
            <a:r>
              <a:rPr lang="mr-IN" sz="3200" dirty="0" smtClean="0"/>
              <a:t>…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Left Arrow 5"/>
          <p:cNvSpPr/>
          <p:nvPr/>
        </p:nvSpPr>
        <p:spPr>
          <a:xfrm>
            <a:off x="4569547" y="1584379"/>
            <a:ext cx="707035" cy="57613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60052" y="710562"/>
            <a:ext cx="3783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Determiner + Adjective + Singular Noun + Plural Noun + 3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Person Verb </a:t>
            </a:r>
            <a:endParaRPr lang="en-US" sz="3200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6817495" y="978093"/>
            <a:ext cx="746315" cy="366120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05057" y="3011628"/>
            <a:ext cx="25711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POS Sequence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930" y="371870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POS Ratio = #Sequence in Clickbait / #Sequence in All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65" y="3718706"/>
            <a:ext cx="9021254" cy="584776"/>
          </a:xfrm>
          <a:prstGeom prst="rect">
            <a:avLst/>
          </a:prstGeom>
          <a:noFill/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0930" y="4534991"/>
            <a:ext cx="88903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In example, POS Ratio = 0.8698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12250"/>
              </p:ext>
            </p:extLst>
          </p:nvPr>
        </p:nvGraphicFramePr>
        <p:xfrm>
          <a:off x="383826" y="5324141"/>
          <a:ext cx="8519584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896"/>
                <a:gridCol w="2129896"/>
                <a:gridCol w="2129896"/>
                <a:gridCol w="2129896"/>
              </a:tblGrid>
              <a:tr h="552515"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Minimum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Maximum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Mean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Std. Dev.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525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0.412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0.326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61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088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Results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628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Model tested on (unbalanced) big data set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Note: ZeroR (baseline) = 75.8553%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80143"/>
              </p:ext>
            </p:extLst>
          </p:nvPr>
        </p:nvGraphicFramePr>
        <p:xfrm>
          <a:off x="457198" y="2631574"/>
          <a:ext cx="8341466" cy="3646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480"/>
                <a:gridCol w="1963986"/>
              </a:tblGrid>
              <a:tr h="756262"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Attributes</a:t>
                      </a:r>
                      <a:r>
                        <a:rPr lang="en-US" sz="3200" u="sng" baseline="0" dirty="0" smtClean="0">
                          <a:solidFill>
                            <a:srgbClr val="FFFF00"/>
                          </a:solidFill>
                        </a:rPr>
                        <a:t> in Model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Accuracy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562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Post Text + Article Title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+ #Words + Overlap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82.2864%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562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Post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Text + Article Title + POS Ratio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86.6860%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562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Post Text + Article Title + #Words + Overlap + POS Ratio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88.2051%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79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Conclusion and Future Work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Improved model to achieve a classification accuracy of 88.2051%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Identified features that help detect clickbait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For the future: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- Image analysis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- # Ads on article webpage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Thank you!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6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094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What is Clickbait?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955"/>
            <a:ext cx="4432300" cy="1828800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40" y="4350570"/>
            <a:ext cx="4422860" cy="1473200"/>
          </a:xfrm>
          <a:prstGeom prst="rect">
            <a:avLst/>
          </a:prstGeom>
        </p:spPr>
      </p:pic>
      <p:pic>
        <p:nvPicPr>
          <p:cNvPr id="6" name="Picture 5" descr="clickbaiting-stabbing-rea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53" y="1586914"/>
            <a:ext cx="4756197" cy="2910793"/>
          </a:xfrm>
          <a:prstGeom prst="rect">
            <a:avLst/>
          </a:prstGeom>
        </p:spPr>
      </p:pic>
      <p:pic>
        <p:nvPicPr>
          <p:cNvPr id="4" name="Content Placeholder 3" descr="clickbait examples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184579" y="3562837"/>
            <a:ext cx="5020862" cy="2889489"/>
          </a:xfrm>
        </p:spPr>
      </p:pic>
      <p:sp>
        <p:nvSpPr>
          <p:cNvPr id="9" name="TextBox 8"/>
          <p:cNvSpPr txBox="1"/>
          <p:nvPr/>
        </p:nvSpPr>
        <p:spPr>
          <a:xfrm>
            <a:off x="184579" y="647524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Source: Google Images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7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The Clickbait Challenge!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60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cs typeface="Helvetica Neue"/>
              </a:rPr>
              <a:t>Organizers: M</a:t>
            </a:r>
            <a:r>
              <a:rPr lang="en-US" dirty="0">
                <a:solidFill>
                  <a:srgbClr val="FFFF00"/>
                </a:solidFill>
                <a:cs typeface="Helvetica Neue"/>
              </a:rPr>
              <a:t>. </a:t>
            </a:r>
            <a:r>
              <a:rPr lang="en-US" dirty="0" err="1">
                <a:solidFill>
                  <a:srgbClr val="FFFF00"/>
                </a:solidFill>
                <a:cs typeface="Helvetica Neue"/>
              </a:rPr>
              <a:t>Potthast</a:t>
            </a:r>
            <a:r>
              <a:rPr lang="en-US" dirty="0">
                <a:solidFill>
                  <a:srgbClr val="FFFF00"/>
                </a:solidFill>
                <a:cs typeface="Helvetica Neue"/>
              </a:rPr>
              <a:t>, </a:t>
            </a:r>
            <a:r>
              <a:rPr lang="en-US" dirty="0" smtClean="0">
                <a:solidFill>
                  <a:srgbClr val="FFFF00"/>
                </a:solidFill>
                <a:cs typeface="Helvetica Neue"/>
              </a:rPr>
              <a:t>T. </a:t>
            </a:r>
            <a:r>
              <a:rPr lang="en-US" dirty="0" err="1" smtClean="0">
                <a:solidFill>
                  <a:srgbClr val="FFFF00"/>
                </a:solidFill>
                <a:cs typeface="Helvetica Neue"/>
              </a:rPr>
              <a:t>Gollub</a:t>
            </a:r>
            <a:r>
              <a:rPr lang="en-US" dirty="0" smtClean="0">
                <a:solidFill>
                  <a:srgbClr val="FFFF00"/>
                </a:solidFill>
                <a:cs typeface="Helvetica Neue"/>
              </a:rPr>
              <a:t>, B. Stein </a:t>
            </a:r>
            <a:r>
              <a:rPr lang="en-US" dirty="0">
                <a:solidFill>
                  <a:srgbClr val="FFFF00"/>
                </a:solidFill>
                <a:cs typeface="Helvetica Neue"/>
              </a:rPr>
              <a:t>and M. </a:t>
            </a:r>
            <a:r>
              <a:rPr lang="en-US" dirty="0" smtClean="0">
                <a:solidFill>
                  <a:srgbClr val="FFFF00"/>
                </a:solidFill>
                <a:cs typeface="Helvetica Neue"/>
              </a:rPr>
              <a:t>Hagen</a:t>
            </a:r>
            <a:endParaRPr lang="en-US" dirty="0">
              <a:solidFill>
                <a:srgbClr val="FFFF00"/>
              </a:solidFill>
              <a:cs typeface="Helvetica Neue"/>
            </a:endParaRPr>
          </a:p>
          <a:p>
            <a:r>
              <a:rPr lang="en-US" dirty="0" smtClean="0">
                <a:solidFill>
                  <a:srgbClr val="FFFF00"/>
                </a:solidFill>
                <a:cs typeface="Helvetica Neue"/>
              </a:rPr>
              <a:t>Competition </a:t>
            </a:r>
            <a:r>
              <a:rPr lang="en-US" dirty="0">
                <a:solidFill>
                  <a:srgbClr val="FFFF00"/>
                </a:solidFill>
                <a:cs typeface="Helvetica Neue"/>
              </a:rPr>
              <a:t>to build a clickbait detector </a:t>
            </a:r>
            <a:r>
              <a:rPr lang="en-US" dirty="0" smtClean="0">
                <a:solidFill>
                  <a:srgbClr val="FFFF00"/>
                </a:solidFill>
                <a:cs typeface="Helvetica Neue"/>
              </a:rPr>
              <a:t>using provided Twitter data</a:t>
            </a:r>
            <a:endParaRPr lang="en-US" dirty="0">
              <a:solidFill>
                <a:srgbClr val="FFFF00"/>
              </a:solidFill>
              <a:cs typeface="Helvetica Neue"/>
            </a:endParaRPr>
          </a:p>
          <a:p>
            <a:r>
              <a:rPr lang="en-US" dirty="0" smtClean="0">
                <a:solidFill>
                  <a:srgbClr val="FFFF00"/>
                </a:solidFill>
                <a:cs typeface="Helvetica Neue"/>
              </a:rPr>
              <a:t>Each post is judged by 5 annotators.</a:t>
            </a:r>
          </a:p>
          <a:p>
            <a:endParaRPr lang="en-US" dirty="0">
              <a:solidFill>
                <a:srgbClr val="FFFF00"/>
              </a:solidFill>
              <a:cs typeface="Helvetica Neue"/>
            </a:endParaRPr>
          </a:p>
        </p:txBody>
      </p:sp>
      <p:pic>
        <p:nvPicPr>
          <p:cNvPr id="4" name="Picture 3" descr="Screen Shot 2018-03-01 at 7.2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3" y="4165534"/>
            <a:ext cx="7557900" cy="2175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703" y="6341046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Source: </a:t>
            </a:r>
            <a:r>
              <a:rPr lang="en-US" dirty="0" smtClean="0">
                <a:solidFill>
                  <a:srgbClr val="FFFF00"/>
                </a:solidFill>
                <a:hlinkClick r:id="rId3"/>
              </a:rPr>
              <a:t>http://www.clickbait-challenge.org/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6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Data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Small data set: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Big data set: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29410"/>
              </p:ext>
            </p:extLst>
          </p:nvPr>
        </p:nvGraphicFramePr>
        <p:xfrm>
          <a:off x="933856" y="2256452"/>
          <a:ext cx="7357968" cy="1247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2656"/>
                <a:gridCol w="2452656"/>
                <a:gridCol w="2452656"/>
              </a:tblGrid>
              <a:tr h="6236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# Posts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# Clickbait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# No-clickbait</a:t>
                      </a:r>
                    </a:p>
                  </a:txBody>
                  <a:tcPr/>
                </a:tc>
              </a:tr>
              <a:tr h="623684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</a:rPr>
                        <a:t>2459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762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1697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670375"/>
              </p:ext>
            </p:extLst>
          </p:nvPr>
        </p:nvGraphicFramePr>
        <p:xfrm>
          <a:off x="933856" y="4671583"/>
          <a:ext cx="7343371" cy="1255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736"/>
                <a:gridCol w="2340736"/>
                <a:gridCol w="2661899"/>
              </a:tblGrid>
              <a:tr h="6278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#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Posts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# Clickbait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# No-clickbait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278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19538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4761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14777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90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E58"/>
            </a:gs>
            <a:gs pos="100000">
              <a:srgbClr val="7BEFFF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95500" y="2657856"/>
            <a:ext cx="4953000" cy="2828544"/>
            <a:chOff x="3352800" y="2120702"/>
            <a:chExt cx="4953000" cy="2828544"/>
          </a:xfr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4" name="Round Same Side Corner Rectangle 3"/>
            <p:cNvSpPr/>
            <p:nvPr/>
          </p:nvSpPr>
          <p:spPr>
            <a:xfrm>
              <a:off x="3352800" y="2120702"/>
              <a:ext cx="4953000" cy="725424"/>
            </a:xfrm>
            <a:custGeom>
              <a:avLst/>
              <a:gdLst/>
              <a:ahLst/>
              <a:cxnLst/>
              <a:rect l="l" t="t" r="r" b="b"/>
              <a:pathLst>
                <a:path w="4953000" h="725424">
                  <a:moveTo>
                    <a:pt x="2476500" y="0"/>
                  </a:moveTo>
                  <a:lnTo>
                    <a:pt x="2654306" y="176784"/>
                  </a:lnTo>
                  <a:lnTo>
                    <a:pt x="4831076" y="176784"/>
                  </a:lnTo>
                  <a:cubicBezTo>
                    <a:pt x="4898413" y="176784"/>
                    <a:pt x="4953000" y="231371"/>
                    <a:pt x="4953000" y="298708"/>
                  </a:cubicBezTo>
                  <a:lnTo>
                    <a:pt x="4953000" y="725424"/>
                  </a:lnTo>
                  <a:lnTo>
                    <a:pt x="0" y="725424"/>
                  </a:lnTo>
                  <a:lnTo>
                    <a:pt x="0" y="298708"/>
                  </a:lnTo>
                  <a:cubicBezTo>
                    <a:pt x="0" y="231371"/>
                    <a:pt x="54587" y="176784"/>
                    <a:pt x="121924" y="176784"/>
                  </a:cubicBezTo>
                  <a:lnTo>
                    <a:pt x="2298694" y="176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54054"/>
                </a:gs>
                <a:gs pos="100000">
                  <a:srgbClr val="292F3D"/>
                </a:gs>
              </a:gsLst>
              <a:lin ang="5400000" scaled="1"/>
              <a:tileRect/>
            </a:gradFill>
            <a:ln w="12700">
              <a:solidFill>
                <a:srgbClr val="1A222D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plastic"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3352800" y="2846126"/>
              <a:ext cx="4953000" cy="2103120"/>
            </a:xfrm>
            <a:prstGeom prst="round2SameRect">
              <a:avLst>
                <a:gd name="adj1" fmla="val 0"/>
                <a:gd name="adj2" fmla="val 6425"/>
              </a:avLst>
            </a:prstGeom>
            <a:gradFill>
              <a:gsLst>
                <a:gs pos="0">
                  <a:srgbClr val="364157"/>
                </a:gs>
                <a:gs pos="50000">
                  <a:srgbClr val="3F4B61"/>
                </a:gs>
                <a:gs pos="100000">
                  <a:srgbClr val="293742"/>
                </a:gs>
              </a:gsLst>
              <a:lin ang="5400000" scaled="1"/>
            </a:gradFill>
            <a:ln w="12700">
              <a:solidFill>
                <a:srgbClr val="1A222D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41"/>
          <a:stretch/>
        </p:blipFill>
        <p:spPr>
          <a:xfrm>
            <a:off x="2286000" y="3819144"/>
            <a:ext cx="615696" cy="615696"/>
          </a:xfrm>
          <a:prstGeom prst="roundRect">
            <a:avLst>
              <a:gd name="adj" fmla="val 135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05423" y="2916263"/>
            <a:ext cx="128932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SlideHunter</a:t>
            </a: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2221803" y="2959909"/>
            <a:ext cx="371770" cy="302357"/>
          </a:xfrm>
          <a:custGeom>
            <a:avLst/>
            <a:gdLst>
              <a:gd name="T0" fmla="*/ 800 w 800"/>
              <a:gd name="T1" fmla="*/ 77 h 650"/>
              <a:gd name="T2" fmla="*/ 706 w 800"/>
              <a:gd name="T3" fmla="*/ 103 h 650"/>
              <a:gd name="T4" fmla="*/ 778 w 800"/>
              <a:gd name="T5" fmla="*/ 12 h 650"/>
              <a:gd name="T6" fmla="*/ 674 w 800"/>
              <a:gd name="T7" fmla="*/ 52 h 650"/>
              <a:gd name="T8" fmla="*/ 554 w 800"/>
              <a:gd name="T9" fmla="*/ 0 h 650"/>
              <a:gd name="T10" fmla="*/ 390 w 800"/>
              <a:gd name="T11" fmla="*/ 164 h 650"/>
              <a:gd name="T12" fmla="*/ 394 w 800"/>
              <a:gd name="T13" fmla="*/ 201 h 650"/>
              <a:gd name="T14" fmla="*/ 56 w 800"/>
              <a:gd name="T15" fmla="*/ 30 h 650"/>
              <a:gd name="T16" fmla="*/ 33 w 800"/>
              <a:gd name="T17" fmla="*/ 112 h 650"/>
              <a:gd name="T18" fmla="*/ 106 w 800"/>
              <a:gd name="T19" fmla="*/ 249 h 650"/>
              <a:gd name="T20" fmla="*/ 32 w 800"/>
              <a:gd name="T21" fmla="*/ 229 h 650"/>
              <a:gd name="T22" fmla="*/ 32 w 800"/>
              <a:gd name="T23" fmla="*/ 231 h 650"/>
              <a:gd name="T24" fmla="*/ 164 w 800"/>
              <a:gd name="T25" fmla="*/ 392 h 650"/>
              <a:gd name="T26" fmla="*/ 121 w 800"/>
              <a:gd name="T27" fmla="*/ 397 h 650"/>
              <a:gd name="T28" fmla="*/ 90 w 800"/>
              <a:gd name="T29" fmla="*/ 394 h 650"/>
              <a:gd name="T30" fmla="*/ 243 w 800"/>
              <a:gd name="T31" fmla="*/ 508 h 650"/>
              <a:gd name="T32" fmla="*/ 39 w 800"/>
              <a:gd name="T33" fmla="*/ 579 h 650"/>
              <a:gd name="T34" fmla="*/ 0 w 800"/>
              <a:gd name="T35" fmla="*/ 576 h 650"/>
              <a:gd name="T36" fmla="*/ 252 w 800"/>
              <a:gd name="T37" fmla="*/ 650 h 650"/>
              <a:gd name="T38" fmla="*/ 719 w 800"/>
              <a:gd name="T39" fmla="*/ 183 h 650"/>
              <a:gd name="T40" fmla="*/ 718 w 800"/>
              <a:gd name="T41" fmla="*/ 162 h 650"/>
              <a:gd name="T42" fmla="*/ 800 w 800"/>
              <a:gd name="T43" fmla="*/ 77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00" h="650">
                <a:moveTo>
                  <a:pt x="800" y="77"/>
                </a:moveTo>
                <a:cubicBezTo>
                  <a:pt x="771" y="90"/>
                  <a:pt x="739" y="99"/>
                  <a:pt x="706" y="103"/>
                </a:cubicBezTo>
                <a:cubicBezTo>
                  <a:pt x="740" y="82"/>
                  <a:pt x="766" y="50"/>
                  <a:pt x="778" y="12"/>
                </a:cubicBezTo>
                <a:cubicBezTo>
                  <a:pt x="746" y="31"/>
                  <a:pt x="711" y="44"/>
                  <a:pt x="674" y="52"/>
                </a:cubicBezTo>
                <a:cubicBezTo>
                  <a:pt x="644" y="20"/>
                  <a:pt x="601" y="0"/>
                  <a:pt x="554" y="0"/>
                </a:cubicBezTo>
                <a:cubicBezTo>
                  <a:pt x="463" y="0"/>
                  <a:pt x="390" y="73"/>
                  <a:pt x="390" y="164"/>
                </a:cubicBezTo>
                <a:cubicBezTo>
                  <a:pt x="390" y="177"/>
                  <a:pt x="391" y="189"/>
                  <a:pt x="394" y="201"/>
                </a:cubicBezTo>
                <a:cubicBezTo>
                  <a:pt x="258" y="195"/>
                  <a:pt x="137" y="129"/>
                  <a:pt x="56" y="30"/>
                </a:cubicBezTo>
                <a:cubicBezTo>
                  <a:pt x="42" y="54"/>
                  <a:pt x="33" y="82"/>
                  <a:pt x="33" y="112"/>
                </a:cubicBezTo>
                <a:cubicBezTo>
                  <a:pt x="33" y="169"/>
                  <a:pt x="62" y="220"/>
                  <a:pt x="106" y="249"/>
                </a:cubicBezTo>
                <a:cubicBezTo>
                  <a:pt x="80" y="248"/>
                  <a:pt x="54" y="241"/>
                  <a:pt x="32" y="229"/>
                </a:cubicBezTo>
                <a:cubicBezTo>
                  <a:pt x="32" y="229"/>
                  <a:pt x="32" y="230"/>
                  <a:pt x="32" y="231"/>
                </a:cubicBezTo>
                <a:cubicBezTo>
                  <a:pt x="32" y="310"/>
                  <a:pt x="89" y="376"/>
                  <a:pt x="164" y="392"/>
                </a:cubicBezTo>
                <a:cubicBezTo>
                  <a:pt x="150" y="395"/>
                  <a:pt x="136" y="397"/>
                  <a:pt x="121" y="397"/>
                </a:cubicBezTo>
                <a:cubicBezTo>
                  <a:pt x="110" y="397"/>
                  <a:pt x="100" y="396"/>
                  <a:pt x="90" y="394"/>
                </a:cubicBezTo>
                <a:cubicBezTo>
                  <a:pt x="111" y="460"/>
                  <a:pt x="171" y="507"/>
                  <a:pt x="243" y="508"/>
                </a:cubicBezTo>
                <a:cubicBezTo>
                  <a:pt x="187" y="552"/>
                  <a:pt x="116" y="579"/>
                  <a:pt x="39" y="579"/>
                </a:cubicBezTo>
                <a:cubicBezTo>
                  <a:pt x="26" y="579"/>
                  <a:pt x="13" y="578"/>
                  <a:pt x="0" y="576"/>
                </a:cubicBezTo>
                <a:cubicBezTo>
                  <a:pt x="73" y="623"/>
                  <a:pt x="159" y="650"/>
                  <a:pt x="252" y="650"/>
                </a:cubicBezTo>
                <a:cubicBezTo>
                  <a:pt x="553" y="650"/>
                  <a:pt x="719" y="400"/>
                  <a:pt x="719" y="183"/>
                </a:cubicBezTo>
                <a:cubicBezTo>
                  <a:pt x="719" y="176"/>
                  <a:pt x="718" y="169"/>
                  <a:pt x="718" y="162"/>
                </a:cubicBezTo>
                <a:cubicBezTo>
                  <a:pt x="750" y="139"/>
                  <a:pt x="778" y="110"/>
                  <a:pt x="800" y="77"/>
                </a:cubicBezTo>
                <a:close/>
              </a:path>
            </a:pathLst>
          </a:custGeom>
          <a:solidFill>
            <a:srgbClr val="212531"/>
          </a:solidFill>
          <a:ln>
            <a:noFill/>
          </a:ln>
          <a:effectLst>
            <a:outerShdw blurRad="25400" dist="25400" dir="2700000" algn="tl" rotWithShape="0">
              <a:schemeClr val="bg1">
                <a:alpha val="2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41"/>
          <a:stretch/>
        </p:blipFill>
        <p:spPr>
          <a:xfrm>
            <a:off x="3962400" y="1295400"/>
            <a:ext cx="1219200" cy="1219200"/>
          </a:xfrm>
          <a:prstGeom prst="roundRect">
            <a:avLst>
              <a:gd name="adj" fmla="val 13545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048000" y="3307102"/>
            <a:ext cx="37338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Some people are such food snobs.</a:t>
            </a:r>
            <a:r>
              <a:rPr lang="en-US" sz="1700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 </a:t>
            </a:r>
            <a:r>
              <a:rPr lang="en-US" sz="3200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http:/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/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link.com</a:t>
            </a:r>
            <a:r>
              <a:rPr lang="en-US" sz="3200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/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80227" y="2957199"/>
            <a:ext cx="103477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400"/>
            <a:r>
              <a:rPr lang="en-US" sz="14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2 hours ago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77816" y="4876762"/>
            <a:ext cx="914400" cy="457200"/>
          </a:xfrm>
          <a:prstGeom prst="roundRect">
            <a:avLst>
              <a:gd name="adj" fmla="val 14583"/>
            </a:avLst>
          </a:prstGeom>
          <a:gradFill>
            <a:gsLst>
              <a:gs pos="0">
                <a:srgbClr val="58C2E8"/>
              </a:gs>
              <a:gs pos="100000">
                <a:srgbClr val="249BEC"/>
              </a:gs>
            </a:gsLst>
            <a:lin ang="5400000" scaled="1"/>
          </a:gradFill>
          <a:ln w="12700"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49590" y="4920696"/>
            <a:ext cx="77085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400"/>
            <a:r>
              <a:rPr lang="en-US" b="1" dirty="0">
                <a:solidFill>
                  <a:srgbClr val="224761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latin typeface="Calibri"/>
              </a:rPr>
              <a:t>Tweet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5500" y="153931"/>
            <a:ext cx="5087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Attributes: Post Text</a:t>
            </a:r>
            <a:endParaRPr lang="en-US" sz="4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243262" y="3655033"/>
            <a:ext cx="1723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Post Text</a:t>
            </a:r>
            <a:endParaRPr lang="en-US" sz="3200" dirty="0"/>
          </a:p>
        </p:txBody>
      </p:sp>
      <p:sp>
        <p:nvSpPr>
          <p:cNvPr id="7" name="Right Brace 6"/>
          <p:cNvSpPr/>
          <p:nvPr/>
        </p:nvSpPr>
        <p:spPr>
          <a:xfrm>
            <a:off x="5977816" y="3383280"/>
            <a:ext cx="397705" cy="1051560"/>
          </a:xfrm>
          <a:prstGeom prst="rightBrac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457423" y="3819144"/>
            <a:ext cx="726037" cy="292388"/>
          </a:xfrm>
          <a:prstGeom prst="leftArrow">
            <a:avLst/>
          </a:prstGeom>
          <a:solidFill>
            <a:srgbClr val="FFFF00">
              <a:alpha val="5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746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Attributes: Title of Linked Article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59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Actual title of the article linked in post text</a:t>
            </a:r>
          </a:p>
        </p:txBody>
      </p:sp>
      <p:pic>
        <p:nvPicPr>
          <p:cNvPr id="5" name="Picture 4" descr="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4379"/>
            <a:ext cx="8229600" cy="4805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454009"/>
            <a:ext cx="35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Source: </a:t>
            </a:r>
            <a:r>
              <a:rPr lang="en-US" dirty="0" smtClean="0">
                <a:solidFill>
                  <a:srgbClr val="FFFF00"/>
                </a:solidFill>
                <a:hlinkClick r:id="rId3"/>
              </a:rPr>
              <a:t>http://proyectoportal.com/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9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Attributes: Truth Class</a:t>
            </a:r>
            <a:endParaRPr lang="en-US" b="1" u="sng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1902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260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22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Preliminary Results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07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Baseline classifier: ZeroR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Attributes in model: Post Text and Article Title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3934"/>
              </p:ext>
            </p:extLst>
          </p:nvPr>
        </p:nvGraphicFramePr>
        <p:xfrm>
          <a:off x="895370" y="3590534"/>
          <a:ext cx="7199844" cy="1889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285"/>
                <a:gridCol w="3938559"/>
              </a:tblGrid>
              <a:tr h="629774"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Classifier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Classification Accuracy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297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ZeroR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50.0%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297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RandomForest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74.9085%*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1797" y="5926390"/>
            <a:ext cx="304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*statistically significant at 95%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6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Added Features: Use of Superlatives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Screen Shot 2018-03-02 at 3.21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r="706"/>
          <a:stretch>
            <a:fillRect/>
          </a:stretch>
        </p:blipFill>
        <p:spPr>
          <a:xfrm>
            <a:off x="2163481" y="1238050"/>
            <a:ext cx="4815594" cy="2648391"/>
          </a:xfrm>
        </p:spPr>
      </p:pic>
      <p:sp>
        <p:nvSpPr>
          <p:cNvPr id="8" name="TextBox 7"/>
          <p:cNvSpPr txBox="1"/>
          <p:nvPr/>
        </p:nvSpPr>
        <p:spPr>
          <a:xfrm>
            <a:off x="2950712" y="1873022"/>
            <a:ext cx="3322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LeBron James’ NBA Finals performance the </a:t>
            </a:r>
            <a:r>
              <a:rPr lang="en-US" sz="2800" dirty="0" smtClean="0">
                <a:solidFill>
                  <a:srgbClr val="FFFF00"/>
                </a:solidFill>
              </a:rPr>
              <a:t>best</a:t>
            </a:r>
            <a:r>
              <a:rPr lang="en-US" sz="2800" dirty="0" smtClean="0"/>
              <a:t> ever? </a:t>
            </a:r>
            <a:r>
              <a:rPr lang="en-US" sz="2800" dirty="0" smtClean="0">
                <a:hlinkClick r:id="rId3"/>
              </a:rPr>
              <a:t>http://link.com/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168852"/>
            <a:ext cx="82295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Does given post have a superlative?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85640"/>
              </p:ext>
            </p:extLst>
          </p:nvPr>
        </p:nvGraphicFramePr>
        <p:xfrm>
          <a:off x="883075" y="4844984"/>
          <a:ext cx="745589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298"/>
                <a:gridCol w="2485298"/>
                <a:gridCol w="2485298"/>
              </a:tblGrid>
              <a:tr h="539168"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Superlative?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# Clickbait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FFFF00"/>
                          </a:solidFill>
                        </a:rPr>
                        <a:t># No-clickbait</a:t>
                      </a:r>
                      <a:endParaRPr lang="en-US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391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Yes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60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87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391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No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702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1610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4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58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1669</TotalTime>
  <Words>493</Words>
  <Application>Microsoft Macintosh PowerPoint</Application>
  <PresentationFormat>On-screen Show (4:3)</PresentationFormat>
  <Paragraphs>150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Black</vt:lpstr>
      <vt:lpstr>Office Theme</vt:lpstr>
      <vt:lpstr>Clickbait Detection using Natural Language Processing and Machine Learning </vt:lpstr>
      <vt:lpstr>What is Clickbait?</vt:lpstr>
      <vt:lpstr>The Clickbait Challenge!</vt:lpstr>
      <vt:lpstr>Data</vt:lpstr>
      <vt:lpstr>PowerPoint Presentation</vt:lpstr>
      <vt:lpstr>Attributes: Title of Linked Article</vt:lpstr>
      <vt:lpstr>Attributes: Truth Class</vt:lpstr>
      <vt:lpstr>Preliminary Results</vt:lpstr>
      <vt:lpstr>Added Features: Use of Superlatives</vt:lpstr>
      <vt:lpstr>Added Features: Use of Numbers</vt:lpstr>
      <vt:lpstr>Added Features: Number of Words</vt:lpstr>
      <vt:lpstr>Added Features: Similarity between Post Text and Title of linked article</vt:lpstr>
      <vt:lpstr>Added Features: POS Ratio</vt:lpstr>
      <vt:lpstr>Results</vt:lpstr>
      <vt:lpstr>Conclusion and Future Work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Clickbait Detection using Natural Language Processing and Machine Learning </dc:title>
  <dc:creator>Varun Shah</dc:creator>
  <cp:lastModifiedBy>Varun Shah</cp:lastModifiedBy>
  <cp:revision>79</cp:revision>
  <dcterms:created xsi:type="dcterms:W3CDTF">2018-03-01T22:29:14Z</dcterms:created>
  <dcterms:modified xsi:type="dcterms:W3CDTF">2018-03-14T02:13:26Z</dcterms:modified>
</cp:coreProperties>
</file>