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1" Type="http://schemas.openxmlformats.org/officeDocument/2006/relationships/slide" Target="slides/slide37.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Say what I did - simulaiton, ODE, What </a:t>
            </a:r>
            <a:endParaRPr/>
          </a:p>
          <a:p>
            <a:pPr indent="0" lvl="0" marL="0">
              <a:spcBef>
                <a:spcPts val="0"/>
              </a:spcBef>
              <a:spcAft>
                <a:spcPts val="0"/>
              </a:spcAft>
              <a:buNone/>
            </a:pPr>
            <a:r>
              <a:t/>
            </a:r>
            <a:endParaRPr/>
          </a:p>
          <a:p>
            <a:pPr indent="0" lvl="0" marL="0" rtl="0">
              <a:spcBef>
                <a:spcPts val="0"/>
              </a:spcBef>
              <a:spcAft>
                <a:spcPts val="0"/>
              </a:spcAft>
              <a:buNone/>
            </a:pPr>
            <a:r>
              <a:rPr lang="en"/>
              <a:t>Extent varying spring spring stiffnes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nSpc>
                <a:spcPct val="115000"/>
              </a:lnSpc>
              <a:spcBef>
                <a:spcPts val="0"/>
              </a:spcBef>
              <a:spcAft>
                <a:spcPts val="0"/>
              </a:spcAft>
              <a:buClr>
                <a:schemeClr val="dk2"/>
              </a:buClr>
              <a:buSzPts val="1800"/>
              <a:buChar char="-"/>
            </a:pPr>
            <a:r>
              <a:rPr lang="en" sz="1800">
                <a:solidFill>
                  <a:schemeClr val="dk2"/>
                </a:solidFill>
              </a:rPr>
              <a:t>Covariance Matrix Adaptation Evolution Strategy</a:t>
            </a:r>
            <a:endParaRPr sz="1800">
              <a:solidFill>
                <a:schemeClr val="dk2"/>
              </a:solidFill>
            </a:endParaRPr>
          </a:p>
          <a:p>
            <a:pPr indent="-342900" lvl="0" marL="457200" rtl="0">
              <a:lnSpc>
                <a:spcPct val="115000"/>
              </a:lnSpc>
              <a:spcBef>
                <a:spcPts val="0"/>
              </a:spcBef>
              <a:spcAft>
                <a:spcPts val="0"/>
              </a:spcAft>
              <a:buClr>
                <a:schemeClr val="dk2"/>
              </a:buClr>
              <a:buSzPts val="1800"/>
              <a:buChar char="-"/>
            </a:pPr>
            <a:r>
              <a:rPr lang="en" sz="1800">
                <a:solidFill>
                  <a:schemeClr val="dk2"/>
                </a:solidFill>
              </a:rPr>
              <a:t>Optimization </a:t>
            </a:r>
            <a:endParaRPr sz="1800">
              <a:solidFill>
                <a:schemeClr val="dk2"/>
              </a:solidFill>
            </a:endParaRPr>
          </a:p>
          <a:p>
            <a:pPr indent="-342900" lvl="0" marL="457200" rtl="0">
              <a:lnSpc>
                <a:spcPct val="115000"/>
              </a:lnSpc>
              <a:spcBef>
                <a:spcPts val="0"/>
              </a:spcBef>
              <a:spcAft>
                <a:spcPts val="0"/>
              </a:spcAft>
              <a:buClr>
                <a:schemeClr val="dk2"/>
              </a:buClr>
              <a:buSzPts val="1800"/>
              <a:buChar char="-"/>
            </a:pPr>
            <a:r>
              <a:rPr lang="en" sz="1800">
                <a:solidFill>
                  <a:schemeClr val="dk2"/>
                </a:solidFill>
              </a:rPr>
              <a:t>Genetic algorithm</a:t>
            </a:r>
            <a:endParaRPr sz="1800">
              <a:solidFill>
                <a:schemeClr val="dk2"/>
              </a:solidFill>
            </a:endParaRPr>
          </a:p>
          <a:p>
            <a:pPr indent="-342900" lvl="0" marL="457200" rtl="0">
              <a:lnSpc>
                <a:spcPct val="115000"/>
              </a:lnSpc>
              <a:spcBef>
                <a:spcPts val="0"/>
              </a:spcBef>
              <a:spcAft>
                <a:spcPts val="0"/>
              </a:spcAft>
              <a:buClr>
                <a:schemeClr val="dk2"/>
              </a:buClr>
              <a:buSzPts val="1800"/>
              <a:buChar char="-"/>
            </a:pPr>
            <a:r>
              <a:rPr lang="en" sz="1800">
                <a:solidFill>
                  <a:schemeClr val="dk2"/>
                </a:solidFill>
              </a:rPr>
              <a:t>Take starting inputs (2 for multiplier) and </a:t>
            </a:r>
            <a:endParaRPr sz="1800">
              <a:solidFill>
                <a:schemeClr val="dk2"/>
              </a:solidFill>
            </a:endParaRPr>
          </a:p>
          <a:p>
            <a:pPr indent="-342900" lvl="0" marL="457200" rtl="0">
              <a:lnSpc>
                <a:spcPct val="115000"/>
              </a:lnSpc>
              <a:spcBef>
                <a:spcPts val="0"/>
              </a:spcBef>
              <a:spcAft>
                <a:spcPts val="0"/>
              </a:spcAft>
              <a:buClr>
                <a:schemeClr val="dk2"/>
              </a:buClr>
              <a:buSzPts val="1800"/>
              <a:buChar char="-"/>
            </a:pPr>
            <a:r>
              <a:rPr lang="en" sz="1800">
                <a:solidFill>
                  <a:schemeClr val="dk2"/>
                </a:solidFill>
              </a:rPr>
              <a:t>Relatively strong off the shelf method</a:t>
            </a:r>
            <a:endParaRPr sz="1800">
              <a:solidFill>
                <a:schemeClr val="dk2"/>
              </a:solidFill>
            </a:endParaRPr>
          </a:p>
          <a:p>
            <a:pPr indent="0" lvl="0" marL="0">
              <a:spcBef>
                <a:spcPts val="16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9" name="Shape 14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5" name="Shape 1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0" name="Shape 1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Changing 6 of entire 24 springs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7" name="Shape 1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Shape 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 name="Shape 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 Tensegrities are structures that maintain their stability through two types of elements: cables and struts.  Cables are always tensioned and struts are always compressed. This creates a pre-equilibrated state, in which the internal forces of compression and tension stabilize the structure. </a:t>
            </a:r>
            <a:endParaRPr>
              <a:solidFill>
                <a:schemeClr val="dk1"/>
              </a:solidFill>
            </a:endParaRPr>
          </a:p>
          <a:p>
            <a:pPr indent="0" lvl="0" marL="0">
              <a:spcBef>
                <a:spcPts val="0"/>
              </a:spcBef>
              <a:spcAft>
                <a:spcPts val="0"/>
              </a:spcAft>
              <a:buNone/>
            </a:pPr>
            <a:r>
              <a:t/>
            </a:r>
            <a:endParaRPr>
              <a:solidFill>
                <a:schemeClr val="dk1"/>
              </a:solidFill>
            </a:endParaRPr>
          </a:p>
          <a:p>
            <a:pPr indent="0" lvl="0" marL="0">
              <a:spcBef>
                <a:spcPts val="0"/>
              </a:spcBef>
              <a:spcAft>
                <a:spcPts val="0"/>
              </a:spcAft>
              <a:buNone/>
            </a:pPr>
            <a:r>
              <a:rPr lang="en">
                <a:solidFill>
                  <a:schemeClr val="dk1"/>
                </a:solidFill>
              </a:rPr>
              <a:t>Tensegrities can be moved in a number of ways, including contracting the cables or through attached resonating motors.</a:t>
            </a:r>
            <a:endParaRPr>
              <a:solidFill>
                <a:schemeClr val="dk1"/>
              </a:solidFill>
            </a:endParaRPr>
          </a:p>
          <a:p>
            <a:pPr indent="0" lvl="0" marL="0">
              <a:spcBef>
                <a:spcPts val="0"/>
              </a:spcBef>
              <a:spcAft>
                <a:spcPts val="0"/>
              </a:spcAft>
              <a:buNone/>
            </a:pPr>
            <a:r>
              <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Tensegrity</a:t>
            </a:r>
            <a:r>
              <a:rPr lang="en">
                <a:solidFill>
                  <a:schemeClr val="dk1"/>
                </a:solidFill>
              </a:rPr>
              <a:t> robots are being developed because they have a high strength to weight ratio, are compressible and robust. For example, NASA is interested in tensegrites for exploration on other planets due to these qualities.</a:t>
            </a:r>
            <a:endParaRPr>
              <a:solidFill>
                <a:schemeClr val="dk1"/>
              </a:solidFill>
            </a:endParaRPr>
          </a:p>
          <a:p>
            <a:pPr indent="0" lvl="0" marL="0">
              <a:spcBef>
                <a:spcPts val="0"/>
              </a:spcBef>
              <a:spcAft>
                <a:spcPts val="0"/>
              </a:spcAft>
              <a:buClr>
                <a:schemeClr val="dk1"/>
              </a:buClr>
              <a:buSzPts val="1100"/>
              <a:buFont typeface="Arial"/>
              <a:buNone/>
            </a:pPr>
            <a:r>
              <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However, tensegrities are notoriously difficult to move move in meaningful ways. Many rely on </a:t>
            </a:r>
            <a:r>
              <a:rPr lang="en">
                <a:solidFill>
                  <a:schemeClr val="dk1"/>
                </a:solidFill>
              </a:rPr>
              <a:t>environmental</a:t>
            </a:r>
            <a:r>
              <a:rPr lang="en">
                <a:solidFill>
                  <a:schemeClr val="dk1"/>
                </a:solidFill>
              </a:rPr>
              <a:t> forces to direct movement. For example the nasa robot relies on the </a:t>
            </a:r>
            <a:r>
              <a:rPr lang="en">
                <a:solidFill>
                  <a:schemeClr val="dk1"/>
                </a:solidFill>
              </a:rPr>
              <a:t>initial</a:t>
            </a:r>
            <a:r>
              <a:rPr lang="en">
                <a:solidFill>
                  <a:schemeClr val="dk1"/>
                </a:solidFill>
              </a:rPr>
              <a:t> drop and shock absorbance for much of </a:t>
            </a:r>
            <a:r>
              <a:rPr lang="en">
                <a:solidFill>
                  <a:schemeClr val="dk1"/>
                </a:solidFill>
              </a:rPr>
              <a:t>its</a:t>
            </a:r>
            <a:r>
              <a:rPr lang="en">
                <a:solidFill>
                  <a:schemeClr val="dk1"/>
                </a:solidFill>
              </a:rPr>
              <a:t> initial movement. </a:t>
            </a:r>
            <a:endParaRPr>
              <a:solidFill>
                <a:schemeClr val="dk1"/>
              </a:solidFill>
            </a:endParaRPr>
          </a:p>
          <a:p>
            <a:pPr indent="0" lvl="0" marL="0">
              <a:spcBef>
                <a:spcPts val="0"/>
              </a:spcBef>
              <a:spcAft>
                <a:spcPts val="0"/>
              </a:spcAft>
              <a:buClr>
                <a:schemeClr val="dk1"/>
              </a:buClr>
              <a:buSzPts val="1100"/>
              <a:buFont typeface="Arial"/>
              <a:buNone/>
            </a:pPr>
            <a:r>
              <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I’m also a biology student and and I know that many robots are inspired by nature. </a:t>
            </a:r>
            <a:endParaRPr>
              <a:solidFill>
                <a:schemeClr val="dk1"/>
              </a:solidFill>
            </a:endParaRPr>
          </a:p>
          <a:p>
            <a:pPr indent="0" lvl="0" marL="0">
              <a:spcBef>
                <a:spcPts val="0"/>
              </a:spcBef>
              <a:spcAft>
                <a:spcPts val="0"/>
              </a:spcAft>
              <a:buClr>
                <a:schemeClr val="dk1"/>
              </a:buClr>
              <a:buSzPts val="1100"/>
              <a:buFont typeface="Arial"/>
              <a:buNone/>
            </a:pPr>
            <a:r>
              <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(highlight the </a:t>
            </a:r>
            <a:r>
              <a:rPr lang="en">
                <a:solidFill>
                  <a:schemeClr val="dk1"/>
                </a:solidFill>
              </a:rPr>
              <a:t>differences</a:t>
            </a:r>
            <a:r>
              <a:rPr lang="en">
                <a:solidFill>
                  <a:schemeClr val="dk1"/>
                </a:solidFill>
              </a:rPr>
              <a:t> between nasa and union robots)</a:t>
            </a:r>
            <a:endParaRPr>
              <a:solidFill>
                <a:schemeClr val="dk1"/>
              </a:solidFill>
            </a:endParaRPr>
          </a:p>
          <a:p>
            <a:pPr indent="0" lvl="0" marL="0">
              <a:spcBef>
                <a:spcPts val="0"/>
              </a:spcBef>
              <a:spcAft>
                <a:spcPts val="0"/>
              </a:spcAft>
              <a:buNone/>
            </a:pPr>
            <a:r>
              <a:t/>
            </a:r>
            <a:endParaRPr/>
          </a:p>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9" name="Shape 1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Shape 2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1" name="Shape 21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Say I made a simulation of tensegrities in ODE using hooke’s law</a:t>
            </a:r>
            <a:endParaRPr/>
          </a:p>
          <a:p>
            <a:pPr indent="0" lvl="0" marL="0">
              <a:spcBef>
                <a:spcPts val="0"/>
              </a:spcBef>
              <a:spcAft>
                <a:spcPts val="0"/>
              </a:spcAft>
              <a:buNone/>
            </a:pPr>
            <a:r>
              <a:t/>
            </a:r>
            <a:endParaRPr/>
          </a:p>
          <a:p>
            <a:pPr indent="0" lvl="0" marL="0">
              <a:spcBef>
                <a:spcPts val="0"/>
              </a:spcBef>
              <a:spcAft>
                <a:spcPts val="0"/>
              </a:spcAft>
              <a:buNone/>
            </a:pPr>
            <a:r>
              <a:rPr lang="en"/>
              <a:t>Know what a semi lunar process is </a:t>
            </a:r>
            <a:endParaRPr/>
          </a:p>
          <a:p>
            <a:pPr indent="0" lvl="0" marL="0">
              <a:spcBef>
                <a:spcPts val="0"/>
              </a:spcBef>
              <a:spcAft>
                <a:spcPts val="0"/>
              </a:spcAft>
              <a:buNone/>
            </a:pPr>
            <a:r>
              <a:t/>
            </a:r>
            <a:endParaRPr/>
          </a:p>
          <a:p>
            <a:pPr indent="0" lvl="0" mar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7" name="Shape 2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3" name="Shape 2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Change video to those of uniform spring stiffness to non uniform spring stiffness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0" name="Shape 24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7" name="Shape 24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Shape 2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3" name="Shape 25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 name="Shape 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One interesting example of efficiency in locomotion is the grasshopper. A grasshopper is able to jump 20x its body length due to the structure and firing of its leg muscles. It is highly evolved for this type of movement. </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rPr lang="en"/>
              <a:t>------</a:t>
            </a:r>
            <a:endParaRPr/>
          </a:p>
          <a:p>
            <a:pPr indent="0" lvl="0" marL="0">
              <a:spcBef>
                <a:spcPts val="0"/>
              </a:spcBef>
              <a:spcAft>
                <a:spcPts val="0"/>
              </a:spcAft>
              <a:buNone/>
            </a:pPr>
            <a:r>
              <a:rPr lang="en"/>
              <a:t>Fortunately grasshoppers are good at movement, effective in a single motion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Clr>
                <a:srgbClr val="000000"/>
              </a:buClr>
              <a:buSzPts val="1100"/>
              <a:buFont typeface="Arial"/>
              <a:buNone/>
            </a:pPr>
            <a:r>
              <a:rPr lang="en"/>
              <a:t>Use machine learning (such as the ones </a:t>
            </a:r>
            <a:r>
              <a:rPr lang="en"/>
              <a:t>discussed</a:t>
            </a:r>
            <a:r>
              <a:rPr lang="en"/>
              <a:t> in the morning talk such as bayesian optimization) to find most effective gaits, instead of the arbitrary method used now</a:t>
            </a:r>
            <a:endParaRPr/>
          </a:p>
          <a:p>
            <a:pPr indent="0" lvl="0" marL="0">
              <a:spcBef>
                <a:spcPts val="0"/>
              </a:spcBef>
              <a:spcAft>
                <a:spcPts val="0"/>
              </a:spcAft>
              <a:buNone/>
            </a:pPr>
            <a:r>
              <a:rPr lang="en"/>
              <a:t>See </a:t>
            </a:r>
            <a:r>
              <a:rPr lang="en"/>
              <a:t>whether</a:t>
            </a:r>
            <a:r>
              <a:rPr lang="en"/>
              <a:t> the way the robot moves with one type of muscle model is different from other other models, perhaps better</a:t>
            </a:r>
            <a:endParaRPr/>
          </a:p>
          <a:p>
            <a:pPr indent="0" lvl="0" marL="0">
              <a:spcBef>
                <a:spcPts val="0"/>
              </a:spcBef>
              <a:spcAft>
                <a:spcPts val="0"/>
              </a:spcAft>
              <a:buNone/>
            </a:pPr>
            <a:r>
              <a:rPr lang="en"/>
              <a:t>Have muscle stiffness be a parameter in which robot can optimize </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Clr>
                <a:schemeClr val="dk1"/>
              </a:buClr>
              <a:buSzPts val="1100"/>
              <a:buFont typeface="Arial"/>
              <a:buNone/>
            </a:pPr>
            <a:r>
              <a:rPr lang="en">
                <a:solidFill>
                  <a:schemeClr val="dk1"/>
                </a:solidFill>
              </a:rPr>
              <a:t>Be able to run machine learning over 12 parameters, per muscle to find effective gaits for robot</a:t>
            </a:r>
            <a:endParaRPr/>
          </a:p>
          <a:p>
            <a:pPr indent="0" lvl="0" mar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Trial intervals of 500 simulation loops</a:t>
            </a:r>
            <a:endParaRPr/>
          </a:p>
          <a:p>
            <a:pPr indent="0" lvl="0" marL="0">
              <a:spcBef>
                <a:spcPts val="0"/>
              </a:spcBef>
              <a:spcAft>
                <a:spcPts val="0"/>
              </a:spcAft>
              <a:buNone/>
            </a:pPr>
            <a:r>
              <a:rPr lang="en"/>
              <a:t>Actuation parameters held constant at </a:t>
            </a:r>
            <a:r>
              <a:rPr lang="en"/>
              <a:t>arbitrarily</a:t>
            </a:r>
            <a:r>
              <a:rPr lang="en"/>
              <a:t> determined point while stiffness is changed</a:t>
            </a:r>
            <a:endParaRPr/>
          </a:p>
          <a:p>
            <a:pPr indent="0" lvl="0" marL="0">
              <a:spcBef>
                <a:spcPts val="0"/>
              </a:spcBef>
              <a:spcAft>
                <a:spcPts val="0"/>
              </a:spcAft>
              <a:buNone/>
            </a:pPr>
            <a:r>
              <a:rPr lang="en"/>
              <a:t>Stiffness at 1 = resting, no contraction</a:t>
            </a:r>
            <a:endParaRPr/>
          </a:p>
          <a:p>
            <a:pPr indent="0" lvl="0" marL="0">
              <a:spcBef>
                <a:spcPts val="0"/>
              </a:spcBef>
              <a:spcAft>
                <a:spcPts val="0"/>
              </a:spcAft>
              <a:buNone/>
            </a:pPr>
            <a:r>
              <a:rPr lang="en"/>
              <a:t>Stiffness</a:t>
            </a:r>
            <a:r>
              <a:rPr lang="en"/>
              <a:t> below 1 = decreased stiffness like extension of spring coming back to form on next time step</a:t>
            </a:r>
            <a:endParaRPr/>
          </a:p>
          <a:p>
            <a:pPr indent="0" lvl="0" marL="0">
              <a:spcBef>
                <a:spcPts val="0"/>
              </a:spcBef>
              <a:spcAft>
                <a:spcPts val="0"/>
              </a:spcAft>
              <a:buNone/>
            </a:pPr>
            <a:r>
              <a:rPr lang="en"/>
              <a:t>Stiffness above 1 = increased stiffness like compression</a:t>
            </a:r>
            <a:endParaRPr/>
          </a:p>
          <a:p>
            <a:pPr indent="0" lvl="0" marL="0">
              <a:spcBef>
                <a:spcPts val="0"/>
              </a:spcBef>
              <a:spcAft>
                <a:spcPts val="0"/>
              </a:spcAft>
              <a:buNone/>
            </a:pPr>
            <a:r>
              <a:rPr lang="en"/>
              <a:t>Seemingly random points = change in motion, perhaps tensegrity is moving back to original </a:t>
            </a:r>
            <a:r>
              <a:rPr lang="en"/>
              <a:t>position</a:t>
            </a:r>
            <a:r>
              <a:rPr lang="en"/>
              <a:t> instead of away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6" name="Shape 2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Shape 2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4" name="Shape 2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Shape 3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1" name="Shape 30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6" name="Shape 30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Shape 3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2" name="Shape 31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Shape 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4" name="Shape 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solidFill>
                  <a:schemeClr val="dk1"/>
                </a:solidFill>
              </a:rPr>
              <a:t>Motivation slide.  Guiding principle slide. </a:t>
            </a:r>
            <a:r>
              <a:rPr lang="en">
                <a:solidFill>
                  <a:schemeClr val="dk1"/>
                </a:solidFill>
              </a:rPr>
              <a:t>But obviously there are many structural differences between a grasshopper and a tensegrity robot.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Grasshoppers hop by contracting their muscles and storing energy in a catapult like motion. They contract the extensor to store energy in locations such as the apodeme, semi lunar process and cuticle. When they flex their flexor, they then release the energy to move, similarly to a catapult. What’s really amazing about this process is that the force produced by the muscle is much less than the force with which the foot at the end of the tibia actually pushes on the ground. </a:t>
            </a:r>
            <a:endParaRPr/>
          </a:p>
          <a:p>
            <a:pPr indent="0" lvl="0" mar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 name="Shape 8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Grasshoppers hop by contracting their muscles and storing energy in a catapult like motion. They contract the extensor to store energy in locations such as the apodeme, semi lunar process and cuticle. When they flex their flexor, they then release the energy to move, similarly to a catapult. What’s really amazing about this process is that the force produced by the muscle is much less than the force with which the foot at the end of the tibia actually pushes on the ground.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6" name="Shape 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812800" rtl="0">
              <a:lnSpc>
                <a:spcPct val="115000"/>
              </a:lnSpc>
              <a:spcBef>
                <a:spcPts val="600"/>
              </a:spcBef>
              <a:spcAft>
                <a:spcPts val="0"/>
              </a:spcAft>
              <a:buClr>
                <a:srgbClr val="373D3F"/>
              </a:buClr>
              <a:buSzPts val="1200"/>
              <a:buChar char="●"/>
            </a:pPr>
            <a:r>
              <a:rPr lang="en" sz="1200">
                <a:solidFill>
                  <a:srgbClr val="373D3F"/>
                </a:solidFill>
                <a:highlight>
                  <a:srgbClr val="FFFFFF"/>
                </a:highlight>
              </a:rPr>
              <a:t>x is the displacement of the spring’s end from its equilibrium position ;</a:t>
            </a:r>
            <a:endParaRPr sz="1200">
              <a:solidFill>
                <a:srgbClr val="373D3F"/>
              </a:solidFill>
              <a:highlight>
                <a:srgbClr val="FFFFFF"/>
              </a:highlight>
            </a:endParaRPr>
          </a:p>
          <a:p>
            <a:pPr indent="-304800" lvl="0" marL="812800" rtl="0">
              <a:lnSpc>
                <a:spcPct val="115000"/>
              </a:lnSpc>
              <a:spcBef>
                <a:spcPts val="0"/>
              </a:spcBef>
              <a:spcAft>
                <a:spcPts val="0"/>
              </a:spcAft>
              <a:buClr>
                <a:srgbClr val="373D3F"/>
              </a:buClr>
              <a:buSzPts val="1200"/>
              <a:buChar char="●"/>
            </a:pPr>
            <a:r>
              <a:rPr lang="en" sz="1200">
                <a:solidFill>
                  <a:srgbClr val="373D3F"/>
                </a:solidFill>
                <a:highlight>
                  <a:srgbClr val="FFFFFF"/>
                </a:highlight>
              </a:rPr>
              <a:t>F is the restoring force exerted by the spring on that end </a:t>
            </a:r>
            <a:endParaRPr sz="1200">
              <a:solidFill>
                <a:srgbClr val="373D3F"/>
              </a:solidFill>
              <a:highlight>
                <a:srgbClr val="FFFFFF"/>
              </a:highlight>
            </a:endParaRPr>
          </a:p>
          <a:p>
            <a:pPr indent="-304800" lvl="0" marL="812800" rtl="0">
              <a:lnSpc>
                <a:spcPct val="115000"/>
              </a:lnSpc>
              <a:spcBef>
                <a:spcPts val="0"/>
              </a:spcBef>
              <a:spcAft>
                <a:spcPts val="0"/>
              </a:spcAft>
              <a:buClr>
                <a:srgbClr val="373D3F"/>
              </a:buClr>
              <a:buSzPts val="1200"/>
              <a:buChar char="●"/>
            </a:pPr>
            <a:r>
              <a:rPr lang="en" sz="1200">
                <a:solidFill>
                  <a:srgbClr val="373D3F"/>
                </a:solidFill>
                <a:highlight>
                  <a:srgbClr val="FFFFFF"/>
                </a:highlight>
              </a:rPr>
              <a:t>k is a constant called the rate or spring constant. </a:t>
            </a:r>
            <a:r>
              <a:rPr lang="en" sz="1200">
                <a:solidFill>
                  <a:srgbClr val="373D3F"/>
                </a:solidFill>
                <a:highlight>
                  <a:srgbClr val="FFFFFF"/>
                </a:highlight>
              </a:rPr>
              <a:t>The k constant is determined by the slope of a stress-strain curve. When this holds, the behavior is said to be linear. If shown on a graph, the line should show a direct variation. Hooke’s law says that stress is directly proportional to strain.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 name="Shape 10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Delta L is deformation</a:t>
            </a:r>
            <a:endParaRPr/>
          </a:p>
          <a:p>
            <a:pPr indent="0" lvl="0" marL="0">
              <a:spcBef>
                <a:spcPts val="0"/>
              </a:spcBef>
              <a:spcAft>
                <a:spcPts val="0"/>
              </a:spcAft>
              <a:buNone/>
            </a:pPr>
            <a:r>
              <a:rPr lang="en"/>
              <a:t>F is force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2" name="Shape 11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Graph made by mechanically stimulating and loading the extensor tibiae</a:t>
            </a:r>
            <a:endParaRPr/>
          </a:p>
          <a:p>
            <a:pPr indent="0" lvl="0" marL="0">
              <a:spcBef>
                <a:spcPts val="0"/>
              </a:spcBef>
              <a:spcAft>
                <a:spcPts val="0"/>
              </a:spcAft>
              <a:buNone/>
            </a:pPr>
            <a:r>
              <a:t/>
            </a:r>
            <a:endParaRPr/>
          </a:p>
          <a:p>
            <a:pPr indent="0" lvl="0" marL="0">
              <a:spcBef>
                <a:spcPts val="0"/>
              </a:spcBef>
              <a:spcAft>
                <a:spcPts val="0"/>
              </a:spcAft>
              <a:buNone/>
            </a:pPr>
            <a:r>
              <a:rPr lang="en"/>
              <a:t>Increase strain on semilunar process, greater force produced</a:t>
            </a:r>
            <a:endParaRPr/>
          </a:p>
          <a:p>
            <a:pPr indent="0" lvl="0" marL="0">
              <a:spcBef>
                <a:spcPts val="0"/>
              </a:spcBef>
              <a:spcAft>
                <a:spcPts val="0"/>
              </a:spcAft>
              <a:buNone/>
            </a:pPr>
            <a:r>
              <a:t/>
            </a:r>
            <a:endParaRPr/>
          </a:p>
          <a:p>
            <a:pPr indent="0" lvl="0" marL="0">
              <a:spcBef>
                <a:spcPts val="0"/>
              </a:spcBef>
              <a:spcAft>
                <a:spcPts val="0"/>
              </a:spcAft>
              <a:buNone/>
            </a:pPr>
            <a:r>
              <a:rPr lang="en"/>
              <a:t>Biological springs - non linear relationship</a:t>
            </a:r>
            <a:endParaRPr/>
          </a:p>
          <a:p>
            <a:pPr indent="0" lvl="0" marL="0">
              <a:spcBef>
                <a:spcPts val="0"/>
              </a:spcBef>
              <a:spcAft>
                <a:spcPts val="0"/>
              </a:spcAft>
              <a:buNone/>
            </a:pPr>
            <a:r>
              <a:t/>
            </a:r>
            <a:endParaRPr/>
          </a:p>
          <a:p>
            <a:pPr indent="0" lvl="0" marL="0">
              <a:spcBef>
                <a:spcPts val="0"/>
              </a:spcBef>
              <a:spcAft>
                <a:spcPts val="0"/>
              </a:spcAft>
              <a:buNone/>
            </a:pPr>
            <a:r>
              <a:rPr lang="en"/>
              <a:t>After 0.4 mm fracture point is seen</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rPr lang="en"/>
              <a:t>-------</a:t>
            </a:r>
            <a:endParaRPr/>
          </a:p>
          <a:p>
            <a:pPr indent="0" lvl="0" marL="0">
              <a:spcBef>
                <a:spcPts val="0"/>
              </a:spcBef>
              <a:spcAft>
                <a:spcPts val="0"/>
              </a:spcAft>
              <a:buNone/>
            </a:pPr>
            <a:r>
              <a:t/>
            </a:r>
            <a:endParaRPr/>
          </a:p>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drive.google.com/file/d/1DkuE0Ym5SgGbD39iwy4Ma_4QCMpr1qsr/view" TargetMode="Externa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drive.google.com/file/d/1I95glcUQK1K4pfOTVB_ed_gRW_-UxB_Y/view" TargetMode="External"/><Relationship Id="rId4" Type="http://schemas.openxmlformats.org/officeDocument/2006/relationships/image" Target="../media/image1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drive.google.com/file/d/1DkuE0Ym5SgGbD39iwy4Ma_4QCMpr1qsr/view" TargetMode="External"/><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0.jpg"/><Relationship Id="rId4" Type="http://schemas.openxmlformats.org/officeDocument/2006/relationships/image" Target="../media/image14.jpg"/><Relationship Id="rId5"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drive.google.com/file/d/1-fsOHmYQopxibmMbgA3XgenFP5BsIysg/view" TargetMode="External"/><Relationship Id="rId4" Type="http://schemas.openxmlformats.org/officeDocument/2006/relationships/image" Target="../media/image2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drive.google.com/file/d/1a0R24aBtOFv5iP7zlrEC0viIBRX8CKaV/view"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Shape 54"/>
          <p:cNvSpPr txBox="1"/>
          <p:nvPr>
            <p:ph type="ctrTitle"/>
          </p:nvPr>
        </p:nvSpPr>
        <p:spPr>
          <a:xfrm>
            <a:off x="263400" y="461600"/>
            <a:ext cx="8617200" cy="17751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sz="3600">
                <a:solidFill>
                  <a:srgbClr val="000000"/>
                </a:solidFill>
              </a:rPr>
              <a:t>Grasshopper Inspired Locomotion in Tensegrity Robots </a:t>
            </a:r>
            <a:endParaRPr sz="3600">
              <a:solidFill>
                <a:srgbClr val="000000"/>
              </a:solidFill>
            </a:endParaRPr>
          </a:p>
        </p:txBody>
      </p:sp>
      <p:sp>
        <p:nvSpPr>
          <p:cNvPr id="55" name="Shape 55"/>
          <p:cNvSpPr txBox="1"/>
          <p:nvPr>
            <p:ph idx="1" type="subTitle"/>
          </p:nvPr>
        </p:nvSpPr>
        <p:spPr>
          <a:xfrm>
            <a:off x="263400" y="2470175"/>
            <a:ext cx="8520600" cy="792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000000"/>
                </a:solidFill>
              </a:rPr>
              <a:t>Sharifa Sahai</a:t>
            </a:r>
            <a:endParaRPr>
              <a:solidFill>
                <a:srgbClr val="000000"/>
              </a:solidFill>
            </a:endParaRPr>
          </a:p>
        </p:txBody>
      </p:sp>
      <p:sp>
        <p:nvSpPr>
          <p:cNvPr id="56" name="Shape 56"/>
          <p:cNvSpPr txBox="1"/>
          <p:nvPr/>
        </p:nvSpPr>
        <p:spPr>
          <a:xfrm>
            <a:off x="903600" y="3496250"/>
            <a:ext cx="7336800" cy="8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chemeClr val="dk2"/>
                </a:solidFill>
              </a:rPr>
              <a:t>Advisors: John Rieffel and Scott Kirkton</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Shape 121"/>
          <p:cNvSpPr txBox="1"/>
          <p:nvPr>
            <p:ph type="title"/>
          </p:nvPr>
        </p:nvSpPr>
        <p:spPr>
          <a:xfrm>
            <a:off x="311700" y="445925"/>
            <a:ext cx="8520600" cy="387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Research Question</a:t>
            </a:r>
            <a:endParaRPr sz="2400"/>
          </a:p>
          <a:p>
            <a:pPr indent="0" lvl="0" marL="0" rtl="0" algn="ctr">
              <a:spcBef>
                <a:spcPts val="0"/>
              </a:spcBef>
              <a:spcAft>
                <a:spcPts val="0"/>
              </a:spcAft>
              <a:buNone/>
            </a:pPr>
            <a:r>
              <a:t/>
            </a:r>
            <a:endParaRPr sz="2400"/>
          </a:p>
          <a:p>
            <a:pPr indent="0" lvl="0" marL="0" rtl="0" algn="ctr">
              <a:spcBef>
                <a:spcPts val="0"/>
              </a:spcBef>
              <a:spcAft>
                <a:spcPts val="0"/>
              </a:spcAft>
              <a:buNone/>
            </a:pPr>
            <a:r>
              <a:rPr lang="en" sz="2400"/>
              <a:t>To what extent does having non uniform spring stiffness produce qualitatively different movement for tensegrities?</a:t>
            </a:r>
            <a:endParaRPr sz="2400"/>
          </a:p>
          <a:p>
            <a:pPr indent="0" lvl="0" marL="0" rtl="0" algn="ctr">
              <a:lnSpc>
                <a:spcPct val="115000"/>
              </a:lnSpc>
              <a:spcBef>
                <a:spcPts val="0"/>
              </a:spcBef>
              <a:spcAft>
                <a:spcPts val="0"/>
              </a:spcAft>
              <a:buNone/>
            </a:pPr>
            <a:r>
              <a:t/>
            </a:r>
            <a:endParaRPr sz="2400"/>
          </a:p>
          <a:p>
            <a:pPr indent="0" lvl="0" marL="0" rtl="0" algn="ctr">
              <a:lnSpc>
                <a:spcPct val="115000"/>
              </a:lnSpc>
              <a:spcBef>
                <a:spcPts val="0"/>
              </a:spcBef>
              <a:spcAft>
                <a:spcPts val="0"/>
              </a:spcAft>
              <a:buNone/>
            </a:pPr>
            <a:r>
              <a:t/>
            </a:r>
            <a:endParaRPr sz="2400"/>
          </a:p>
          <a:p>
            <a:pPr indent="0" lvl="0" marL="0" rtl="0" algn="ctr">
              <a:lnSpc>
                <a:spcPct val="115000"/>
              </a:lnSpc>
              <a:spcBef>
                <a:spcPts val="0"/>
              </a:spcBef>
              <a:spcAft>
                <a:spcPts val="0"/>
              </a:spcAft>
              <a:buNone/>
            </a:pPr>
            <a:r>
              <a:rPr lang="en" sz="2400"/>
              <a:t>Method</a:t>
            </a:r>
            <a:endParaRPr sz="2400"/>
          </a:p>
          <a:p>
            <a:pPr indent="0" lvl="0" marL="0" rtl="0" algn="ctr">
              <a:lnSpc>
                <a:spcPct val="115000"/>
              </a:lnSpc>
              <a:spcBef>
                <a:spcPts val="0"/>
              </a:spcBef>
              <a:spcAft>
                <a:spcPts val="0"/>
              </a:spcAft>
              <a:buNone/>
            </a:pPr>
            <a:r>
              <a:rPr lang="en" sz="2400"/>
              <a:t>Compare uniform spring spring stiffness to non uniform spring stiffness in ODE simulation</a:t>
            </a:r>
            <a:endParaRPr sz="2400"/>
          </a:p>
          <a:p>
            <a:pPr indent="0" lvl="0" marL="0" rtl="0" algn="ctr">
              <a:spcBef>
                <a:spcPts val="0"/>
              </a:spcBef>
              <a:spcAft>
                <a:spcPts val="0"/>
              </a:spcAft>
              <a:buNone/>
            </a:pPr>
            <a:r>
              <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Shape 1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2400"/>
              <a:t>Spring a</a:t>
            </a:r>
            <a:r>
              <a:rPr lang="en" sz="2400"/>
              <a:t>ctuation</a:t>
            </a:r>
            <a:r>
              <a:rPr lang="en" sz="2400"/>
              <a:t> determination</a:t>
            </a:r>
            <a:endParaRPr sz="2400"/>
          </a:p>
        </p:txBody>
      </p:sp>
      <p:grpSp>
        <p:nvGrpSpPr>
          <p:cNvPr id="127" name="Shape 127"/>
          <p:cNvGrpSpPr/>
          <p:nvPr/>
        </p:nvGrpSpPr>
        <p:grpSpPr>
          <a:xfrm>
            <a:off x="1778150" y="1914025"/>
            <a:ext cx="5641251" cy="1249651"/>
            <a:chOff x="1336275" y="1980925"/>
            <a:chExt cx="5641251" cy="1249651"/>
          </a:xfrm>
        </p:grpSpPr>
        <p:pic>
          <p:nvPicPr>
            <p:cNvPr id="128" name="Shape 128"/>
            <p:cNvPicPr preferRelativeResize="0"/>
            <p:nvPr/>
          </p:nvPicPr>
          <p:blipFill rotWithShape="1">
            <a:blip r:embed="rId3">
              <a:alphaModFix/>
            </a:blip>
            <a:srcRect b="74929" l="0" r="15888" t="0"/>
            <a:stretch/>
          </p:blipFill>
          <p:spPr>
            <a:xfrm>
              <a:off x="1387800" y="1980925"/>
              <a:ext cx="5589726" cy="1249651"/>
            </a:xfrm>
            <a:prstGeom prst="rect">
              <a:avLst/>
            </a:prstGeom>
            <a:noFill/>
            <a:ln>
              <a:noFill/>
            </a:ln>
          </p:spPr>
        </p:pic>
        <p:pic>
          <p:nvPicPr>
            <p:cNvPr id="129" name="Shape 129"/>
            <p:cNvPicPr preferRelativeResize="0"/>
            <p:nvPr/>
          </p:nvPicPr>
          <p:blipFill rotWithShape="1">
            <a:blip r:embed="rId4">
              <a:alphaModFix/>
            </a:blip>
            <a:srcRect b="90988" l="42216" r="40440" t="4551"/>
            <a:stretch/>
          </p:blipFill>
          <p:spPr>
            <a:xfrm>
              <a:off x="1336275" y="2501896"/>
              <a:ext cx="1076876" cy="146775"/>
            </a:xfrm>
            <a:prstGeom prst="rect">
              <a:avLst/>
            </a:prstGeom>
            <a:noFill/>
            <a:ln>
              <a:noFill/>
            </a:ln>
          </p:spPr>
        </p:pic>
        <p:pic>
          <p:nvPicPr>
            <p:cNvPr id="130" name="Shape 130"/>
            <p:cNvPicPr preferRelativeResize="0"/>
            <p:nvPr/>
          </p:nvPicPr>
          <p:blipFill rotWithShape="1">
            <a:blip r:embed="rId4">
              <a:alphaModFix/>
            </a:blip>
            <a:srcRect b="90988" l="42216" r="40440" t="4551"/>
            <a:stretch/>
          </p:blipFill>
          <p:spPr>
            <a:xfrm>
              <a:off x="1959726" y="3083800"/>
              <a:ext cx="525550" cy="146775"/>
            </a:xfrm>
            <a:prstGeom prst="rect">
              <a:avLst/>
            </a:prstGeom>
            <a:noFill/>
            <a:ln>
              <a:noFill/>
            </a:ln>
          </p:spPr>
        </p:pic>
        <p:pic>
          <p:nvPicPr>
            <p:cNvPr id="131" name="Shape 131"/>
            <p:cNvPicPr preferRelativeResize="0"/>
            <p:nvPr/>
          </p:nvPicPr>
          <p:blipFill rotWithShape="1">
            <a:blip r:embed="rId4">
              <a:alphaModFix/>
            </a:blip>
            <a:srcRect b="90988" l="42216" r="40440" t="4551"/>
            <a:stretch/>
          </p:blipFill>
          <p:spPr>
            <a:xfrm>
              <a:off x="3148851" y="2501900"/>
              <a:ext cx="525550" cy="146775"/>
            </a:xfrm>
            <a:prstGeom prst="rect">
              <a:avLst/>
            </a:prstGeom>
            <a:noFill/>
            <a:ln>
              <a:noFill/>
            </a:ln>
          </p:spPr>
        </p:pic>
        <p:pic>
          <p:nvPicPr>
            <p:cNvPr id="132" name="Shape 132"/>
            <p:cNvPicPr preferRelativeResize="0"/>
            <p:nvPr/>
          </p:nvPicPr>
          <p:blipFill rotWithShape="1">
            <a:blip r:embed="rId4">
              <a:alphaModFix/>
            </a:blip>
            <a:srcRect b="90988" l="42216" r="40440" t="4551"/>
            <a:stretch/>
          </p:blipFill>
          <p:spPr>
            <a:xfrm>
              <a:off x="3328001" y="3083800"/>
              <a:ext cx="525550" cy="146775"/>
            </a:xfrm>
            <a:prstGeom prst="rect">
              <a:avLst/>
            </a:prstGeom>
            <a:noFill/>
            <a:ln>
              <a:noFill/>
            </a:ln>
          </p:spPr>
        </p:pic>
      </p:grpSp>
      <p:cxnSp>
        <p:nvCxnSpPr>
          <p:cNvPr id="133" name="Shape 133"/>
          <p:cNvCxnSpPr/>
          <p:nvPr/>
        </p:nvCxnSpPr>
        <p:spPr>
          <a:xfrm rot="10800000">
            <a:off x="2490650" y="3036975"/>
            <a:ext cx="525900" cy="594900"/>
          </a:xfrm>
          <a:prstGeom prst="straightConnector1">
            <a:avLst/>
          </a:prstGeom>
          <a:noFill/>
          <a:ln cap="flat" cmpd="sng" w="9525">
            <a:solidFill>
              <a:schemeClr val="dk2"/>
            </a:solidFill>
            <a:prstDash val="solid"/>
            <a:round/>
            <a:headEnd len="med" w="med" type="none"/>
            <a:tailEnd len="med" w="med" type="triangle"/>
          </a:ln>
        </p:spPr>
      </p:cxnSp>
      <p:cxnSp>
        <p:nvCxnSpPr>
          <p:cNvPr id="134" name="Shape 134"/>
          <p:cNvCxnSpPr/>
          <p:nvPr/>
        </p:nvCxnSpPr>
        <p:spPr>
          <a:xfrm flipH="1" rot="10800000">
            <a:off x="3511500" y="3036875"/>
            <a:ext cx="322200" cy="608400"/>
          </a:xfrm>
          <a:prstGeom prst="straightConnector1">
            <a:avLst/>
          </a:prstGeom>
          <a:noFill/>
          <a:ln cap="flat" cmpd="sng" w="9525">
            <a:solidFill>
              <a:schemeClr val="dk2"/>
            </a:solidFill>
            <a:prstDash val="solid"/>
            <a:round/>
            <a:headEnd len="med" w="med" type="none"/>
            <a:tailEnd len="med" w="med" type="triangle"/>
          </a:ln>
        </p:spPr>
      </p:cxnSp>
      <p:cxnSp>
        <p:nvCxnSpPr>
          <p:cNvPr id="135" name="Shape 135"/>
          <p:cNvCxnSpPr/>
          <p:nvPr/>
        </p:nvCxnSpPr>
        <p:spPr>
          <a:xfrm flipH="1" rot="10800000">
            <a:off x="3973000" y="3030150"/>
            <a:ext cx="1150200" cy="675300"/>
          </a:xfrm>
          <a:prstGeom prst="straightConnector1">
            <a:avLst/>
          </a:prstGeom>
          <a:noFill/>
          <a:ln cap="flat" cmpd="sng" w="9525">
            <a:solidFill>
              <a:schemeClr val="dk2"/>
            </a:solidFill>
            <a:prstDash val="solid"/>
            <a:round/>
            <a:headEnd len="med" w="med" type="none"/>
            <a:tailEnd len="med" w="med" type="triangle"/>
          </a:ln>
        </p:spPr>
      </p:cxnSp>
      <p:sp>
        <p:nvSpPr>
          <p:cNvPr id="136" name="Shape 136"/>
          <p:cNvSpPr txBox="1"/>
          <p:nvPr/>
        </p:nvSpPr>
        <p:spPr>
          <a:xfrm>
            <a:off x="3016550" y="3705450"/>
            <a:ext cx="1077000" cy="4494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Passive</a:t>
            </a:r>
            <a:endParaRPr/>
          </a:p>
        </p:txBody>
      </p:sp>
      <p:cxnSp>
        <p:nvCxnSpPr>
          <p:cNvPr id="137" name="Shape 137"/>
          <p:cNvCxnSpPr/>
          <p:nvPr/>
        </p:nvCxnSpPr>
        <p:spPr>
          <a:xfrm flipH="1">
            <a:off x="3091325" y="1792525"/>
            <a:ext cx="814800" cy="354900"/>
          </a:xfrm>
          <a:prstGeom prst="straightConnector1">
            <a:avLst/>
          </a:prstGeom>
          <a:noFill/>
          <a:ln cap="flat" cmpd="sng" w="9525">
            <a:solidFill>
              <a:schemeClr val="dk2"/>
            </a:solidFill>
            <a:prstDash val="solid"/>
            <a:round/>
            <a:headEnd len="med" w="med" type="none"/>
            <a:tailEnd len="med" w="med" type="triangle"/>
          </a:ln>
        </p:spPr>
      </p:cxnSp>
      <p:cxnSp>
        <p:nvCxnSpPr>
          <p:cNvPr id="138" name="Shape 138"/>
          <p:cNvCxnSpPr/>
          <p:nvPr/>
        </p:nvCxnSpPr>
        <p:spPr>
          <a:xfrm>
            <a:off x="4334175" y="1812600"/>
            <a:ext cx="341400" cy="321300"/>
          </a:xfrm>
          <a:prstGeom prst="straightConnector1">
            <a:avLst/>
          </a:prstGeom>
          <a:noFill/>
          <a:ln cap="flat" cmpd="sng" w="9525">
            <a:solidFill>
              <a:schemeClr val="dk2"/>
            </a:solidFill>
            <a:prstDash val="solid"/>
            <a:round/>
            <a:headEnd len="med" w="med" type="none"/>
            <a:tailEnd len="med" w="med" type="triangle"/>
          </a:ln>
        </p:spPr>
      </p:cxnSp>
      <p:cxnSp>
        <p:nvCxnSpPr>
          <p:cNvPr id="139" name="Shape 139"/>
          <p:cNvCxnSpPr/>
          <p:nvPr/>
        </p:nvCxnSpPr>
        <p:spPr>
          <a:xfrm>
            <a:off x="4782325" y="1745725"/>
            <a:ext cx="1028700" cy="364500"/>
          </a:xfrm>
          <a:prstGeom prst="straightConnector1">
            <a:avLst/>
          </a:prstGeom>
          <a:noFill/>
          <a:ln cap="flat" cmpd="sng" w="9525">
            <a:solidFill>
              <a:schemeClr val="dk2"/>
            </a:solidFill>
            <a:prstDash val="solid"/>
            <a:round/>
            <a:headEnd len="med" w="med" type="none"/>
            <a:tailEnd len="med" w="med" type="triangle"/>
          </a:ln>
        </p:spPr>
      </p:cxnSp>
      <p:sp>
        <p:nvSpPr>
          <p:cNvPr id="140" name="Shape 140"/>
          <p:cNvSpPr txBox="1"/>
          <p:nvPr/>
        </p:nvSpPr>
        <p:spPr>
          <a:xfrm>
            <a:off x="3946225" y="1376550"/>
            <a:ext cx="1077000" cy="449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Active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Shape 145"/>
          <p:cNvSpPr txBox="1"/>
          <p:nvPr>
            <p:ph type="title"/>
          </p:nvPr>
        </p:nvSpPr>
        <p:spPr>
          <a:xfrm>
            <a:off x="375875" y="445025"/>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a:t>CMA-ES </a:t>
            </a:r>
            <a:r>
              <a:rPr lang="en"/>
              <a:t>Optimization</a:t>
            </a:r>
            <a:r>
              <a:rPr lang="en"/>
              <a:t> Algorithm </a:t>
            </a:r>
            <a:endParaRPr/>
          </a:p>
        </p:txBody>
      </p:sp>
      <p:pic>
        <p:nvPicPr>
          <p:cNvPr id="146" name="Shape 146"/>
          <p:cNvPicPr preferRelativeResize="0"/>
          <p:nvPr/>
        </p:nvPicPr>
        <p:blipFill>
          <a:blip r:embed="rId3">
            <a:alphaModFix/>
          </a:blip>
          <a:stretch>
            <a:fillRect/>
          </a:stretch>
        </p:blipFill>
        <p:spPr>
          <a:xfrm>
            <a:off x="1752425" y="1017725"/>
            <a:ext cx="5767509" cy="3820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pic>
        <p:nvPicPr>
          <p:cNvPr id="151" name="Shape 151"/>
          <p:cNvPicPr preferRelativeResize="0"/>
          <p:nvPr/>
        </p:nvPicPr>
        <p:blipFill rotWithShape="1">
          <a:blip r:embed="rId3">
            <a:alphaModFix/>
          </a:blip>
          <a:srcRect b="49890" l="5202" r="8515" t="4551"/>
          <a:stretch/>
        </p:blipFill>
        <p:spPr>
          <a:xfrm>
            <a:off x="3207850" y="302050"/>
            <a:ext cx="5357550" cy="2121725"/>
          </a:xfrm>
          <a:prstGeom prst="rect">
            <a:avLst/>
          </a:prstGeom>
          <a:noFill/>
          <a:ln>
            <a:noFill/>
          </a:ln>
        </p:spPr>
      </p:pic>
      <p:pic>
        <p:nvPicPr>
          <p:cNvPr id="152" name="Shape 152"/>
          <p:cNvPicPr preferRelativeResize="0"/>
          <p:nvPr/>
        </p:nvPicPr>
        <p:blipFill rotWithShape="1">
          <a:blip r:embed="rId4">
            <a:alphaModFix/>
          </a:blip>
          <a:srcRect b="45818" l="5187" r="6590" t="8996"/>
          <a:stretch/>
        </p:blipFill>
        <p:spPr>
          <a:xfrm>
            <a:off x="3169150" y="2596375"/>
            <a:ext cx="5523300" cy="2121724"/>
          </a:xfrm>
          <a:prstGeom prst="rect">
            <a:avLst/>
          </a:prstGeom>
          <a:noFill/>
          <a:ln>
            <a:noFill/>
          </a:ln>
        </p:spPr>
      </p:pic>
      <p:pic>
        <p:nvPicPr>
          <p:cNvPr id="153" name="Shape 153"/>
          <p:cNvPicPr preferRelativeResize="0"/>
          <p:nvPr/>
        </p:nvPicPr>
        <p:blipFill rotWithShape="1">
          <a:blip r:embed="rId3">
            <a:alphaModFix/>
          </a:blip>
          <a:srcRect b="90988" l="42216" r="40440" t="4551"/>
          <a:stretch/>
        </p:blipFill>
        <p:spPr>
          <a:xfrm>
            <a:off x="4240550" y="2423775"/>
            <a:ext cx="1076874" cy="207724"/>
          </a:xfrm>
          <a:prstGeom prst="rect">
            <a:avLst/>
          </a:prstGeom>
          <a:noFill/>
          <a:ln>
            <a:noFill/>
          </a:ln>
        </p:spPr>
      </p:pic>
      <p:pic>
        <p:nvPicPr>
          <p:cNvPr id="154" name="Shape 154"/>
          <p:cNvPicPr preferRelativeResize="0"/>
          <p:nvPr/>
        </p:nvPicPr>
        <p:blipFill rotWithShape="1">
          <a:blip r:embed="rId3">
            <a:alphaModFix/>
          </a:blip>
          <a:srcRect b="90988" l="42216" r="40440" t="4551"/>
          <a:stretch/>
        </p:blipFill>
        <p:spPr>
          <a:xfrm>
            <a:off x="6927900" y="2423775"/>
            <a:ext cx="1076874" cy="207724"/>
          </a:xfrm>
          <a:prstGeom prst="rect">
            <a:avLst/>
          </a:prstGeom>
          <a:noFill/>
          <a:ln>
            <a:noFill/>
          </a:ln>
        </p:spPr>
      </p:pic>
      <p:sp>
        <p:nvSpPr>
          <p:cNvPr id="155" name="Shape 155"/>
          <p:cNvSpPr txBox="1"/>
          <p:nvPr>
            <p:ph type="title"/>
          </p:nvPr>
        </p:nvSpPr>
        <p:spPr>
          <a:xfrm>
            <a:off x="284925" y="1801050"/>
            <a:ext cx="2711400" cy="154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t>Optimization of spring stiffness uniformly using CMA-ES elitism</a:t>
            </a:r>
            <a:endParaRPr/>
          </a:p>
        </p:txBody>
      </p:sp>
      <p:cxnSp>
        <p:nvCxnSpPr>
          <p:cNvPr id="156" name="Shape 156"/>
          <p:cNvCxnSpPr/>
          <p:nvPr/>
        </p:nvCxnSpPr>
        <p:spPr>
          <a:xfrm rot="10800000">
            <a:off x="3092900" y="2487875"/>
            <a:ext cx="5676000" cy="5700"/>
          </a:xfrm>
          <a:prstGeom prst="straightConnector1">
            <a:avLst/>
          </a:prstGeom>
          <a:noFill/>
          <a:ln cap="flat" cmpd="sng" w="28575">
            <a:solidFill>
              <a:schemeClr val="dk1"/>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Shape 1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t>Results of 30 trials of uniform spring optimization</a:t>
            </a:r>
            <a:endParaRPr/>
          </a:p>
        </p:txBody>
      </p:sp>
      <p:pic>
        <p:nvPicPr>
          <p:cNvPr id="162" name="Shape 162"/>
          <p:cNvPicPr preferRelativeResize="0"/>
          <p:nvPr/>
        </p:nvPicPr>
        <p:blipFill>
          <a:blip r:embed="rId3">
            <a:alphaModFix/>
          </a:blip>
          <a:stretch>
            <a:fillRect/>
          </a:stretch>
        </p:blipFill>
        <p:spPr>
          <a:xfrm>
            <a:off x="2358925" y="923875"/>
            <a:ext cx="4853174" cy="3639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66" name="Shape 166"/>
        <p:cNvGrpSpPr/>
        <p:nvPr/>
      </p:nvGrpSpPr>
      <p:grpSpPr>
        <a:xfrm>
          <a:off x="0" y="0"/>
          <a:ext cx="0" cy="0"/>
          <a:chOff x="0" y="0"/>
          <a:chExt cx="0" cy="0"/>
        </a:xfrm>
      </p:grpSpPr>
      <p:pic>
        <p:nvPicPr>
          <p:cNvPr id="167" name="Shape 167" title="4.ogv">
            <a:hlinkClick r:id="rId3"/>
          </p:cNvPr>
          <p:cNvPicPr preferRelativeResize="0"/>
          <p:nvPr/>
        </p:nvPicPr>
        <p:blipFill>
          <a:blip r:embed="rId4">
            <a:alphaModFix/>
          </a:blip>
          <a:stretch>
            <a:fillRect/>
          </a:stretch>
        </p:blipFill>
        <p:spPr>
          <a:xfrm>
            <a:off x="1311313" y="109539"/>
            <a:ext cx="6387575" cy="4790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pic>
        <p:nvPicPr>
          <p:cNvPr id="172" name="Shape 172"/>
          <p:cNvPicPr preferRelativeResize="0"/>
          <p:nvPr/>
        </p:nvPicPr>
        <p:blipFill rotWithShape="1">
          <a:blip r:embed="rId3">
            <a:alphaModFix/>
          </a:blip>
          <a:srcRect b="49649" l="727" r="5944" t="4809"/>
          <a:stretch/>
        </p:blipFill>
        <p:spPr>
          <a:xfrm>
            <a:off x="3014650" y="323400"/>
            <a:ext cx="5750324" cy="2104550"/>
          </a:xfrm>
          <a:prstGeom prst="rect">
            <a:avLst/>
          </a:prstGeom>
          <a:noFill/>
          <a:ln>
            <a:noFill/>
          </a:ln>
        </p:spPr>
      </p:pic>
      <p:sp>
        <p:nvSpPr>
          <p:cNvPr id="173" name="Shape 173"/>
          <p:cNvSpPr txBox="1"/>
          <p:nvPr>
            <p:ph type="title"/>
          </p:nvPr>
        </p:nvSpPr>
        <p:spPr>
          <a:xfrm>
            <a:off x="244075" y="1112425"/>
            <a:ext cx="2858700" cy="2257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800"/>
          </a:p>
          <a:p>
            <a:pPr indent="0" lvl="0" marL="0" rtl="0" algn="ctr">
              <a:spcBef>
                <a:spcPts val="0"/>
              </a:spcBef>
              <a:spcAft>
                <a:spcPts val="0"/>
              </a:spcAft>
              <a:buClr>
                <a:schemeClr val="dk1"/>
              </a:buClr>
              <a:buSzPts val="1100"/>
              <a:buFont typeface="Arial"/>
              <a:buNone/>
            </a:pPr>
            <a:r>
              <a:t/>
            </a:r>
            <a:endParaRPr sz="1800"/>
          </a:p>
          <a:p>
            <a:pPr indent="0" lvl="0" marL="0" rtl="0" algn="ctr">
              <a:spcBef>
                <a:spcPts val="0"/>
              </a:spcBef>
              <a:spcAft>
                <a:spcPts val="0"/>
              </a:spcAft>
              <a:buClr>
                <a:schemeClr val="dk1"/>
              </a:buClr>
              <a:buSzPts val="1100"/>
              <a:buFont typeface="Arial"/>
              <a:buNone/>
            </a:pPr>
            <a:r>
              <a:rPr lang="en" sz="1800">
                <a:solidFill>
                  <a:srgbClr val="000000"/>
                </a:solidFill>
              </a:rPr>
              <a:t>Optimization of spring stiffness of six springs using CMA-ES elitism</a:t>
            </a:r>
            <a:endParaRPr sz="1400">
              <a:solidFill>
                <a:srgbClr val="000000"/>
              </a:solidFill>
            </a:endParaRPr>
          </a:p>
          <a:p>
            <a:pPr indent="0" lvl="0" marL="0" rtl="0" algn="ctr">
              <a:spcBef>
                <a:spcPts val="0"/>
              </a:spcBef>
              <a:spcAft>
                <a:spcPts val="0"/>
              </a:spcAft>
              <a:buClr>
                <a:schemeClr val="dk1"/>
              </a:buClr>
              <a:buSzPts val="1100"/>
              <a:buFont typeface="Arial"/>
              <a:buNone/>
            </a:pPr>
            <a:r>
              <a:t/>
            </a:r>
            <a:endParaRPr sz="1800"/>
          </a:p>
        </p:txBody>
      </p:sp>
      <p:pic>
        <p:nvPicPr>
          <p:cNvPr id="174" name="Shape 174"/>
          <p:cNvPicPr preferRelativeResize="0"/>
          <p:nvPr/>
        </p:nvPicPr>
        <p:blipFill rotWithShape="1">
          <a:blip r:embed="rId4">
            <a:alphaModFix/>
          </a:blip>
          <a:srcRect b="41577" l="0" r="7252" t="8878"/>
          <a:stretch/>
        </p:blipFill>
        <p:spPr>
          <a:xfrm>
            <a:off x="2973100" y="2585275"/>
            <a:ext cx="5750326" cy="2303899"/>
          </a:xfrm>
          <a:prstGeom prst="rect">
            <a:avLst/>
          </a:prstGeom>
          <a:noFill/>
          <a:ln>
            <a:noFill/>
          </a:ln>
        </p:spPr>
      </p:pic>
      <p:pic>
        <p:nvPicPr>
          <p:cNvPr id="175" name="Shape 175"/>
          <p:cNvPicPr preferRelativeResize="0"/>
          <p:nvPr/>
        </p:nvPicPr>
        <p:blipFill rotWithShape="1">
          <a:blip r:embed="rId5">
            <a:alphaModFix/>
          </a:blip>
          <a:srcRect b="90988" l="42216" r="40440" t="4551"/>
          <a:stretch/>
        </p:blipFill>
        <p:spPr>
          <a:xfrm>
            <a:off x="4240550" y="2423775"/>
            <a:ext cx="1076874" cy="207724"/>
          </a:xfrm>
          <a:prstGeom prst="rect">
            <a:avLst/>
          </a:prstGeom>
          <a:noFill/>
          <a:ln>
            <a:noFill/>
          </a:ln>
        </p:spPr>
      </p:pic>
      <p:pic>
        <p:nvPicPr>
          <p:cNvPr id="176" name="Shape 176"/>
          <p:cNvPicPr preferRelativeResize="0"/>
          <p:nvPr/>
        </p:nvPicPr>
        <p:blipFill rotWithShape="1">
          <a:blip r:embed="rId5">
            <a:alphaModFix/>
          </a:blip>
          <a:srcRect b="90988" l="42216" r="40440" t="4551"/>
          <a:stretch/>
        </p:blipFill>
        <p:spPr>
          <a:xfrm>
            <a:off x="7188775" y="2423775"/>
            <a:ext cx="1076874" cy="207724"/>
          </a:xfrm>
          <a:prstGeom prst="rect">
            <a:avLst/>
          </a:prstGeom>
          <a:noFill/>
          <a:ln>
            <a:noFill/>
          </a:ln>
        </p:spPr>
      </p:pic>
      <p:cxnSp>
        <p:nvCxnSpPr>
          <p:cNvPr id="177" name="Shape 177"/>
          <p:cNvCxnSpPr/>
          <p:nvPr/>
        </p:nvCxnSpPr>
        <p:spPr>
          <a:xfrm rot="10800000">
            <a:off x="3092900" y="2487875"/>
            <a:ext cx="5676000" cy="5700"/>
          </a:xfrm>
          <a:prstGeom prst="straightConnector1">
            <a:avLst/>
          </a:prstGeom>
          <a:noFill/>
          <a:ln cap="flat" cmpd="sng" w="28575">
            <a:solidFill>
              <a:schemeClr val="dk1"/>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Shape 1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000000"/>
                </a:solidFill>
              </a:rPr>
              <a:t>R</a:t>
            </a:r>
            <a:r>
              <a:rPr lang="en" sz="1800">
                <a:solidFill>
                  <a:srgbClr val="000000"/>
                </a:solidFill>
              </a:rPr>
              <a:t>esults of 30 trials of </a:t>
            </a:r>
            <a:r>
              <a:rPr lang="en" sz="1800">
                <a:solidFill>
                  <a:srgbClr val="000000"/>
                </a:solidFill>
              </a:rPr>
              <a:t>variance of six springs optimization</a:t>
            </a:r>
            <a:endParaRPr sz="1400">
              <a:solidFill>
                <a:srgbClr val="000000"/>
              </a:solidFill>
            </a:endParaRPr>
          </a:p>
          <a:p>
            <a:pPr indent="0" lvl="0" marL="0" rtl="0" algn="ctr">
              <a:spcBef>
                <a:spcPts val="0"/>
              </a:spcBef>
              <a:spcAft>
                <a:spcPts val="0"/>
              </a:spcAft>
              <a:buClr>
                <a:srgbClr val="000000"/>
              </a:buClr>
              <a:buSzPts val="1100"/>
              <a:buFont typeface="Arial"/>
              <a:buNone/>
            </a:pPr>
            <a:r>
              <a:t/>
            </a:r>
            <a:endParaRPr sz="1800">
              <a:solidFill>
                <a:srgbClr val="000000"/>
              </a:solidFill>
            </a:endParaRPr>
          </a:p>
          <a:p>
            <a:pPr indent="0" lvl="0" marL="0" rtl="0" algn="ctr">
              <a:spcBef>
                <a:spcPts val="0"/>
              </a:spcBef>
              <a:spcAft>
                <a:spcPts val="0"/>
              </a:spcAft>
              <a:buClr>
                <a:schemeClr val="dk1"/>
              </a:buClr>
              <a:buSzPts val="1100"/>
              <a:buFont typeface="Arial"/>
              <a:buNone/>
            </a:pPr>
            <a:r>
              <a:t/>
            </a:r>
            <a:endParaRPr sz="1800"/>
          </a:p>
        </p:txBody>
      </p:sp>
      <p:pic>
        <p:nvPicPr>
          <p:cNvPr id="183" name="Shape 183"/>
          <p:cNvPicPr preferRelativeResize="0"/>
          <p:nvPr/>
        </p:nvPicPr>
        <p:blipFill>
          <a:blip r:embed="rId3">
            <a:alphaModFix/>
          </a:blip>
          <a:stretch>
            <a:fillRect/>
          </a:stretch>
        </p:blipFill>
        <p:spPr>
          <a:xfrm>
            <a:off x="2206525" y="923875"/>
            <a:ext cx="4853174" cy="3639875"/>
          </a:xfrm>
          <a:prstGeom prst="rect">
            <a:avLst/>
          </a:prstGeom>
          <a:noFill/>
          <a:ln>
            <a:noFill/>
          </a:ln>
        </p:spPr>
      </p:pic>
      <p:pic>
        <p:nvPicPr>
          <p:cNvPr id="184" name="Shape 184"/>
          <p:cNvPicPr preferRelativeResize="0"/>
          <p:nvPr/>
        </p:nvPicPr>
        <p:blipFill>
          <a:blip r:embed="rId4">
            <a:alphaModFix/>
          </a:blip>
          <a:stretch>
            <a:fillRect/>
          </a:stretch>
        </p:blipFill>
        <p:spPr>
          <a:xfrm>
            <a:off x="2394688" y="914038"/>
            <a:ext cx="4934026" cy="3700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pic>
        <p:nvPicPr>
          <p:cNvPr id="189" name="Shape 189"/>
          <p:cNvPicPr preferRelativeResize="0"/>
          <p:nvPr/>
        </p:nvPicPr>
        <p:blipFill>
          <a:blip r:embed="rId3">
            <a:alphaModFix/>
          </a:blip>
          <a:stretch>
            <a:fillRect/>
          </a:stretch>
        </p:blipFill>
        <p:spPr>
          <a:xfrm>
            <a:off x="2394687" y="927425"/>
            <a:ext cx="4934050" cy="3700525"/>
          </a:xfrm>
          <a:prstGeom prst="rect">
            <a:avLst/>
          </a:prstGeom>
          <a:noFill/>
          <a:ln>
            <a:noFill/>
          </a:ln>
        </p:spPr>
      </p:pic>
      <p:sp>
        <p:nvSpPr>
          <p:cNvPr id="190" name="Shape 1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000000"/>
                </a:solidFill>
              </a:rPr>
              <a:t>Results of 30 trials of variance of six springs optimization</a:t>
            </a:r>
            <a:endParaRPr sz="1400">
              <a:solidFill>
                <a:srgbClr val="000000"/>
              </a:solidFill>
            </a:endParaRPr>
          </a:p>
          <a:p>
            <a:pPr indent="0" lvl="0" marL="0" rtl="0" algn="ctr">
              <a:spcBef>
                <a:spcPts val="0"/>
              </a:spcBef>
              <a:spcAft>
                <a:spcPts val="0"/>
              </a:spcAft>
              <a:buClr>
                <a:srgbClr val="000000"/>
              </a:buClr>
              <a:buSzPts val="1100"/>
              <a:buFont typeface="Arial"/>
              <a:buNone/>
            </a:pPr>
            <a:r>
              <a:t/>
            </a:r>
            <a:endParaRPr sz="1800">
              <a:solidFill>
                <a:srgbClr val="000000"/>
              </a:solidFill>
            </a:endParaRPr>
          </a:p>
          <a:p>
            <a:pPr indent="0" lvl="0" marL="0" rtl="0" algn="ctr">
              <a:spcBef>
                <a:spcPts val="0"/>
              </a:spcBef>
              <a:spcAft>
                <a:spcPts val="0"/>
              </a:spcAft>
              <a:buClr>
                <a:schemeClr val="dk1"/>
              </a:buClr>
              <a:buSzPts val="1100"/>
              <a:buFont typeface="Arial"/>
              <a:buNone/>
            </a:pPr>
            <a:r>
              <a:t/>
            </a: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Shape 19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nSpc>
                <a:spcPct val="115000"/>
              </a:lnSpc>
              <a:spcBef>
                <a:spcPts val="1000"/>
              </a:spcBef>
              <a:spcAft>
                <a:spcPts val="0"/>
              </a:spcAft>
              <a:buClr>
                <a:schemeClr val="dk1"/>
              </a:buClr>
              <a:buSzPts val="1800"/>
              <a:buChar char="●"/>
            </a:pPr>
            <a:r>
              <a:rPr lang="en">
                <a:solidFill>
                  <a:schemeClr val="dk1"/>
                </a:solidFill>
              </a:rPr>
              <a:t>Altering the spring stiffness produces a wider range of displacement values </a:t>
            </a:r>
            <a:endParaRPr>
              <a:solidFill>
                <a:schemeClr val="dk1"/>
              </a:solidFill>
            </a:endParaRPr>
          </a:p>
          <a:p>
            <a:pPr indent="-342900" lvl="0" marL="457200" rtl="0">
              <a:lnSpc>
                <a:spcPct val="115000"/>
              </a:lnSpc>
              <a:spcBef>
                <a:spcPts val="1000"/>
              </a:spcBef>
              <a:spcAft>
                <a:spcPts val="0"/>
              </a:spcAft>
              <a:buClr>
                <a:schemeClr val="dk1"/>
              </a:buClr>
              <a:buSzPts val="1800"/>
              <a:buChar char="●"/>
            </a:pPr>
            <a:r>
              <a:rPr lang="en">
                <a:solidFill>
                  <a:schemeClr val="dk1"/>
                </a:solidFill>
              </a:rPr>
              <a:t>The non linear trend of displacement with spring stiffness </a:t>
            </a:r>
            <a:r>
              <a:rPr lang="en">
                <a:solidFill>
                  <a:schemeClr val="dk1"/>
                </a:solidFill>
              </a:rPr>
              <a:t>suggests</a:t>
            </a:r>
            <a:r>
              <a:rPr lang="en">
                <a:solidFill>
                  <a:schemeClr val="dk1"/>
                </a:solidFill>
              </a:rPr>
              <a:t> that altering the spring stiffnesses could lead to more diverse patterns of locomotion which may also not follow a linear trend with increasing spring stiffness</a:t>
            </a:r>
            <a:endParaRPr>
              <a:solidFill>
                <a:schemeClr val="dk1"/>
              </a:solidFill>
            </a:endParaRPr>
          </a:p>
          <a:p>
            <a:pPr indent="0" lvl="0" marL="0">
              <a:spcBef>
                <a:spcPts val="0"/>
              </a:spcBef>
              <a:spcAft>
                <a:spcPts val="1600"/>
              </a:spcAft>
              <a:buNone/>
            </a:pPr>
            <a:r>
              <a:t/>
            </a:r>
            <a:endParaRPr/>
          </a:p>
        </p:txBody>
      </p:sp>
      <p:sp>
        <p:nvSpPr>
          <p:cNvPr id="196" name="Shape 196"/>
          <p:cNvSpPr txBox="1"/>
          <p:nvPr>
            <p:ph type="title"/>
          </p:nvPr>
        </p:nvSpPr>
        <p:spPr>
          <a:xfrm>
            <a:off x="311700" y="437725"/>
            <a:ext cx="8520600" cy="71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Conclusions</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Shape 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2400"/>
              <a:t>Tensegrities have versatile functionality </a:t>
            </a:r>
            <a:endParaRPr sz="2400"/>
          </a:p>
        </p:txBody>
      </p:sp>
      <p:pic>
        <p:nvPicPr>
          <p:cNvPr id="62" name="Shape 62"/>
          <p:cNvPicPr preferRelativeResize="0"/>
          <p:nvPr/>
        </p:nvPicPr>
        <p:blipFill>
          <a:blip r:embed="rId3">
            <a:alphaModFix/>
          </a:blip>
          <a:stretch>
            <a:fillRect/>
          </a:stretch>
        </p:blipFill>
        <p:spPr>
          <a:xfrm>
            <a:off x="3919975" y="1622150"/>
            <a:ext cx="4881374" cy="2740075"/>
          </a:xfrm>
          <a:prstGeom prst="rect">
            <a:avLst/>
          </a:prstGeom>
          <a:noFill/>
          <a:ln>
            <a:noFill/>
          </a:ln>
        </p:spPr>
      </p:pic>
      <p:sp>
        <p:nvSpPr>
          <p:cNvPr id="63" name="Shape 63"/>
          <p:cNvSpPr txBox="1"/>
          <p:nvPr/>
        </p:nvSpPr>
        <p:spPr>
          <a:xfrm>
            <a:off x="6534750" y="4814325"/>
            <a:ext cx="2461500" cy="361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600">
                <a:solidFill>
                  <a:schemeClr val="dk1"/>
                </a:solidFill>
              </a:rPr>
              <a:t>Imag</a:t>
            </a:r>
            <a:r>
              <a:rPr lang="en" sz="600"/>
              <a:t>e from </a:t>
            </a:r>
            <a:r>
              <a:rPr lang="en" sz="600"/>
              <a:t>https://i.ytimg.com/vi/0eC4A2PXM-U/maxresdefault.jpg</a:t>
            </a:r>
            <a:endParaRPr sz="600"/>
          </a:p>
        </p:txBody>
      </p:sp>
      <p:pic>
        <p:nvPicPr>
          <p:cNvPr id="64" name="Shape 64"/>
          <p:cNvPicPr preferRelativeResize="0"/>
          <p:nvPr/>
        </p:nvPicPr>
        <p:blipFill>
          <a:blip r:embed="rId4">
            <a:alphaModFix/>
          </a:blip>
          <a:stretch>
            <a:fillRect/>
          </a:stretch>
        </p:blipFill>
        <p:spPr>
          <a:xfrm>
            <a:off x="311700" y="1551412"/>
            <a:ext cx="3477123" cy="288155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Shape 20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2400"/>
              <a:t>Future Work</a:t>
            </a:r>
            <a:endParaRPr sz="2400"/>
          </a:p>
        </p:txBody>
      </p:sp>
      <p:sp>
        <p:nvSpPr>
          <p:cNvPr id="202" name="Shape 202"/>
          <p:cNvSpPr txBox="1"/>
          <p:nvPr>
            <p:ph idx="1" type="body"/>
          </p:nvPr>
        </p:nvSpPr>
        <p:spPr>
          <a:xfrm>
            <a:off x="261075" y="1172725"/>
            <a:ext cx="8520600" cy="3416400"/>
          </a:xfrm>
          <a:prstGeom prst="rect">
            <a:avLst/>
          </a:prstGeom>
        </p:spPr>
        <p:txBody>
          <a:bodyPr anchorCtr="0" anchor="t" bIns="91425" lIns="91425" spcFirstLastPara="1" rIns="91425" wrap="square" tIns="91425">
            <a:noAutofit/>
          </a:bodyPr>
          <a:lstStyle/>
          <a:p>
            <a:pPr indent="-342900" lvl="0" marL="457200" rtl="0">
              <a:spcBef>
                <a:spcPts val="1000"/>
              </a:spcBef>
              <a:spcAft>
                <a:spcPts val="0"/>
              </a:spcAft>
              <a:buClr>
                <a:srgbClr val="000000"/>
              </a:buClr>
              <a:buSzPts val="1800"/>
              <a:buChar char="●"/>
            </a:pPr>
            <a:r>
              <a:rPr lang="en">
                <a:solidFill>
                  <a:srgbClr val="000000"/>
                </a:solidFill>
              </a:rPr>
              <a:t>Optimizing firing pattern parameters with spring stiffness</a:t>
            </a:r>
            <a:endParaRPr>
              <a:solidFill>
                <a:srgbClr val="000000"/>
              </a:solidFill>
            </a:endParaRPr>
          </a:p>
          <a:p>
            <a:pPr indent="-342900" lvl="0" marL="457200" rtl="0">
              <a:spcBef>
                <a:spcPts val="1600"/>
              </a:spcBef>
              <a:spcAft>
                <a:spcPts val="0"/>
              </a:spcAft>
              <a:buClr>
                <a:srgbClr val="000000"/>
              </a:buClr>
              <a:buSzPts val="1800"/>
              <a:buChar char="●"/>
            </a:pPr>
            <a:r>
              <a:rPr lang="en">
                <a:solidFill>
                  <a:srgbClr val="000000"/>
                </a:solidFill>
              </a:rPr>
              <a:t>Simulating on different tensegrity configurations</a:t>
            </a:r>
            <a:endParaRPr>
              <a:solidFill>
                <a:srgbClr val="000000"/>
              </a:solidFill>
            </a:endParaRPr>
          </a:p>
          <a:p>
            <a:pPr indent="-342900" lvl="0" marL="457200" rtl="0">
              <a:spcBef>
                <a:spcPts val="1600"/>
              </a:spcBef>
              <a:spcAft>
                <a:spcPts val="0"/>
              </a:spcAft>
              <a:buClr>
                <a:srgbClr val="000000"/>
              </a:buClr>
              <a:buSzPts val="1800"/>
              <a:buChar char="●"/>
            </a:pPr>
            <a:r>
              <a:rPr lang="en">
                <a:solidFill>
                  <a:srgbClr val="000000"/>
                </a:solidFill>
              </a:rPr>
              <a:t>Scaling of tensegrity</a:t>
            </a:r>
            <a:endParaRPr>
              <a:solidFill>
                <a:srgbClr val="000000"/>
              </a:solidFill>
            </a:endParaRPr>
          </a:p>
          <a:p>
            <a:pPr indent="-342900" lvl="0" marL="457200" rtl="0">
              <a:spcBef>
                <a:spcPts val="1600"/>
              </a:spcBef>
              <a:spcAft>
                <a:spcPts val="0"/>
              </a:spcAft>
              <a:buClr>
                <a:srgbClr val="000000"/>
              </a:buClr>
              <a:buSzPts val="1800"/>
              <a:buChar char="●"/>
            </a:pPr>
            <a:r>
              <a:rPr lang="en">
                <a:solidFill>
                  <a:srgbClr val="000000"/>
                </a:solidFill>
              </a:rPr>
              <a:t>Efficiency seen in extended intervals compared to grasshoppers</a:t>
            </a:r>
            <a:endParaRPr>
              <a:solidFill>
                <a:srgbClr val="000000"/>
              </a:solidFill>
            </a:endParaRPr>
          </a:p>
          <a:p>
            <a:pPr indent="0" lvl="0" marL="0" rtl="0">
              <a:spcBef>
                <a:spcPts val="1600"/>
              </a:spcBef>
              <a:spcAft>
                <a:spcPts val="0"/>
              </a:spcAft>
              <a:buNone/>
            </a:pPr>
            <a:r>
              <a:t/>
            </a:r>
            <a:endParaRPr>
              <a:solidFill>
                <a:srgbClr val="000000"/>
              </a:solidFill>
            </a:endParaRPr>
          </a:p>
          <a:p>
            <a:pPr indent="0" lvl="0" marL="0">
              <a:spcBef>
                <a:spcPts val="1600"/>
              </a:spcBef>
              <a:spcAft>
                <a:spcPts val="16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Shape 20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2400"/>
              <a:t>Acknowledgements</a:t>
            </a:r>
            <a:endParaRPr sz="2400"/>
          </a:p>
        </p:txBody>
      </p:sp>
      <p:sp>
        <p:nvSpPr>
          <p:cNvPr id="208" name="Shape 20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spcBef>
                <a:spcPts val="1000"/>
              </a:spcBef>
              <a:spcAft>
                <a:spcPts val="0"/>
              </a:spcAft>
              <a:buClr>
                <a:srgbClr val="000000"/>
              </a:buClr>
              <a:buSzPts val="1800"/>
              <a:buChar char="●"/>
            </a:pPr>
            <a:r>
              <a:rPr lang="en">
                <a:solidFill>
                  <a:srgbClr val="000000"/>
                </a:solidFill>
              </a:rPr>
              <a:t>Advisors: Scott Kirkton and John Rieffel</a:t>
            </a:r>
            <a:endParaRPr>
              <a:solidFill>
                <a:srgbClr val="000000"/>
              </a:solidFill>
            </a:endParaRPr>
          </a:p>
          <a:p>
            <a:pPr indent="-342900" lvl="0" marL="457200" rtl="0">
              <a:spcBef>
                <a:spcPts val="1600"/>
              </a:spcBef>
              <a:spcAft>
                <a:spcPts val="0"/>
              </a:spcAft>
              <a:buClr>
                <a:srgbClr val="000000"/>
              </a:buClr>
              <a:buSzPts val="1800"/>
              <a:buChar char="●"/>
            </a:pPr>
            <a:r>
              <a:rPr lang="en">
                <a:solidFill>
                  <a:srgbClr val="000000"/>
                </a:solidFill>
              </a:rPr>
              <a:t>David Frey</a:t>
            </a:r>
            <a:endParaRPr>
              <a:solidFill>
                <a:srgbClr val="000000"/>
              </a:solidFill>
            </a:endParaRPr>
          </a:p>
          <a:p>
            <a:pPr indent="-342900" lvl="0" marL="457200" rtl="0">
              <a:spcBef>
                <a:spcPts val="1600"/>
              </a:spcBef>
              <a:spcAft>
                <a:spcPts val="1600"/>
              </a:spcAft>
              <a:buClr>
                <a:schemeClr val="dk1"/>
              </a:buClr>
              <a:buSzPts val="1800"/>
              <a:buChar char="●"/>
            </a:pPr>
            <a:r>
              <a:rPr lang="en">
                <a:solidFill>
                  <a:schemeClr val="dk1"/>
                </a:solidFill>
              </a:rPr>
              <a:t>Tensegrity Lab</a:t>
            </a:r>
            <a:endParaRPr>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pic>
        <p:nvPicPr>
          <p:cNvPr id="213" name="Shape 213"/>
          <p:cNvPicPr preferRelativeResize="0"/>
          <p:nvPr/>
        </p:nvPicPr>
        <p:blipFill rotWithShape="1">
          <a:blip r:embed="rId3">
            <a:alphaModFix/>
          </a:blip>
          <a:srcRect b="16942" l="0" r="0" t="8055"/>
          <a:stretch/>
        </p:blipFill>
        <p:spPr>
          <a:xfrm>
            <a:off x="0" y="0"/>
            <a:ext cx="9144001" cy="5143499"/>
          </a:xfrm>
          <a:prstGeom prst="rect">
            <a:avLst/>
          </a:prstGeom>
          <a:noFill/>
          <a:ln>
            <a:noFill/>
          </a:ln>
        </p:spPr>
      </p:pic>
      <p:sp>
        <p:nvSpPr>
          <p:cNvPr id="214" name="Shape 214"/>
          <p:cNvSpPr txBox="1"/>
          <p:nvPr>
            <p:ph type="title"/>
          </p:nvPr>
        </p:nvSpPr>
        <p:spPr>
          <a:xfrm>
            <a:off x="311700" y="46407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F3F3F3"/>
                </a:solidFill>
              </a:rPr>
              <a:t>Thank you!</a:t>
            </a:r>
            <a:endParaRPr>
              <a:solidFill>
                <a:srgbClr val="F3F3F3"/>
              </a:solidFill>
            </a:endParaRPr>
          </a:p>
          <a:p>
            <a:pPr indent="0" lvl="0" marL="0">
              <a:spcBef>
                <a:spcPts val="0"/>
              </a:spcBef>
              <a:spcAft>
                <a:spcPts val="0"/>
              </a:spcAft>
              <a:buNone/>
            </a:pPr>
            <a:r>
              <a:t/>
            </a:r>
            <a:endParaRPr>
              <a:solidFill>
                <a:srgbClr val="F3F3F3"/>
              </a:solidFill>
            </a:endParaRPr>
          </a:p>
          <a:p>
            <a:pPr indent="0" lvl="0" marL="0" rtl="0">
              <a:spcBef>
                <a:spcPts val="0"/>
              </a:spcBef>
              <a:spcAft>
                <a:spcPts val="0"/>
              </a:spcAft>
              <a:buNone/>
            </a:pPr>
            <a:r>
              <a:rPr lang="en">
                <a:solidFill>
                  <a:srgbClr val="F3F3F3"/>
                </a:solidFill>
              </a:rPr>
              <a:t>Questions?</a:t>
            </a:r>
            <a:endParaRPr>
              <a:solidFill>
                <a:srgbClr val="F3F3F3"/>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20" name="Shape 2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Shape 2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26" name="Shape 2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30" name="Shape 230"/>
        <p:cNvGrpSpPr/>
        <p:nvPr/>
      </p:nvGrpSpPr>
      <p:grpSpPr>
        <a:xfrm>
          <a:off x="0" y="0"/>
          <a:ext cx="0" cy="0"/>
          <a:chOff x="0" y="0"/>
          <a:chExt cx="0" cy="0"/>
        </a:xfrm>
      </p:grpSpPr>
      <p:pic>
        <p:nvPicPr>
          <p:cNvPr id="231" name="Shape 231" title="out.ogv">
            <a:hlinkClick r:id="rId3"/>
          </p:cNvPr>
          <p:cNvPicPr preferRelativeResize="0"/>
          <p:nvPr/>
        </p:nvPicPr>
        <p:blipFill>
          <a:blip r:embed="rId4">
            <a:alphaModFix/>
          </a:blip>
          <a:stretch>
            <a:fillRect/>
          </a:stretch>
        </p:blipFill>
        <p:spPr>
          <a:xfrm>
            <a:off x="1466250" y="367000"/>
            <a:ext cx="5715000" cy="4286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Shape 2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rPr>
              <a:t>Altering the spring stiffness not only produces a range of displacement values but also produces greater displacement values than uniform spring stiffness</a:t>
            </a:r>
            <a:endParaRPr>
              <a:solidFill>
                <a:schemeClr val="dk1"/>
              </a:solidFill>
            </a:endParaRPr>
          </a:p>
          <a:p>
            <a:pPr indent="0" lvl="0" marL="0" rtl="0">
              <a:spcBef>
                <a:spcPts val="0"/>
              </a:spcBef>
              <a:spcAft>
                <a:spcPts val="0"/>
              </a:spcAft>
              <a:buNone/>
            </a:pPr>
            <a:r>
              <a:t/>
            </a:r>
            <a:endParaRPr>
              <a:solidFill>
                <a:schemeClr val="dk1"/>
              </a:solidFill>
            </a:endParaRPr>
          </a:p>
          <a:p>
            <a:pPr indent="0" lvl="0" marL="0" rtl="0">
              <a:spcBef>
                <a:spcPts val="0"/>
              </a:spcBef>
              <a:spcAft>
                <a:spcPts val="0"/>
              </a:spcAft>
              <a:buClr>
                <a:schemeClr val="dk1"/>
              </a:buClr>
              <a:buSzPts val="1100"/>
              <a:buFont typeface="Arial"/>
              <a:buNone/>
            </a:pPr>
            <a:r>
              <a:rPr lang="en">
                <a:solidFill>
                  <a:schemeClr val="dk1"/>
                </a:solidFill>
              </a:rPr>
              <a:t>The non linear trend of displacement with spring stiffness suggests that altering the spring stiffnesses could lead to more diverse patterns of locomotion which may also not follow a linear trend with increasing spring stiffness</a:t>
            </a:r>
            <a:endParaRPr>
              <a:solidFill>
                <a:schemeClr val="dk1"/>
              </a:solidFill>
            </a:endParaRPr>
          </a:p>
          <a:p>
            <a:pPr indent="0" lvl="0" marL="0" rtl="0">
              <a:spcBef>
                <a:spcPts val="0"/>
              </a:spcBef>
              <a:spcAft>
                <a:spcPts val="1600"/>
              </a:spcAft>
              <a:buNone/>
            </a:pPr>
            <a:r>
              <a:t/>
            </a:r>
            <a:endParaRPr/>
          </a:p>
        </p:txBody>
      </p:sp>
      <p:sp>
        <p:nvSpPr>
          <p:cNvPr id="237" name="Shape 237"/>
          <p:cNvSpPr txBox="1"/>
          <p:nvPr>
            <p:ph type="title"/>
          </p:nvPr>
        </p:nvSpPr>
        <p:spPr>
          <a:xfrm>
            <a:off x="311700" y="437725"/>
            <a:ext cx="8771400" cy="71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Conclusions</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Shape 2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43" name="Shape 2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44" name="Shape 244" title="4.ogv">
            <a:hlinkClick r:id="rId3"/>
          </p:cNvPr>
          <p:cNvPicPr preferRelativeResize="0"/>
          <p:nvPr/>
        </p:nvPicPr>
        <p:blipFill>
          <a:blip r:embed="rId4">
            <a:alphaModFix/>
          </a:blip>
          <a:stretch>
            <a:fillRect/>
          </a:stretch>
        </p:blipFill>
        <p:spPr>
          <a:xfrm>
            <a:off x="2111800" y="1146175"/>
            <a:ext cx="4572000" cy="3429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Shape 2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2400">
                <a:solidFill>
                  <a:srgbClr val="000000"/>
                </a:solidFill>
              </a:rPr>
              <a:t>Firing pattern for springs</a:t>
            </a:r>
            <a:endParaRPr sz="2400">
              <a:solidFill>
                <a:srgbClr val="000000"/>
              </a:solidFill>
            </a:endParaRPr>
          </a:p>
        </p:txBody>
      </p:sp>
      <p:sp>
        <p:nvSpPr>
          <p:cNvPr id="250" name="Shape 250"/>
          <p:cNvSpPr txBox="1"/>
          <p:nvPr>
            <p:ph idx="1" type="body"/>
          </p:nvPr>
        </p:nvSpPr>
        <p:spPr>
          <a:xfrm>
            <a:off x="87075" y="1263250"/>
            <a:ext cx="8965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rgbClr val="000000"/>
                </a:solidFill>
              </a:rPr>
              <a:t>t</a:t>
            </a:r>
            <a:r>
              <a:rPr lang="en">
                <a:solidFill>
                  <a:srgbClr val="000000"/>
                </a:solidFill>
              </a:rPr>
              <a:t>imestep </a:t>
            </a:r>
            <a:r>
              <a:rPr lang="en">
                <a:solidFill>
                  <a:srgbClr val="000000"/>
                </a:solidFill>
              </a:rPr>
              <a:t>% period &gt;= phase &amp;&amp; timestep % period &lt; (phase + (duty cycle * period))</a:t>
            </a:r>
            <a:endParaRPr>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Shape 255"/>
          <p:cNvSpPr txBox="1"/>
          <p:nvPr>
            <p:ph idx="1" type="body"/>
          </p:nvPr>
        </p:nvSpPr>
        <p:spPr>
          <a:xfrm>
            <a:off x="87075" y="1263250"/>
            <a:ext cx="8965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rgbClr val="000000"/>
                </a:solidFill>
              </a:rPr>
              <a:t>timestep % period &gt;= phase &amp;&amp; timestep % period &lt; (phase + (duty cycle * period))</a:t>
            </a:r>
            <a:endParaRPr>
              <a:solidFill>
                <a:srgbClr val="000000"/>
              </a:solidFill>
            </a:endParaRPr>
          </a:p>
        </p:txBody>
      </p:sp>
      <p:pic>
        <p:nvPicPr>
          <p:cNvPr id="256" name="Shape 256"/>
          <p:cNvPicPr preferRelativeResize="0"/>
          <p:nvPr/>
        </p:nvPicPr>
        <p:blipFill rotWithShape="1">
          <a:blip r:embed="rId3">
            <a:alphaModFix/>
          </a:blip>
          <a:srcRect b="41513" l="0" r="15604" t="0"/>
          <a:stretch/>
        </p:blipFill>
        <p:spPr>
          <a:xfrm>
            <a:off x="257425" y="1873925"/>
            <a:ext cx="3056999" cy="1588976"/>
          </a:xfrm>
          <a:prstGeom prst="rect">
            <a:avLst/>
          </a:prstGeom>
          <a:noFill/>
          <a:ln>
            <a:noFill/>
          </a:ln>
        </p:spPr>
      </p:pic>
      <p:pic>
        <p:nvPicPr>
          <p:cNvPr id="257" name="Shape 257"/>
          <p:cNvPicPr preferRelativeResize="0"/>
          <p:nvPr/>
        </p:nvPicPr>
        <p:blipFill rotWithShape="1">
          <a:blip r:embed="rId4">
            <a:alphaModFix/>
          </a:blip>
          <a:srcRect b="43445" l="6085" r="36063" t="0"/>
          <a:stretch/>
        </p:blipFill>
        <p:spPr>
          <a:xfrm>
            <a:off x="3571888" y="1835950"/>
            <a:ext cx="2095675" cy="1536524"/>
          </a:xfrm>
          <a:prstGeom prst="rect">
            <a:avLst/>
          </a:prstGeom>
          <a:noFill/>
          <a:ln>
            <a:noFill/>
          </a:ln>
        </p:spPr>
      </p:pic>
      <p:pic>
        <p:nvPicPr>
          <p:cNvPr id="258" name="Shape 258"/>
          <p:cNvPicPr preferRelativeResize="0"/>
          <p:nvPr/>
        </p:nvPicPr>
        <p:blipFill rotWithShape="1">
          <a:blip r:embed="rId5">
            <a:alphaModFix/>
          </a:blip>
          <a:srcRect b="41561" l="5369" r="39442" t="0"/>
          <a:stretch/>
        </p:blipFill>
        <p:spPr>
          <a:xfrm>
            <a:off x="6270000" y="1772068"/>
            <a:ext cx="2095649" cy="1664294"/>
          </a:xfrm>
          <a:prstGeom prst="rect">
            <a:avLst/>
          </a:prstGeom>
          <a:noFill/>
          <a:ln>
            <a:noFill/>
          </a:ln>
        </p:spPr>
      </p:pic>
      <p:sp>
        <p:nvSpPr>
          <p:cNvPr id="259" name="Shape 259"/>
          <p:cNvSpPr txBox="1"/>
          <p:nvPr>
            <p:ph idx="1" type="body"/>
          </p:nvPr>
        </p:nvSpPr>
        <p:spPr>
          <a:xfrm>
            <a:off x="311700" y="3553350"/>
            <a:ext cx="2372100" cy="858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rgbClr val="000000"/>
                </a:solidFill>
              </a:rPr>
              <a:t>period </a:t>
            </a:r>
            <a:endParaRPr>
              <a:solidFill>
                <a:srgbClr val="000000"/>
              </a:solidFill>
            </a:endParaRPr>
          </a:p>
        </p:txBody>
      </p:sp>
      <p:sp>
        <p:nvSpPr>
          <p:cNvPr id="260" name="Shape 260"/>
          <p:cNvSpPr txBox="1"/>
          <p:nvPr>
            <p:ph idx="1" type="body"/>
          </p:nvPr>
        </p:nvSpPr>
        <p:spPr>
          <a:xfrm>
            <a:off x="3468000" y="3553350"/>
            <a:ext cx="2372100" cy="858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rgbClr val="000000"/>
                </a:solidFill>
              </a:rPr>
              <a:t>phase</a:t>
            </a:r>
            <a:endParaRPr>
              <a:solidFill>
                <a:srgbClr val="000000"/>
              </a:solidFill>
            </a:endParaRPr>
          </a:p>
        </p:txBody>
      </p:sp>
      <p:sp>
        <p:nvSpPr>
          <p:cNvPr id="261" name="Shape 261"/>
          <p:cNvSpPr txBox="1"/>
          <p:nvPr>
            <p:ph idx="1" type="body"/>
          </p:nvPr>
        </p:nvSpPr>
        <p:spPr>
          <a:xfrm>
            <a:off x="5993550" y="3500875"/>
            <a:ext cx="2372100" cy="858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solidFill>
                  <a:srgbClr val="000000"/>
                </a:solidFill>
              </a:rPr>
              <a:t>duty cycle</a:t>
            </a:r>
            <a:endParaRPr>
              <a:solidFill>
                <a:srgbClr val="000000"/>
              </a:solidFill>
            </a:endParaRPr>
          </a:p>
        </p:txBody>
      </p:sp>
      <p:pic>
        <p:nvPicPr>
          <p:cNvPr id="262" name="Shape 262"/>
          <p:cNvPicPr preferRelativeResize="0"/>
          <p:nvPr/>
        </p:nvPicPr>
        <p:blipFill rotWithShape="1">
          <a:blip r:embed="rId3">
            <a:alphaModFix/>
          </a:blip>
          <a:srcRect b="28630" l="33895" r="9546" t="49143"/>
          <a:stretch/>
        </p:blipFill>
        <p:spPr>
          <a:xfrm>
            <a:off x="2369400" y="1983600"/>
            <a:ext cx="796274" cy="603876"/>
          </a:xfrm>
          <a:prstGeom prst="rect">
            <a:avLst/>
          </a:prstGeom>
          <a:noFill/>
          <a:ln>
            <a:noFill/>
          </a:ln>
        </p:spPr>
      </p:pic>
      <p:pic>
        <p:nvPicPr>
          <p:cNvPr id="263" name="Shape 263"/>
          <p:cNvPicPr preferRelativeResize="0"/>
          <p:nvPr/>
        </p:nvPicPr>
        <p:blipFill rotWithShape="1">
          <a:blip r:embed="rId3">
            <a:alphaModFix/>
          </a:blip>
          <a:srcRect b="74365" l="47333" r="43246" t="0"/>
          <a:stretch/>
        </p:blipFill>
        <p:spPr>
          <a:xfrm>
            <a:off x="2369400" y="1873925"/>
            <a:ext cx="341251" cy="696451"/>
          </a:xfrm>
          <a:prstGeom prst="rect">
            <a:avLst/>
          </a:prstGeom>
          <a:noFill/>
          <a:ln>
            <a:noFill/>
          </a:ln>
        </p:spPr>
      </p:pic>
      <p:sp>
        <p:nvSpPr>
          <p:cNvPr id="264" name="Shape 2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00000"/>
                </a:solidFill>
              </a:rPr>
              <a:t>Firing pattern for springs</a:t>
            </a:r>
            <a:endParaRPr sz="24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Shape 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2400"/>
              <a:t>Grasshoppers have effective locomotion</a:t>
            </a:r>
            <a:endParaRPr sz="2400"/>
          </a:p>
        </p:txBody>
      </p:sp>
      <p:pic>
        <p:nvPicPr>
          <p:cNvPr descr="Screen Shot 2017-05-24 at 10.28.38 PM.png" id="70" name="Shape 70"/>
          <p:cNvPicPr preferRelativeResize="0"/>
          <p:nvPr/>
        </p:nvPicPr>
        <p:blipFill>
          <a:blip r:embed="rId3">
            <a:alphaModFix/>
          </a:blip>
          <a:stretch>
            <a:fillRect/>
          </a:stretch>
        </p:blipFill>
        <p:spPr>
          <a:xfrm>
            <a:off x="2212300" y="1061600"/>
            <a:ext cx="4554275" cy="3465200"/>
          </a:xfrm>
          <a:prstGeom prst="rect">
            <a:avLst/>
          </a:prstGeom>
          <a:noFill/>
          <a:ln>
            <a:noFill/>
          </a:ln>
        </p:spPr>
      </p:pic>
      <p:sp>
        <p:nvSpPr>
          <p:cNvPr id="71" name="Shape 71"/>
          <p:cNvSpPr txBox="1"/>
          <p:nvPr/>
        </p:nvSpPr>
        <p:spPr>
          <a:xfrm>
            <a:off x="4635175" y="4748875"/>
            <a:ext cx="4447800" cy="361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sz="600"/>
              <a:t>Nguyen, Quoc &amp; Park, Hoon. (2012). Design and Demonstration of a Locust-Like Jumping Mechanism for Small-Scale Robots. Journal of Bionic Engineering. 9. 271–281. 10.1016/S1672-6529(11)60121-2.</a:t>
            </a:r>
            <a:endParaRPr sz="600"/>
          </a:p>
          <a:p>
            <a:pPr indent="0" lvl="0" marL="0">
              <a:spcBef>
                <a:spcPts val="0"/>
              </a:spcBef>
              <a:spcAft>
                <a:spcPts val="0"/>
              </a:spcAft>
              <a:buNone/>
            </a:pPr>
            <a:r>
              <a:t/>
            </a:r>
            <a:endParaRPr sz="7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Shape 2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70" name="Shape 27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Shape 275"/>
          <p:cNvSpPr txBox="1"/>
          <p:nvPr>
            <p:ph idx="1" type="body"/>
          </p:nvPr>
        </p:nvSpPr>
        <p:spPr>
          <a:xfrm>
            <a:off x="311700" y="1677313"/>
            <a:ext cx="8520600" cy="3416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Clr>
                <a:srgbClr val="000000"/>
              </a:buClr>
              <a:buSzPts val="1800"/>
              <a:buChar char="●"/>
            </a:pPr>
            <a:r>
              <a:rPr lang="en">
                <a:solidFill>
                  <a:srgbClr val="000000"/>
                </a:solidFill>
              </a:rPr>
              <a:t>Use machine learning to find more effective gaits</a:t>
            </a:r>
            <a:endParaRPr sz="600">
              <a:solidFill>
                <a:srgbClr val="000000"/>
              </a:solidFill>
            </a:endParaRPr>
          </a:p>
          <a:p>
            <a:pPr indent="-342900" lvl="0" marL="457200">
              <a:spcBef>
                <a:spcPts val="0"/>
              </a:spcBef>
              <a:spcAft>
                <a:spcPts val="0"/>
              </a:spcAft>
              <a:buClr>
                <a:srgbClr val="000000"/>
              </a:buClr>
              <a:buSzPts val="1800"/>
              <a:buChar char="●"/>
            </a:pPr>
            <a:r>
              <a:rPr lang="en">
                <a:solidFill>
                  <a:srgbClr val="000000"/>
                </a:solidFill>
              </a:rPr>
              <a:t>See if robot moves better with new non linear model </a:t>
            </a:r>
            <a:endParaRPr>
              <a:solidFill>
                <a:srgbClr val="000000"/>
              </a:solidFill>
            </a:endParaRPr>
          </a:p>
        </p:txBody>
      </p:sp>
      <p:pic>
        <p:nvPicPr>
          <p:cNvPr id="276" name="Shape 276"/>
          <p:cNvPicPr preferRelativeResize="0"/>
          <p:nvPr/>
        </p:nvPicPr>
        <p:blipFill>
          <a:blip r:embed="rId3">
            <a:alphaModFix/>
          </a:blip>
          <a:stretch>
            <a:fillRect/>
          </a:stretch>
        </p:blipFill>
        <p:spPr>
          <a:xfrm>
            <a:off x="6464725" y="2531225"/>
            <a:ext cx="1662038" cy="1708575"/>
          </a:xfrm>
          <a:prstGeom prst="rect">
            <a:avLst/>
          </a:prstGeom>
          <a:noFill/>
          <a:ln>
            <a:noFill/>
          </a:ln>
        </p:spPr>
      </p:pic>
      <p:sp>
        <p:nvSpPr>
          <p:cNvPr id="277" name="Shape 277"/>
          <p:cNvSpPr txBox="1"/>
          <p:nvPr>
            <p:ph type="title"/>
          </p:nvPr>
        </p:nvSpPr>
        <p:spPr>
          <a:xfrm>
            <a:off x="311700" y="429825"/>
            <a:ext cx="8520600" cy="57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400"/>
              <a:t>Next Steps</a:t>
            </a:r>
            <a:endParaRPr sz="24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pic>
        <p:nvPicPr>
          <p:cNvPr id="282" name="Shape 282" title="Chart"/>
          <p:cNvPicPr preferRelativeResize="0"/>
          <p:nvPr/>
        </p:nvPicPr>
        <p:blipFill rotWithShape="1">
          <a:blip r:embed="rId3">
            <a:alphaModFix/>
          </a:blip>
          <a:srcRect b="0" l="0" r="14295" t="0"/>
          <a:stretch/>
        </p:blipFill>
        <p:spPr>
          <a:xfrm>
            <a:off x="2125575" y="1111750"/>
            <a:ext cx="4892850" cy="3530100"/>
          </a:xfrm>
          <a:prstGeom prst="rect">
            <a:avLst/>
          </a:prstGeom>
          <a:noFill/>
          <a:ln>
            <a:noFill/>
          </a:ln>
        </p:spPr>
      </p:pic>
      <p:sp>
        <p:nvSpPr>
          <p:cNvPr id="283" name="Shape 2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Distance traveled by change in spring </a:t>
            </a:r>
            <a:r>
              <a:rPr lang="en" sz="2400"/>
              <a:t>stiffness</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pic>
        <p:nvPicPr>
          <p:cNvPr id="288" name="Shape 288"/>
          <p:cNvPicPr preferRelativeResize="0"/>
          <p:nvPr/>
        </p:nvPicPr>
        <p:blipFill rotWithShape="1">
          <a:blip r:embed="rId3">
            <a:alphaModFix/>
          </a:blip>
          <a:srcRect b="0" l="0" r="0" t="14566"/>
          <a:stretch/>
        </p:blipFill>
        <p:spPr>
          <a:xfrm>
            <a:off x="473875" y="1172525"/>
            <a:ext cx="4075701" cy="3264350"/>
          </a:xfrm>
          <a:prstGeom prst="rect">
            <a:avLst/>
          </a:prstGeom>
          <a:noFill/>
          <a:ln>
            <a:noFill/>
          </a:ln>
        </p:spPr>
      </p:pic>
      <p:sp>
        <p:nvSpPr>
          <p:cNvPr id="289" name="Shape 289"/>
          <p:cNvSpPr txBox="1"/>
          <p:nvPr/>
        </p:nvSpPr>
        <p:spPr>
          <a:xfrm>
            <a:off x="4847700" y="1028700"/>
            <a:ext cx="3853500" cy="2628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i="1" lang="en" sz="3600">
                <a:latin typeface="Times"/>
                <a:ea typeface="Times"/>
                <a:cs typeface="Times"/>
                <a:sym typeface="Times"/>
              </a:rPr>
              <a:t>F = kx</a:t>
            </a:r>
            <a:endParaRPr i="1" sz="3600">
              <a:latin typeface="Times"/>
              <a:ea typeface="Times"/>
              <a:cs typeface="Times"/>
              <a:sym typeface="Times"/>
            </a:endParaRPr>
          </a:p>
          <a:p>
            <a:pPr indent="0" lvl="0" marL="0" rtl="0">
              <a:spcBef>
                <a:spcPts val="0"/>
              </a:spcBef>
              <a:spcAft>
                <a:spcPts val="0"/>
              </a:spcAft>
              <a:buNone/>
            </a:pPr>
            <a:r>
              <a:rPr i="1" lang="en" sz="3600">
                <a:latin typeface="Times"/>
                <a:ea typeface="Times"/>
                <a:cs typeface="Times"/>
                <a:sym typeface="Times"/>
              </a:rPr>
              <a:t>F = k</a:t>
            </a:r>
            <a:r>
              <a:rPr baseline="-25000" i="1" lang="en" sz="3600">
                <a:latin typeface="Times"/>
                <a:ea typeface="Times"/>
                <a:cs typeface="Times"/>
                <a:sym typeface="Times"/>
              </a:rPr>
              <a:t>1</a:t>
            </a:r>
            <a:r>
              <a:rPr i="1" lang="en" sz="3600">
                <a:latin typeface="Times"/>
                <a:ea typeface="Times"/>
                <a:cs typeface="Times"/>
                <a:sym typeface="Times"/>
              </a:rPr>
              <a:t>x + </a:t>
            </a:r>
            <a:r>
              <a:rPr i="1" lang="en" sz="3600">
                <a:solidFill>
                  <a:schemeClr val="dk1"/>
                </a:solidFill>
                <a:latin typeface="Times"/>
                <a:ea typeface="Times"/>
                <a:cs typeface="Times"/>
                <a:sym typeface="Times"/>
              </a:rPr>
              <a:t>k</a:t>
            </a:r>
            <a:r>
              <a:rPr baseline="-25000" i="1" lang="en" sz="3600">
                <a:solidFill>
                  <a:schemeClr val="dk1"/>
                </a:solidFill>
                <a:latin typeface="Times"/>
                <a:ea typeface="Times"/>
                <a:cs typeface="Times"/>
                <a:sym typeface="Times"/>
              </a:rPr>
              <a:t>2</a:t>
            </a:r>
            <a:r>
              <a:rPr i="1" lang="en" sz="3600">
                <a:latin typeface="Times"/>
                <a:ea typeface="Times"/>
                <a:cs typeface="Times"/>
                <a:sym typeface="Times"/>
              </a:rPr>
              <a:t>x</a:t>
            </a:r>
            <a:r>
              <a:rPr baseline="30000" i="1" lang="en" sz="3600">
                <a:latin typeface="Times"/>
                <a:ea typeface="Times"/>
                <a:cs typeface="Times"/>
                <a:sym typeface="Times"/>
              </a:rPr>
              <a:t>2</a:t>
            </a:r>
            <a:endParaRPr baseline="30000" i="1" sz="3600">
              <a:latin typeface="Times"/>
              <a:ea typeface="Times"/>
              <a:cs typeface="Times"/>
              <a:sym typeface="Times"/>
            </a:endParaRPr>
          </a:p>
          <a:p>
            <a:pPr indent="0" lvl="0" marL="0">
              <a:spcBef>
                <a:spcPts val="0"/>
              </a:spcBef>
              <a:spcAft>
                <a:spcPts val="0"/>
              </a:spcAft>
              <a:buNone/>
            </a:pPr>
            <a:r>
              <a:rPr i="1" lang="en" sz="3600">
                <a:solidFill>
                  <a:schemeClr val="dk1"/>
                </a:solidFill>
                <a:latin typeface="Times"/>
                <a:ea typeface="Times"/>
                <a:cs typeface="Times"/>
                <a:sym typeface="Times"/>
              </a:rPr>
              <a:t>F = k</a:t>
            </a:r>
            <a:r>
              <a:rPr baseline="-25000" i="1" lang="en" sz="3600">
                <a:solidFill>
                  <a:schemeClr val="dk1"/>
                </a:solidFill>
                <a:latin typeface="Times"/>
                <a:ea typeface="Times"/>
                <a:cs typeface="Times"/>
                <a:sym typeface="Times"/>
              </a:rPr>
              <a:t>1</a:t>
            </a:r>
            <a:r>
              <a:rPr i="1" lang="en" sz="3600">
                <a:solidFill>
                  <a:schemeClr val="dk1"/>
                </a:solidFill>
                <a:latin typeface="Times"/>
                <a:ea typeface="Times"/>
                <a:cs typeface="Times"/>
                <a:sym typeface="Times"/>
              </a:rPr>
              <a:t>x + k</a:t>
            </a:r>
            <a:r>
              <a:rPr baseline="-25000" i="1" lang="en" sz="3600">
                <a:solidFill>
                  <a:schemeClr val="dk1"/>
                </a:solidFill>
                <a:latin typeface="Times"/>
                <a:ea typeface="Times"/>
                <a:cs typeface="Times"/>
                <a:sym typeface="Times"/>
              </a:rPr>
              <a:t>2</a:t>
            </a:r>
            <a:r>
              <a:rPr i="1" lang="en" sz="3600">
                <a:solidFill>
                  <a:schemeClr val="dk1"/>
                </a:solidFill>
                <a:latin typeface="Times"/>
                <a:ea typeface="Times"/>
                <a:cs typeface="Times"/>
                <a:sym typeface="Times"/>
              </a:rPr>
              <a:t>x</a:t>
            </a:r>
            <a:r>
              <a:rPr baseline="30000" i="1" lang="en" sz="3600">
                <a:solidFill>
                  <a:schemeClr val="dk1"/>
                </a:solidFill>
                <a:latin typeface="Times"/>
                <a:ea typeface="Times"/>
                <a:cs typeface="Times"/>
                <a:sym typeface="Times"/>
              </a:rPr>
              <a:t>2 </a:t>
            </a:r>
            <a:r>
              <a:rPr i="1" lang="en" sz="3600">
                <a:solidFill>
                  <a:schemeClr val="dk1"/>
                </a:solidFill>
                <a:latin typeface="Times"/>
                <a:ea typeface="Times"/>
                <a:cs typeface="Times"/>
                <a:sym typeface="Times"/>
              </a:rPr>
              <a:t>+ k</a:t>
            </a:r>
            <a:r>
              <a:rPr baseline="-25000" i="1" lang="en" sz="3600">
                <a:solidFill>
                  <a:schemeClr val="dk1"/>
                </a:solidFill>
                <a:latin typeface="Times"/>
                <a:ea typeface="Times"/>
                <a:cs typeface="Times"/>
                <a:sym typeface="Times"/>
              </a:rPr>
              <a:t>3</a:t>
            </a:r>
            <a:r>
              <a:rPr i="1" lang="en" sz="3600">
                <a:solidFill>
                  <a:schemeClr val="dk1"/>
                </a:solidFill>
                <a:latin typeface="Times"/>
                <a:ea typeface="Times"/>
                <a:cs typeface="Times"/>
                <a:sym typeface="Times"/>
              </a:rPr>
              <a:t>x</a:t>
            </a:r>
            <a:r>
              <a:rPr baseline="30000" i="1" lang="en" sz="3600">
                <a:solidFill>
                  <a:schemeClr val="dk1"/>
                </a:solidFill>
                <a:latin typeface="Times"/>
                <a:ea typeface="Times"/>
                <a:cs typeface="Times"/>
                <a:sym typeface="Times"/>
              </a:rPr>
              <a:t>3</a:t>
            </a:r>
            <a:endParaRPr i="1" sz="3600">
              <a:solidFill>
                <a:schemeClr val="dk1"/>
              </a:solidFill>
              <a:latin typeface="Times"/>
              <a:ea typeface="Times"/>
              <a:cs typeface="Times"/>
              <a:sym typeface="Times"/>
            </a:endParaRPr>
          </a:p>
          <a:p>
            <a:pPr indent="0" lvl="0" marL="0" rtl="0">
              <a:spcBef>
                <a:spcPts val="0"/>
              </a:spcBef>
              <a:spcAft>
                <a:spcPts val="0"/>
              </a:spcAft>
              <a:buClr>
                <a:schemeClr val="dk1"/>
              </a:buClr>
              <a:buSzPts val="1100"/>
              <a:buFont typeface="Arial"/>
              <a:buNone/>
            </a:pPr>
            <a:r>
              <a:t/>
            </a:r>
            <a:endParaRPr baseline="30000" i="1" sz="3600">
              <a:solidFill>
                <a:schemeClr val="dk1"/>
              </a:solidFill>
              <a:latin typeface="Times"/>
              <a:ea typeface="Times"/>
              <a:cs typeface="Times"/>
              <a:sym typeface="Times"/>
            </a:endParaRPr>
          </a:p>
        </p:txBody>
      </p:sp>
      <p:sp>
        <p:nvSpPr>
          <p:cNvPr id="290" name="Shape 2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Non linear Hookean models</a:t>
            </a:r>
            <a:endParaRPr sz="2400"/>
          </a:p>
        </p:txBody>
      </p:sp>
      <p:sp>
        <p:nvSpPr>
          <p:cNvPr id="291" name="Shape 291"/>
          <p:cNvSpPr txBox="1"/>
          <p:nvPr/>
        </p:nvSpPr>
        <p:spPr>
          <a:xfrm>
            <a:off x="153850" y="4768950"/>
            <a:ext cx="4240500" cy="341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600"/>
              <a:t>Image from https://s3.amazonaws.com/tinycards/image/53890284dacf313e3a72be59bbd9d81c</a:t>
            </a:r>
            <a:endParaRPr sz="6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Shape 2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97" name="Shape 29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298" name="Shape 298" title="uniform.ogv">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02" name="Shape 302"/>
        <p:cNvGrpSpPr/>
        <p:nvPr/>
      </p:nvGrpSpPr>
      <p:grpSpPr>
        <a:xfrm>
          <a:off x="0" y="0"/>
          <a:ext cx="0" cy="0"/>
          <a:chOff x="0" y="0"/>
          <a:chExt cx="0" cy="0"/>
        </a:xfrm>
      </p:grpSpPr>
      <p:sp>
        <p:nvSpPr>
          <p:cNvPr id="303" name="Shape 303" title="base.ogv">
            <a:hlinkClick r:id="rId3"/>
          </p:cNvPr>
          <p:cNvSpPr/>
          <p:nvPr/>
        </p:nvSpPr>
        <p:spPr>
          <a:xfrm>
            <a:off x="2434625" y="680800"/>
            <a:ext cx="4236125" cy="3429000"/>
          </a:xfrm>
          <a:prstGeom prst="rect">
            <a:avLst/>
          </a:prstGeom>
          <a:noFill/>
          <a:ln>
            <a:noFill/>
          </a:ln>
        </p:spPr>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Shape 30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t>Optimization of spring stiffness of 24 springs using CMA-ES elitism</a:t>
            </a:r>
            <a:endParaRPr/>
          </a:p>
        </p:txBody>
      </p:sp>
      <p:pic>
        <p:nvPicPr>
          <p:cNvPr id="309" name="Shape 309"/>
          <p:cNvPicPr preferRelativeResize="0"/>
          <p:nvPr/>
        </p:nvPicPr>
        <p:blipFill rotWithShape="1">
          <a:blip r:embed="rId3">
            <a:alphaModFix/>
          </a:blip>
          <a:srcRect b="38506" l="0" r="0" t="0"/>
          <a:stretch/>
        </p:blipFill>
        <p:spPr>
          <a:xfrm>
            <a:off x="687700" y="1017725"/>
            <a:ext cx="7768600" cy="35829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Shape 3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15" name="Shape 3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id="316" name="Shape 316"/>
          <p:cNvPicPr preferRelativeResize="0"/>
          <p:nvPr/>
        </p:nvPicPr>
        <p:blipFill rotWithShape="1">
          <a:blip r:embed="rId3">
            <a:alphaModFix/>
          </a:blip>
          <a:srcRect b="45816" l="5187" r="7916" t="5679"/>
          <a:stretch/>
        </p:blipFill>
        <p:spPr>
          <a:xfrm>
            <a:off x="1571800" y="1444725"/>
            <a:ext cx="5959524" cy="2494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Shape 76"/>
          <p:cNvSpPr txBox="1"/>
          <p:nvPr>
            <p:ph idx="1" type="body"/>
          </p:nvPr>
        </p:nvSpPr>
        <p:spPr>
          <a:xfrm>
            <a:off x="224675" y="1063800"/>
            <a:ext cx="8520600" cy="3416400"/>
          </a:xfrm>
          <a:prstGeom prst="rect">
            <a:avLst/>
          </a:prstGeom>
        </p:spPr>
        <p:txBody>
          <a:bodyPr anchorCtr="0" anchor="t" bIns="91425" lIns="91425" spcFirstLastPara="1" rIns="91425" wrap="square" tIns="91425">
            <a:noAutofit/>
          </a:bodyPr>
          <a:lstStyle/>
          <a:p>
            <a:pPr indent="0" lvl="0" marL="0" algn="ctr">
              <a:spcBef>
                <a:spcPts val="0"/>
              </a:spcBef>
              <a:spcAft>
                <a:spcPts val="1600"/>
              </a:spcAft>
              <a:buNone/>
            </a:pPr>
            <a:r>
              <a:rPr lang="en" sz="2400">
                <a:solidFill>
                  <a:srgbClr val="000000"/>
                </a:solidFill>
              </a:rPr>
              <a:t>What aspects of grasshopper locomotion can we apply to produce more interesting movement in tensegrity robots? </a:t>
            </a:r>
            <a:endParaRPr sz="2400">
              <a:solidFill>
                <a:srgbClr val="000000"/>
              </a:solidFill>
            </a:endParaRPr>
          </a:p>
        </p:txBody>
      </p:sp>
      <p:pic>
        <p:nvPicPr>
          <p:cNvPr id="77" name="Shape 77"/>
          <p:cNvPicPr preferRelativeResize="0"/>
          <p:nvPr/>
        </p:nvPicPr>
        <p:blipFill>
          <a:blip r:embed="rId3">
            <a:alphaModFix/>
          </a:blip>
          <a:stretch>
            <a:fillRect/>
          </a:stretch>
        </p:blipFill>
        <p:spPr>
          <a:xfrm>
            <a:off x="5122381" y="2376450"/>
            <a:ext cx="1662038" cy="1708575"/>
          </a:xfrm>
          <a:prstGeom prst="rect">
            <a:avLst/>
          </a:prstGeom>
          <a:noFill/>
          <a:ln>
            <a:noFill/>
          </a:ln>
        </p:spPr>
      </p:pic>
      <p:pic>
        <p:nvPicPr>
          <p:cNvPr id="78" name="Shape 78"/>
          <p:cNvPicPr preferRelativeResize="0"/>
          <p:nvPr/>
        </p:nvPicPr>
        <p:blipFill>
          <a:blip r:embed="rId4">
            <a:alphaModFix/>
          </a:blip>
          <a:stretch>
            <a:fillRect/>
          </a:stretch>
        </p:blipFill>
        <p:spPr>
          <a:xfrm>
            <a:off x="2359581" y="2634050"/>
            <a:ext cx="2257200" cy="1128600"/>
          </a:xfrm>
          <a:prstGeom prst="rect">
            <a:avLst/>
          </a:prstGeom>
          <a:noFill/>
          <a:ln>
            <a:noFill/>
          </a:ln>
        </p:spPr>
      </p:pic>
      <p:sp>
        <p:nvSpPr>
          <p:cNvPr id="79" name="Shape 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2400"/>
              <a:t>Motivation</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Shape 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Grasshoppers move via a catapult-like mechanism</a:t>
            </a:r>
            <a:endParaRPr sz="2400"/>
          </a:p>
        </p:txBody>
      </p:sp>
      <p:sp>
        <p:nvSpPr>
          <p:cNvPr id="85" name="Shape 85"/>
          <p:cNvSpPr txBox="1"/>
          <p:nvPr/>
        </p:nvSpPr>
        <p:spPr>
          <a:xfrm>
            <a:off x="4635175" y="4748875"/>
            <a:ext cx="4447800" cy="361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600"/>
              <a:t>Nguyen, Quoc &amp; Park, Hoon. (2012). Design and Demonstration of a Locust-Like Jumping Mechanism for Small-Scale Robots. Journal of Bionic Engineering. 9. 271–281. 10.1016/S1672-6529(11)60121-2.</a:t>
            </a:r>
            <a:endParaRPr sz="600"/>
          </a:p>
          <a:p>
            <a:pPr indent="0" lvl="0" marL="0" rtl="0">
              <a:spcBef>
                <a:spcPts val="0"/>
              </a:spcBef>
              <a:spcAft>
                <a:spcPts val="0"/>
              </a:spcAft>
              <a:buNone/>
            </a:pPr>
            <a:r>
              <a:t/>
            </a:r>
            <a:endParaRPr sz="700"/>
          </a:p>
        </p:txBody>
      </p:sp>
      <p:pic>
        <p:nvPicPr>
          <p:cNvPr id="86" name="Shape 86"/>
          <p:cNvPicPr preferRelativeResize="0"/>
          <p:nvPr/>
        </p:nvPicPr>
        <p:blipFill>
          <a:blip r:embed="rId3">
            <a:alphaModFix/>
          </a:blip>
          <a:stretch>
            <a:fillRect/>
          </a:stretch>
        </p:blipFill>
        <p:spPr>
          <a:xfrm>
            <a:off x="2812672" y="1205338"/>
            <a:ext cx="3518653" cy="29335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Shape 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Grasshoppers move via a catapult-like mechanism</a:t>
            </a:r>
            <a:endParaRPr sz="2400"/>
          </a:p>
        </p:txBody>
      </p:sp>
      <p:sp>
        <p:nvSpPr>
          <p:cNvPr id="92" name="Shape 92"/>
          <p:cNvSpPr txBox="1"/>
          <p:nvPr/>
        </p:nvSpPr>
        <p:spPr>
          <a:xfrm>
            <a:off x="4635175" y="4748875"/>
            <a:ext cx="4447800" cy="361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600"/>
              <a:t>Nguyen, Quoc &amp; Park, Hoon. (2012). Design and Demonstration of a Locust-Like Jumping Mechanism for Small-Scale Robots. Journal of Bionic Engineering. 9. 271–281. 10.1016/S1672-6529(11)60121-2.</a:t>
            </a:r>
            <a:endParaRPr sz="600"/>
          </a:p>
          <a:p>
            <a:pPr indent="0" lvl="0" marL="0" rtl="0">
              <a:spcBef>
                <a:spcPts val="0"/>
              </a:spcBef>
              <a:spcAft>
                <a:spcPts val="0"/>
              </a:spcAft>
              <a:buNone/>
            </a:pPr>
            <a:r>
              <a:t/>
            </a:r>
            <a:endParaRPr sz="700"/>
          </a:p>
        </p:txBody>
      </p:sp>
      <p:pic>
        <p:nvPicPr>
          <p:cNvPr id="93" name="Shape 93"/>
          <p:cNvPicPr preferRelativeResize="0"/>
          <p:nvPr/>
        </p:nvPicPr>
        <p:blipFill rotWithShape="1">
          <a:blip r:embed="rId3">
            <a:alphaModFix/>
          </a:blip>
          <a:srcRect b="-4276" l="0" r="1215" t="-2095"/>
          <a:stretch/>
        </p:blipFill>
        <p:spPr>
          <a:xfrm>
            <a:off x="2200850" y="1171100"/>
            <a:ext cx="5105174" cy="3644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pic>
        <p:nvPicPr>
          <p:cNvPr id="98" name="Shape 98"/>
          <p:cNvPicPr preferRelativeResize="0"/>
          <p:nvPr/>
        </p:nvPicPr>
        <p:blipFill rotWithShape="1">
          <a:blip r:embed="rId3">
            <a:alphaModFix/>
          </a:blip>
          <a:srcRect b="0" l="0" r="3809" t="15824"/>
          <a:stretch/>
        </p:blipFill>
        <p:spPr>
          <a:xfrm>
            <a:off x="473875" y="1220500"/>
            <a:ext cx="3920475" cy="3216375"/>
          </a:xfrm>
          <a:prstGeom prst="rect">
            <a:avLst/>
          </a:prstGeom>
          <a:noFill/>
          <a:ln>
            <a:noFill/>
          </a:ln>
        </p:spPr>
      </p:pic>
      <p:sp>
        <p:nvSpPr>
          <p:cNvPr id="99" name="Shape 99"/>
          <p:cNvSpPr txBox="1"/>
          <p:nvPr/>
        </p:nvSpPr>
        <p:spPr>
          <a:xfrm>
            <a:off x="5113400" y="1620025"/>
            <a:ext cx="3391500" cy="2628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i="1" lang="en" sz="3600">
                <a:latin typeface="Times"/>
                <a:ea typeface="Times"/>
                <a:cs typeface="Times"/>
                <a:sym typeface="Times"/>
              </a:rPr>
              <a:t>F = kx</a:t>
            </a:r>
            <a:endParaRPr i="1" sz="3600">
              <a:latin typeface="Times"/>
              <a:ea typeface="Times"/>
              <a:cs typeface="Times"/>
              <a:sym typeface="Times"/>
            </a:endParaRPr>
          </a:p>
          <a:p>
            <a:pPr indent="0" lvl="0" marL="0">
              <a:spcBef>
                <a:spcPts val="0"/>
              </a:spcBef>
              <a:spcAft>
                <a:spcPts val="0"/>
              </a:spcAft>
              <a:buNone/>
            </a:pPr>
            <a:r>
              <a:t/>
            </a:r>
            <a:endParaRPr i="1" sz="3600">
              <a:latin typeface="Times"/>
              <a:ea typeface="Times"/>
              <a:cs typeface="Times"/>
              <a:sym typeface="Times"/>
            </a:endParaRPr>
          </a:p>
        </p:txBody>
      </p:sp>
      <p:sp>
        <p:nvSpPr>
          <p:cNvPr id="100" name="Shape 100"/>
          <p:cNvSpPr txBox="1"/>
          <p:nvPr/>
        </p:nvSpPr>
        <p:spPr>
          <a:xfrm>
            <a:off x="153850" y="4692750"/>
            <a:ext cx="4240500" cy="341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600"/>
              <a:t>Image from https://s3.amazonaws.com/tinycards/image/53890284dacf313e3a72be59bbd9d81c</a:t>
            </a:r>
            <a:endParaRPr sz="600"/>
          </a:p>
        </p:txBody>
      </p:sp>
      <p:sp>
        <p:nvSpPr>
          <p:cNvPr id="101" name="Shape 101"/>
          <p:cNvSpPr txBox="1"/>
          <p:nvPr>
            <p:ph type="title"/>
          </p:nvPr>
        </p:nvSpPr>
        <p:spPr>
          <a:xfrm>
            <a:off x="311700" y="437725"/>
            <a:ext cx="8520600" cy="57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400"/>
              <a:t>Hooke’s Law</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pic>
        <p:nvPicPr>
          <p:cNvPr id="106" name="Shape 106"/>
          <p:cNvPicPr preferRelativeResize="0"/>
          <p:nvPr/>
        </p:nvPicPr>
        <p:blipFill>
          <a:blip r:embed="rId3">
            <a:alphaModFix/>
          </a:blip>
          <a:stretch>
            <a:fillRect/>
          </a:stretch>
        </p:blipFill>
        <p:spPr>
          <a:xfrm>
            <a:off x="2343950" y="1103766"/>
            <a:ext cx="4447800" cy="3478510"/>
          </a:xfrm>
          <a:prstGeom prst="rect">
            <a:avLst/>
          </a:prstGeom>
          <a:noFill/>
          <a:ln>
            <a:noFill/>
          </a:ln>
        </p:spPr>
      </p:pic>
      <p:sp>
        <p:nvSpPr>
          <p:cNvPr id="107" name="Shape 107"/>
          <p:cNvSpPr txBox="1"/>
          <p:nvPr/>
        </p:nvSpPr>
        <p:spPr>
          <a:xfrm>
            <a:off x="214025" y="782550"/>
            <a:ext cx="3852600" cy="4494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t/>
            </a:r>
            <a:endParaRPr sz="1100">
              <a:solidFill>
                <a:schemeClr val="dk1"/>
              </a:solidFill>
            </a:endParaRPr>
          </a:p>
          <a:p>
            <a:pPr indent="0" lvl="0" marL="0">
              <a:spcBef>
                <a:spcPts val="0"/>
              </a:spcBef>
              <a:spcAft>
                <a:spcPts val="0"/>
              </a:spcAft>
              <a:buNone/>
            </a:pPr>
            <a:r>
              <a:t/>
            </a:r>
            <a:endParaRPr/>
          </a:p>
        </p:txBody>
      </p:sp>
      <p:sp>
        <p:nvSpPr>
          <p:cNvPr id="108" name="Shape 108"/>
          <p:cNvSpPr txBox="1"/>
          <p:nvPr/>
        </p:nvSpPr>
        <p:spPr>
          <a:xfrm>
            <a:off x="4635175" y="4748875"/>
            <a:ext cx="4447800" cy="361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600">
                <a:solidFill>
                  <a:schemeClr val="dk1"/>
                </a:solidFill>
              </a:rPr>
              <a:t>OpenStax. “Physics.” </a:t>
            </a:r>
            <a:r>
              <a:rPr i="1" lang="en" sz="600">
                <a:solidFill>
                  <a:schemeClr val="dk1"/>
                </a:solidFill>
              </a:rPr>
              <a:t>Lumen</a:t>
            </a:r>
            <a:r>
              <a:rPr lang="en" sz="600">
                <a:solidFill>
                  <a:schemeClr val="dk1"/>
                </a:solidFill>
              </a:rPr>
              <a:t>, Open SUNY Textbooks, courses.lumenlearning.com/physics/chapter/5-3-elasticity-stress-and-strain/.</a:t>
            </a:r>
            <a:endParaRPr sz="600"/>
          </a:p>
        </p:txBody>
      </p:sp>
      <p:sp>
        <p:nvSpPr>
          <p:cNvPr id="109" name="Shape 109"/>
          <p:cNvSpPr txBox="1"/>
          <p:nvPr>
            <p:ph type="title"/>
          </p:nvPr>
        </p:nvSpPr>
        <p:spPr>
          <a:xfrm>
            <a:off x="311700" y="437725"/>
            <a:ext cx="8520600" cy="57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400"/>
              <a:t>Deformation after elastic limit</a:t>
            </a:r>
            <a:endParaRPr sz="2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pic>
        <p:nvPicPr>
          <p:cNvPr id="114" name="Shape 114"/>
          <p:cNvPicPr preferRelativeResize="0"/>
          <p:nvPr/>
        </p:nvPicPr>
        <p:blipFill rotWithShape="1">
          <a:blip r:embed="rId3">
            <a:alphaModFix/>
          </a:blip>
          <a:srcRect b="17781" l="33218" r="32568" t="23936"/>
          <a:stretch/>
        </p:blipFill>
        <p:spPr>
          <a:xfrm>
            <a:off x="2917650" y="1259925"/>
            <a:ext cx="3308702" cy="3170351"/>
          </a:xfrm>
          <a:prstGeom prst="rect">
            <a:avLst/>
          </a:prstGeom>
          <a:noFill/>
          <a:ln>
            <a:noFill/>
          </a:ln>
        </p:spPr>
      </p:pic>
      <p:sp>
        <p:nvSpPr>
          <p:cNvPr id="115" name="Shape 115"/>
          <p:cNvSpPr txBox="1"/>
          <p:nvPr/>
        </p:nvSpPr>
        <p:spPr>
          <a:xfrm>
            <a:off x="4387700" y="4748875"/>
            <a:ext cx="4695300" cy="361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sz="600"/>
              <a:t>Bennet-Clark, H.C.. (1975). The energetics of the jump of the locust Schistocerca gregaria. The Journal of experimental biology. 63. 53-83.</a:t>
            </a:r>
            <a:endParaRPr sz="600"/>
          </a:p>
          <a:p>
            <a:pPr indent="0" lvl="0" marL="0" rtl="0">
              <a:spcBef>
                <a:spcPts val="0"/>
              </a:spcBef>
              <a:spcAft>
                <a:spcPts val="0"/>
              </a:spcAft>
              <a:buNone/>
            </a:pPr>
            <a:r>
              <a:t/>
            </a:r>
            <a:endParaRPr sz="600"/>
          </a:p>
        </p:txBody>
      </p:sp>
      <p:sp>
        <p:nvSpPr>
          <p:cNvPr id="116" name="Shape 116"/>
          <p:cNvSpPr txBox="1"/>
          <p:nvPr>
            <p:ph type="title"/>
          </p:nvPr>
        </p:nvSpPr>
        <p:spPr>
          <a:xfrm>
            <a:off x="311700" y="437725"/>
            <a:ext cx="8771400" cy="95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Force produced after strain in grasshopper semilunar process</a:t>
            </a:r>
            <a:endParaRPr sz="24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