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Shape 14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Shape 14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Shape 16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Shape 17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Shape 17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Relationship Id="rId4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3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Relationship Id="rId4" Type="http://schemas.openxmlformats.org/officeDocument/2006/relationships/image" Target="../media/image1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0.png"/><Relationship Id="rId4" Type="http://schemas.openxmlformats.org/officeDocument/2006/relationships/image" Target="../media/image17.png"/><Relationship Id="rId5" Type="http://schemas.openxmlformats.org/officeDocument/2006/relationships/image" Target="../media/image1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drive.google.com/file/d/1Da-S-bIycsOIHobRykiqgMisF2NNAjWa/view" TargetMode="External"/><Relationship Id="rId4" Type="http://schemas.openxmlformats.org/officeDocument/2006/relationships/image" Target="../media/image5.jpg"/><Relationship Id="rId5" Type="http://schemas.openxmlformats.org/officeDocument/2006/relationships/hyperlink" Target="http://drive.google.com/file/d/1d913tDJYX2_rIy5mIo55g-NHzjdk1rgn/view" TargetMode="External"/><Relationship Id="rId6" Type="http://schemas.openxmlformats.org/officeDocument/2006/relationships/image" Target="../media/image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://drive.google.com/file/d/1gPbDSRCd64hW9F_3TBCINNLsArqh1CTY/view" TargetMode="External"/><Relationship Id="rId4" Type="http://schemas.openxmlformats.org/officeDocument/2006/relationships/image" Target="../media/image15.jpg"/><Relationship Id="rId5" Type="http://schemas.openxmlformats.org/officeDocument/2006/relationships/hyperlink" Target="http://drive.google.com/file/d/1ebddly_turmombWBLLv7n4rqVOV3FvG7/view" TargetMode="External"/><Relationship Id="rId6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ctrTitle"/>
          </p:nvPr>
        </p:nvSpPr>
        <p:spPr>
          <a:xfrm>
            <a:off x="249583" y="1065600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600"/>
              <a:t>Investigating the Impact of Image </a:t>
            </a:r>
            <a:r>
              <a:rPr lang="en" sz="4600"/>
              <a:t>Stabilization </a:t>
            </a:r>
            <a:r>
              <a:rPr lang="en" sz="4600"/>
              <a:t>on       Facial Detection/Recognition</a:t>
            </a:r>
            <a:endParaRPr sz="4600"/>
          </a:p>
        </p:txBody>
      </p:sp>
      <p:sp>
        <p:nvSpPr>
          <p:cNvPr id="55" name="Shape 55"/>
          <p:cNvSpPr txBox="1"/>
          <p:nvPr>
            <p:ph idx="1" type="subTitle"/>
          </p:nvPr>
        </p:nvSpPr>
        <p:spPr>
          <a:xfrm>
            <a:off x="373825" y="342440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James Murphy IV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Computer Science and Economics ID Major</a:t>
            </a:r>
            <a:endParaRPr sz="14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Gathering</a:t>
            </a:r>
            <a:endParaRPr/>
          </a:p>
        </p:txBody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Four solutions</a:t>
            </a:r>
            <a:endParaRPr/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No stabilization</a:t>
            </a:r>
            <a:endParaRPr sz="1800"/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Software stabilization</a:t>
            </a:r>
            <a:endParaRPr sz="1800"/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Hardware stabilization</a:t>
            </a:r>
            <a:endParaRPr sz="1800"/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Both hardware &amp; software stabilization</a:t>
            </a:r>
            <a:endParaRPr sz="1800"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Two Cameras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Samsung Galaxy S7 (12 Megapixels)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Logitech USB (3 Megapixels)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For both cameras I performed 15 trials for each of the four solutions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Individual Trial Data Example</a:t>
            </a:r>
            <a:endParaRPr/>
          </a:p>
        </p:txBody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x="311700" y="1152475"/>
            <a:ext cx="5272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Boolean values for detection and recognition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Calculations 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Detection</a:t>
            </a:r>
            <a:endParaRPr/>
          </a:p>
          <a:p>
            <a: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Number of frames a face was detected/ number of frames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Recognition</a:t>
            </a:r>
            <a:endParaRPr/>
          </a:p>
          <a:p>
            <a: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Number of frames the Id == target/ number of frames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Confidence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1-200</a:t>
            </a:r>
            <a:endParaRPr/>
          </a:p>
          <a:p>
            <a: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Normalized later</a:t>
            </a:r>
            <a:endParaRPr/>
          </a:p>
        </p:txBody>
      </p:sp>
      <p:pic>
        <p:nvPicPr>
          <p:cNvPr id="130" name="Shape 1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91146" y="1152475"/>
            <a:ext cx="3338325" cy="3462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/>
          <p:nvPr>
            <p:ph type="title"/>
          </p:nvPr>
        </p:nvSpPr>
        <p:spPr>
          <a:xfrm>
            <a:off x="283525" y="4562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Results: Samsung S7-Straight On</a:t>
            </a:r>
            <a:endParaRPr/>
          </a:p>
        </p:txBody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37" name="Shape 137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603" y="1271302"/>
            <a:ext cx="4478400" cy="27676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Shape 138" title="Char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47000" y="1277587"/>
            <a:ext cx="4458075" cy="2755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Results: USB Camera-Straight On</a:t>
            </a:r>
            <a:endParaRPr/>
          </a:p>
        </p:txBody>
      </p:sp>
      <p:sp>
        <p:nvSpPr>
          <p:cNvPr id="144" name="Shape 14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45" name="Shape 145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4503" y="1483140"/>
            <a:ext cx="4458075" cy="2755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Shape 146" title="Char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3603" y="1476865"/>
            <a:ext cx="4478396" cy="276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/>
          <p:nvPr>
            <p:ph type="title"/>
          </p:nvPr>
        </p:nvSpPr>
        <p:spPr>
          <a:xfrm>
            <a:off x="311700" y="3932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Results: Both Cameras-Sudden Stop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Shape 15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53" name="Shape 153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828" y="1200977"/>
            <a:ext cx="4436175" cy="274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Shape 154" title="Char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67003" y="1200990"/>
            <a:ext cx="4436175" cy="27415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</a:t>
            </a:r>
            <a:endParaRPr/>
          </a:p>
        </p:txBody>
      </p:sp>
      <p:sp>
        <p:nvSpPr>
          <p:cNvPr id="160" name="Shape 16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Quality of camera is important beyond 9 feet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Software is the most reliable solution at first glance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Economics Analysis</a:t>
            </a:r>
            <a:endParaRPr/>
          </a:p>
        </p:txBody>
      </p:sp>
      <p:sp>
        <p:nvSpPr>
          <p:cNvPr id="166" name="Shape 16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On going</a:t>
            </a:r>
            <a:endParaRPr/>
          </a:p>
          <a:p>
            <a: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Looking into Amazon reviews/rating of cameras and their impact on pricing</a:t>
            </a:r>
            <a:endParaRPr/>
          </a:p>
        </p:txBody>
      </p:sp>
      <p:pic>
        <p:nvPicPr>
          <p:cNvPr id="167" name="Shape 1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12438" y="2209623"/>
            <a:ext cx="3519125" cy="235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you!</a:t>
            </a:r>
            <a:endParaRPr/>
          </a:p>
        </p:txBody>
      </p:sp>
      <p:sp>
        <p:nvSpPr>
          <p:cNvPr id="173" name="Shape 17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/>
              <a:t>Nick Webb</a:t>
            </a:r>
            <a:endParaRPr sz="3000"/>
          </a:p>
          <a:p>
            <a:pPr indent="-419100" lvl="0" marL="457200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/>
              <a:t>Fuat Sener</a:t>
            </a:r>
            <a:endParaRPr sz="3000"/>
          </a:p>
          <a:p>
            <a:pPr indent="-419100" lvl="0" marL="457200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/>
              <a:t>David Frey</a:t>
            </a:r>
            <a:endParaRPr sz="3000"/>
          </a:p>
          <a:p>
            <a:pPr indent="-419100" lvl="0" marL="457200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/>
              <a:t>John Rieffel</a:t>
            </a:r>
            <a:endParaRPr sz="3000"/>
          </a:p>
          <a:p>
            <a:pPr indent="-419100" lvl="0" marL="45720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/>
              <a:t>Kamin &amp; Piano Man</a:t>
            </a:r>
            <a:endParaRPr sz="3000"/>
          </a:p>
        </p:txBody>
      </p:sp>
      <p:pic>
        <p:nvPicPr>
          <p:cNvPr id="174" name="Shape 174"/>
          <p:cNvPicPr preferRelativeResize="0"/>
          <p:nvPr/>
        </p:nvPicPr>
        <p:blipFill rotWithShape="1">
          <a:blip r:embed="rId3">
            <a:alphaModFix/>
          </a:blip>
          <a:srcRect b="27447" l="0" r="14965" t="14510"/>
          <a:stretch/>
        </p:blipFill>
        <p:spPr>
          <a:xfrm>
            <a:off x="4694500" y="748675"/>
            <a:ext cx="4006422" cy="36461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Questions?</a:t>
            </a:r>
            <a:endParaRPr/>
          </a:p>
        </p:txBody>
      </p:sp>
      <p:sp>
        <p:nvSpPr>
          <p:cNvPr id="180" name="Shape 18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Thesis Inspiration</a:t>
            </a:r>
            <a:endParaRPr/>
          </a:p>
        </p:txBody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x="244100" y="1135575"/>
            <a:ext cx="6049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Fall term facial recognition project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Problems with consistent video feed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Had to hold down the PVC pipe with string</a:t>
            </a:r>
            <a:endParaRPr/>
          </a:p>
        </p:txBody>
      </p:sp>
      <p:pic>
        <p:nvPicPr>
          <p:cNvPr id="62" name="Shape 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18400" y="445025"/>
            <a:ext cx="1781150" cy="4215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Goal</a:t>
            </a:r>
            <a:endParaRPr/>
          </a:p>
        </p:txBody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Determine if hardware stabilization, software stabilization, or a combination of both would improve the quality of computer vision applications. More specifically, facial detection and recognition.</a:t>
            </a:r>
            <a:endParaRPr/>
          </a:p>
        </p:txBody>
      </p:sp>
      <p:pic>
        <p:nvPicPr>
          <p:cNvPr id="69" name="Shape 69"/>
          <p:cNvPicPr preferRelativeResize="0"/>
          <p:nvPr/>
        </p:nvPicPr>
        <p:blipFill rotWithShape="1">
          <a:blip r:embed="rId3">
            <a:alphaModFix/>
          </a:blip>
          <a:srcRect b="12177" l="26605" r="24676" t="14423"/>
          <a:stretch/>
        </p:blipFill>
        <p:spPr>
          <a:xfrm>
            <a:off x="2171750" y="2336375"/>
            <a:ext cx="1537775" cy="233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Shape 70"/>
          <p:cNvPicPr preferRelativeResize="0"/>
          <p:nvPr/>
        </p:nvPicPr>
        <p:blipFill rotWithShape="1">
          <a:blip r:embed="rId4">
            <a:alphaModFix/>
          </a:blip>
          <a:srcRect b="12613" l="0" r="14266" t="8009"/>
          <a:stretch/>
        </p:blipFill>
        <p:spPr>
          <a:xfrm>
            <a:off x="5017275" y="2336375"/>
            <a:ext cx="1705066" cy="2336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Experiment Design</a:t>
            </a:r>
            <a:endParaRPr/>
          </a:p>
        </p:txBody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345500" y="1152475"/>
            <a:ext cx="4061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Goal: </a:t>
            </a:r>
            <a:r>
              <a:rPr lang="en" sz="2400"/>
              <a:t>Create a consistent course for the turtlebot to navigate</a:t>
            </a:r>
            <a:endParaRPr sz="2400"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381000" lvl="0" marL="457200">
              <a:spcBef>
                <a:spcPts val="16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SLAM Navigation</a:t>
            </a:r>
            <a:endParaRPr sz="2400"/>
          </a:p>
        </p:txBody>
      </p:sp>
      <p:pic>
        <p:nvPicPr>
          <p:cNvPr id="77" name="Shape 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26200" y="265375"/>
            <a:ext cx="3506100" cy="4612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Printed Images for Subjects/Training</a:t>
            </a:r>
            <a:endParaRPr/>
          </a:p>
        </p:txBody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84" name="Shape 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3825" y="1017725"/>
            <a:ext cx="2425321" cy="3339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Shape 85"/>
          <p:cNvPicPr preferRelativeResize="0"/>
          <p:nvPr/>
        </p:nvPicPr>
        <p:blipFill rotWithShape="1">
          <a:blip r:embed="rId4">
            <a:alphaModFix/>
          </a:blip>
          <a:srcRect b="0" l="24149" r="22196" t="0"/>
          <a:stretch/>
        </p:blipFill>
        <p:spPr>
          <a:xfrm>
            <a:off x="3090876" y="997650"/>
            <a:ext cx="2681172" cy="333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Shape 86"/>
          <p:cNvPicPr preferRelativeResize="0"/>
          <p:nvPr/>
        </p:nvPicPr>
        <p:blipFill rotWithShape="1">
          <a:blip r:embed="rId5">
            <a:alphaModFix/>
          </a:blip>
          <a:srcRect b="0" l="29345" r="32148" t="0"/>
          <a:stretch/>
        </p:blipFill>
        <p:spPr>
          <a:xfrm>
            <a:off x="6063775" y="1017732"/>
            <a:ext cx="2286199" cy="33397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Software Stabilizer</a:t>
            </a:r>
            <a:endParaRPr/>
          </a:p>
        </p:txBody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311700" y="1152475"/>
            <a:ext cx="4545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19100" lvl="0" marL="457200" rtl="0">
              <a:spcBef>
                <a:spcPts val="1600"/>
              </a:spcBef>
              <a:spcAft>
                <a:spcPts val="0"/>
              </a:spcAft>
              <a:buSzPts val="3000"/>
              <a:buChar char="●"/>
            </a:pPr>
            <a:r>
              <a:rPr lang="en" sz="3000"/>
              <a:t>VideoPad</a:t>
            </a:r>
            <a:endParaRPr sz="3000"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-419100" lvl="0" marL="457200" rtl="0">
              <a:spcBef>
                <a:spcPts val="1600"/>
              </a:spcBef>
              <a:spcAft>
                <a:spcPts val="0"/>
              </a:spcAft>
              <a:buSzPts val="3000"/>
              <a:buChar char="●"/>
            </a:pPr>
            <a:r>
              <a:rPr lang="en" sz="3000"/>
              <a:t>Deshaker</a:t>
            </a:r>
            <a:endParaRPr sz="3000"/>
          </a:p>
          <a:p>
            <a:pPr indent="0" lvl="0" marL="0" rt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93" name="Shape 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37875" y="1641200"/>
            <a:ext cx="3981900" cy="18611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   Base                Vs.               Software</a:t>
            </a:r>
            <a:endParaRPr/>
          </a:p>
        </p:txBody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00" name="Shape 100" title="StabilizedUsbNoStab5T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41900" y="1069500"/>
            <a:ext cx="4572000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Shape 101" title="usbNoStab5T.mp4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900" y="1069500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Hardware </a:t>
            </a:r>
            <a:r>
              <a:rPr lang="en"/>
              <a:t>Stabilizer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311700" y="1152475"/>
            <a:ext cx="4478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3-D Printed Mount</a:t>
            </a:r>
            <a:endParaRPr sz="2400"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381000" lvl="0" marL="457200" rtl="0">
              <a:spcBef>
                <a:spcPts val="16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Uses </a:t>
            </a:r>
            <a:r>
              <a:rPr lang="en" sz="2400"/>
              <a:t>counterweights</a:t>
            </a:r>
            <a:r>
              <a:rPr lang="en" sz="2400"/>
              <a:t> to smooth video </a:t>
            </a:r>
            <a:endParaRPr sz="2400"/>
          </a:p>
        </p:txBody>
      </p:sp>
      <p:pic>
        <p:nvPicPr>
          <p:cNvPr id="108" name="Shape 108"/>
          <p:cNvPicPr preferRelativeResize="0"/>
          <p:nvPr/>
        </p:nvPicPr>
        <p:blipFill rotWithShape="1">
          <a:blip r:embed="rId3">
            <a:alphaModFix/>
          </a:blip>
          <a:srcRect b="10271" l="12127" r="40846" t="18841"/>
          <a:stretch/>
        </p:blipFill>
        <p:spPr>
          <a:xfrm>
            <a:off x="7018275" y="748712"/>
            <a:ext cx="1814022" cy="3646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Shape 109"/>
          <p:cNvPicPr preferRelativeResize="0"/>
          <p:nvPr/>
        </p:nvPicPr>
        <p:blipFill rotWithShape="1">
          <a:blip r:embed="rId4">
            <a:alphaModFix/>
          </a:blip>
          <a:srcRect b="0" l="31839" r="35886" t="8875"/>
          <a:stretch/>
        </p:blipFill>
        <p:spPr>
          <a:xfrm>
            <a:off x="4885525" y="228275"/>
            <a:ext cx="1245026" cy="46869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Base                         Vs.                Hardware</a:t>
            </a:r>
            <a:endParaRPr/>
          </a:p>
        </p:txBody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16" name="Shape 116" title="phoneNoStab5T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146175"/>
            <a:ext cx="4572000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Shape 117" title="phoneStab2T.mp4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72000" y="1146175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