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1" r:id="rId16"/>
    <p:sldId id="270" r:id="rId17"/>
  </p:sldIdLst>
  <p:sldSz cx="9144000" cy="5143500" type="screen16x9"/>
  <p:notesSz cx="6858000" cy="9144000"/>
  <p:embeddedFontLst>
    <p:embeddedFont>
      <p:font typeface="Raleway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89CA18-7AC5-4E44-A84B-3B4E18820B18}">
  <a:tblStyle styleId="{3689CA18-7AC5-4E44-A84B-3B4E18820B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8"/>
    <p:restoredTop sz="94727"/>
  </p:normalViewPr>
  <p:slideViewPr>
    <p:cSldViewPr snapToGrid="0" snapToObjects="1">
      <p:cViewPr varScale="1">
        <p:scale>
          <a:sx n="162" d="100"/>
          <a:sy n="162" d="100"/>
        </p:scale>
        <p:origin x="20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The Efficacy of Augmented Reality in the Classroom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Ben Kopchains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Advisor - Chris </a:t>
            </a:r>
            <a:r>
              <a:rPr lang="en" sz="1800" dirty="0" err="1">
                <a:latin typeface="Arial" panose="020B0604020202020204" pitchFamily="34" charset="0"/>
                <a:cs typeface="Arial" panose="020B0604020202020204" pitchFamily="34" charset="0"/>
              </a:rPr>
              <a:t>Fernandes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Study Results – Study Times (AR Group Only)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2" name="Shape 162"/>
          <p:cNvGraphicFramePr/>
          <p:nvPr/>
        </p:nvGraphicFramePr>
        <p:xfrm>
          <a:off x="1128350" y="2078875"/>
          <a:ext cx="6514600" cy="1645830"/>
        </p:xfrm>
        <a:graphic>
          <a:graphicData uri="http://schemas.openxmlformats.org/drawingml/2006/table">
            <a:tbl>
              <a:tblPr>
                <a:noFill/>
                <a:tableStyleId>{3689CA18-7AC5-4E44-A84B-3B4E18820B18}</a:tableStyleId>
              </a:tblPr>
              <a:tblGrid>
                <a:gridCol w="31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Avg Time Studying AR</a:t>
                      </a:r>
                      <a:endParaRPr sz="18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Average Time Studying </a:t>
                      </a:r>
                      <a:endParaRPr sz="1800" b="1"/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Cheat Sheet</a:t>
                      </a:r>
                      <a:endParaRPr sz="1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5.54min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4.51min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 gridSpan="2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P-value = 0.0243</a:t>
                      </a:r>
                      <a:endParaRPr sz="180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Study Results – Test-Taking Time Changes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942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9" name="Shape 169"/>
          <p:cNvGraphicFramePr/>
          <p:nvPr/>
        </p:nvGraphicFramePr>
        <p:xfrm>
          <a:off x="1128350" y="2078875"/>
          <a:ext cx="6514600" cy="1828680"/>
        </p:xfrm>
        <a:graphic>
          <a:graphicData uri="http://schemas.openxmlformats.org/drawingml/2006/table">
            <a:tbl>
              <a:tblPr>
                <a:noFill/>
                <a:tableStyleId>{3689CA18-7AC5-4E44-A84B-3B4E18820B18}</a:tableStyleId>
              </a:tblPr>
              <a:tblGrid>
                <a:gridCol w="31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Average Time Decrease B/W Pre- and Posttest</a:t>
                      </a:r>
                      <a:endParaRPr sz="18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(AR)</a:t>
                      </a:r>
                      <a:endParaRPr sz="18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(Non-AR)</a:t>
                      </a:r>
                      <a:endParaRPr sz="1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1.89min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1.34min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 gridSpan="2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P-value = 0.0855</a:t>
                      </a:r>
                      <a:endParaRPr sz="180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Study Results - AR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74882-F60F-5E4F-B185-87BAEEA32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" t="1570" b="1514"/>
          <a:stretch/>
        </p:blipFill>
        <p:spPr>
          <a:xfrm>
            <a:off x="2079821" y="1932680"/>
            <a:ext cx="4987957" cy="28535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29450" y="383955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Speaks more to engagement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8" name="Shape 188"/>
          <p:cNvGraphicFramePr/>
          <p:nvPr/>
        </p:nvGraphicFramePr>
        <p:xfrm>
          <a:off x="954300" y="1992075"/>
          <a:ext cx="7239000" cy="1828680"/>
        </p:xfrm>
        <a:graphic>
          <a:graphicData uri="http://schemas.openxmlformats.org/drawingml/2006/table">
            <a:tbl>
              <a:tblPr>
                <a:noFill/>
                <a:tableStyleId>{3689CA18-7AC5-4E44-A84B-3B4E18820B18}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Measurement</a:t>
                      </a:r>
                      <a:endParaRPr sz="18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Favors</a:t>
                      </a:r>
                      <a:endParaRPr sz="18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Stat. Significant?</a:t>
                      </a:r>
                      <a:endParaRPr sz="1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Score Improvement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Non-AR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No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Study Time Allocation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AR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Yes</a:t>
                      </a:r>
                      <a:endParaRPr sz="18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Test Time Decrease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AR</a:t>
                      </a:r>
                      <a:endParaRPr sz="1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No</a:t>
                      </a:r>
                      <a:endParaRPr sz="1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More subjects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Data not substantial enough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Improve app usability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Tutorial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“Zoom” recognition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49A3-46DA-D849-8889-8C997119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78744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Study Results - Testimonials / Engagement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Positive Feedback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“Not </a:t>
            </a:r>
            <a:r>
              <a:rPr lang="en" sz="1800" dirty="0" err="1"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 lie your app is very cool and useful!”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“I’ve always wanted a tool like this.”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Relates to student engagement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Inconclusive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Augmented Reality (AR)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4367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latin typeface="Arial" panose="020B0604020202020204" pitchFamily="34" charset="0"/>
                <a:cs typeface="Arial" panose="020B0604020202020204" pitchFamily="34" charset="0"/>
              </a:rPr>
              <a:t>Blend of real and 3D images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latin typeface="Arial" panose="020B0604020202020204" pitchFamily="34" charset="0"/>
                <a:cs typeface="Arial" panose="020B0604020202020204" pitchFamily="34" charset="0"/>
              </a:rPr>
              <a:t>Tablet / phone</a:t>
            </a:r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latin typeface="Arial" panose="020B0604020202020204" pitchFamily="34" charset="0"/>
                <a:cs typeface="Arial" panose="020B0604020202020204" pitchFamily="34" charset="0"/>
              </a:rPr>
              <a:t>Overlays digital information into the real world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latin typeface="Arial" panose="020B0604020202020204" pitchFamily="34" charset="0"/>
                <a:cs typeface="Arial" panose="020B0604020202020204" pitchFamily="34" charset="0"/>
              </a:rPr>
              <a:t>Ex: IKEA, Pokémon Go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7265" r="13161"/>
          <a:stretch/>
        </p:blipFill>
        <p:spPr>
          <a:xfrm>
            <a:off x="5294575" y="2007024"/>
            <a:ext cx="3437276" cy="2276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Why AR in the Classroom?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727650" y="1931700"/>
            <a:ext cx="5411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Engaging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Hierarchical, option to focus / separate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More Interactive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Use phone like a magnifying glass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Precedent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Data Visualization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9122" y="485900"/>
            <a:ext cx="2179829" cy="130748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9101" y="1793378"/>
            <a:ext cx="2179847" cy="17152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Shape 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9121" y="3508623"/>
            <a:ext cx="2179828" cy="163487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729450" y="1926475"/>
            <a:ext cx="4190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latin typeface="Arial" panose="020B0604020202020204" pitchFamily="34" charset="0"/>
                <a:cs typeface="Arial" panose="020B0604020202020204" pitchFamily="34" charset="0"/>
              </a:rPr>
              <a:t>Understood at basic level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latin typeface="Arial" panose="020B0604020202020204" pitchFamily="34" charset="0"/>
                <a:cs typeface="Arial" panose="020B0604020202020204" pitchFamily="34" charset="0"/>
              </a:rPr>
              <a:t>Benefits from AR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latin typeface="Arial" panose="020B0604020202020204" pitchFamily="34" charset="0"/>
                <a:cs typeface="Arial" panose="020B0604020202020204" pitchFamily="34" charset="0"/>
              </a:rPr>
              <a:t>Hierarchical System 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850" y="1355125"/>
            <a:ext cx="3448303" cy="298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Shape 116"/>
          <p:cNvGrpSpPr/>
          <p:nvPr/>
        </p:nvGrpSpPr>
        <p:grpSpPr>
          <a:xfrm>
            <a:off x="-279701" y="0"/>
            <a:ext cx="4361051" cy="7310966"/>
            <a:chOff x="-354625" y="49058"/>
            <a:chExt cx="4361051" cy="7310966"/>
          </a:xfrm>
        </p:grpSpPr>
        <p:pic>
          <p:nvPicPr>
            <p:cNvPr id="117" name="Shape 1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54625" y="49058"/>
              <a:ext cx="4361051" cy="73109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Shape 118"/>
            <p:cNvSpPr/>
            <p:nvPr/>
          </p:nvSpPr>
          <p:spPr>
            <a:xfrm>
              <a:off x="173650" y="264075"/>
              <a:ext cx="1400100" cy="540600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/>
                <a:t>Sunlight</a:t>
              </a:r>
              <a:endParaRPr b="1" dirty="0"/>
            </a:p>
          </p:txBody>
        </p:sp>
        <p:sp>
          <p:nvSpPr>
            <p:cNvPr id="119" name="Shape 119"/>
            <p:cNvSpPr/>
            <p:nvPr/>
          </p:nvSpPr>
          <p:spPr>
            <a:xfrm>
              <a:off x="785025" y="813400"/>
              <a:ext cx="1320225" cy="558200"/>
            </a:xfrm>
            <a:custGeom>
              <a:avLst/>
              <a:gdLst/>
              <a:ahLst/>
              <a:cxnLst/>
              <a:rect l="0" t="0" r="0" b="0"/>
              <a:pathLst>
                <a:path w="52809" h="22328" extrusionOk="0">
                  <a:moveTo>
                    <a:pt x="0" y="0"/>
                  </a:moveTo>
                  <a:cubicBezTo>
                    <a:pt x="2127" y="3190"/>
                    <a:pt x="3959" y="15417"/>
                    <a:pt x="12760" y="19138"/>
                  </a:cubicBezTo>
                  <a:cubicBezTo>
                    <a:pt x="21562" y="22859"/>
                    <a:pt x="46134" y="21796"/>
                    <a:pt x="52809" y="22328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stealth" w="med" len="med"/>
            </a:ln>
          </p:spPr>
        </p:sp>
      </p:grpSp>
      <p:grpSp>
        <p:nvGrpSpPr>
          <p:cNvPr id="120" name="Shape 120"/>
          <p:cNvGrpSpPr/>
          <p:nvPr/>
        </p:nvGrpSpPr>
        <p:grpSpPr>
          <a:xfrm>
            <a:off x="2328601" y="1424954"/>
            <a:ext cx="5540448" cy="3751728"/>
            <a:chOff x="2114975" y="1128450"/>
            <a:chExt cx="3913298" cy="2649900"/>
          </a:xfrm>
        </p:grpSpPr>
        <p:cxnSp>
          <p:nvCxnSpPr>
            <p:cNvPr id="121" name="Shape 121"/>
            <p:cNvCxnSpPr/>
            <p:nvPr/>
          </p:nvCxnSpPr>
          <p:spPr>
            <a:xfrm flipH="1">
              <a:off x="2114975" y="1128450"/>
              <a:ext cx="126300" cy="2649900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Shape 122"/>
            <p:cNvCxnSpPr/>
            <p:nvPr/>
          </p:nvCxnSpPr>
          <p:spPr>
            <a:xfrm>
              <a:off x="2247275" y="1140475"/>
              <a:ext cx="3743400" cy="2553600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23" name="Shape 123"/>
            <p:cNvPicPr preferRelativeResize="0"/>
            <p:nvPr/>
          </p:nvPicPr>
          <p:blipFill rotWithShape="1">
            <a:blip r:embed="rId4">
              <a:alphaModFix/>
            </a:blip>
            <a:srcRect l="823" t="6435" b="2014"/>
            <a:stretch/>
          </p:blipFill>
          <p:spPr>
            <a:xfrm>
              <a:off x="2132975" y="1585050"/>
              <a:ext cx="3895298" cy="2151200"/>
            </a:xfrm>
            <a:prstGeom prst="rect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24" name="Shape 124"/>
            <p:cNvCxnSpPr/>
            <p:nvPr/>
          </p:nvCxnSpPr>
          <p:spPr>
            <a:xfrm>
              <a:off x="2229250" y="1128450"/>
              <a:ext cx="3779400" cy="444600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Shape 125"/>
            <p:cNvCxnSpPr/>
            <p:nvPr/>
          </p:nvCxnSpPr>
          <p:spPr>
            <a:xfrm flipH="1">
              <a:off x="2132975" y="1128450"/>
              <a:ext cx="108300" cy="456600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6" name="Shape 126"/>
          <p:cNvGrpSpPr/>
          <p:nvPr/>
        </p:nvGrpSpPr>
        <p:grpSpPr>
          <a:xfrm>
            <a:off x="3818849" y="79731"/>
            <a:ext cx="5325151" cy="4180336"/>
            <a:chOff x="3743925" y="128789"/>
            <a:chExt cx="5325151" cy="4180336"/>
          </a:xfrm>
        </p:grpSpPr>
        <p:pic>
          <p:nvPicPr>
            <p:cNvPr id="127" name="Shape 1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60685" y="128789"/>
              <a:ext cx="5308391" cy="4080672"/>
            </a:xfrm>
            <a:prstGeom prst="rect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28" name="Shape 128"/>
            <p:cNvCxnSpPr/>
            <p:nvPr/>
          </p:nvCxnSpPr>
          <p:spPr>
            <a:xfrm>
              <a:off x="3743925" y="4233825"/>
              <a:ext cx="1503600" cy="753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Shape 129"/>
            <p:cNvCxnSpPr/>
            <p:nvPr/>
          </p:nvCxnSpPr>
          <p:spPr>
            <a:xfrm rot="10800000" flipH="1">
              <a:off x="5247500" y="4227425"/>
              <a:ext cx="3809100" cy="816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App Design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5938" y="0"/>
            <a:ext cx="23739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8538" y="0"/>
            <a:ext cx="237392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Experiment Design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29450" y="19264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Two groups - evenly divided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Intro biology students</a:t>
            </a: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 subjects total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Pretest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Gauge initial knowledge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Study period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Cheat Sheet</a:t>
            </a: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Cheat Sheet &amp; App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734E0C-0F3F-2B48-B3FC-F9100FDFB4B9}"/>
              </a:ext>
            </a:extLst>
          </p:cNvPr>
          <p:cNvGrpSpPr/>
          <p:nvPr/>
        </p:nvGrpSpPr>
        <p:grpSpPr>
          <a:xfrm>
            <a:off x="5180944" y="890751"/>
            <a:ext cx="3599985" cy="3916872"/>
            <a:chOff x="5015406" y="882869"/>
            <a:chExt cx="3599985" cy="39168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B8264-78FB-1243-9978-261DC1522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1331" y="1926475"/>
              <a:ext cx="2254060" cy="287326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EC8646-C22C-FC4F-99AC-AAC1A386E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5406" y="882869"/>
              <a:ext cx="2234762" cy="28732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Experiment Design (Cont.)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Posttest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Gauge knowledge absorbed from study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Compare results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spcBef>
                <a:spcPts val="0"/>
              </a:spcBef>
              <a:buSzPts val="18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Test scores</a:t>
            </a:r>
          </a:p>
          <a:p>
            <a:pPr lvl="1" indent="-342900">
              <a:spcBef>
                <a:spcPts val="0"/>
              </a:spcBef>
              <a:buSzPts val="18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Time spent studying</a:t>
            </a:r>
            <a:endParaRPr lang="e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latin typeface="Arial" panose="020B0604020202020204" pitchFamily="34" charset="0"/>
                <a:cs typeface="Arial" panose="020B0604020202020204" pitchFamily="34" charset="0"/>
              </a:rPr>
              <a:t>Time to complete pretest &amp; posttest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Study Results – Test Scores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942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2000"/>
          </a:p>
        </p:txBody>
      </p:sp>
      <p:graphicFrame>
        <p:nvGraphicFramePr>
          <p:cNvPr id="155" name="Shape 155"/>
          <p:cNvGraphicFramePr/>
          <p:nvPr>
            <p:extLst>
              <p:ext uri="{D42A27DB-BD31-4B8C-83A1-F6EECF244321}">
                <p14:modId xmlns:p14="http://schemas.microsoft.com/office/powerpoint/2010/main" val="448964728"/>
              </p:ext>
            </p:extLst>
          </p:nvPr>
        </p:nvGraphicFramePr>
        <p:xfrm>
          <a:off x="1128350" y="2078875"/>
          <a:ext cx="6514600" cy="1645830"/>
        </p:xfrm>
        <a:graphic>
          <a:graphicData uri="http://schemas.openxmlformats.org/drawingml/2006/table">
            <a:tbl>
              <a:tblPr>
                <a:noFill/>
                <a:tableStyleId>{3689CA18-7AC5-4E44-A84B-3B4E18820B18}</a:tableStyleId>
              </a:tblPr>
              <a:tblGrid>
                <a:gridCol w="113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Total Possible</a:t>
                      </a:r>
                      <a:endParaRPr sz="1800" b="1" dirty="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Average Score </a:t>
                      </a:r>
                      <a:endParaRPr sz="1800" b="1"/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Improvement (AR)</a:t>
                      </a:r>
                      <a:endParaRPr sz="1800" b="1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Average Score </a:t>
                      </a:r>
                      <a:endParaRPr sz="1800" b="1"/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Improvement (Non-AR)</a:t>
                      </a:r>
                      <a:endParaRPr sz="1800" b="1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15 pts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1.60 pts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2.40 pts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 gridSpan="3"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P-value = 0.5964</a:t>
                      </a:r>
                      <a:endParaRPr sz="1800" dirty="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288</Words>
  <Application>Microsoft Macintosh PowerPoint</Application>
  <PresentationFormat>On-screen Show (16:9)</PresentationFormat>
  <Paragraphs>92</Paragraphs>
  <Slides>16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Raleway</vt:lpstr>
      <vt:lpstr>Lato</vt:lpstr>
      <vt:lpstr>Streamline</vt:lpstr>
      <vt:lpstr>The Efficacy of Augmented Reality in the Classroom</vt:lpstr>
      <vt:lpstr>Augmented Reality (AR)</vt:lpstr>
      <vt:lpstr>Why AR in the Classroom?</vt:lpstr>
      <vt:lpstr>Photosynthesis</vt:lpstr>
      <vt:lpstr>PowerPoint Presentation</vt:lpstr>
      <vt:lpstr>App Design</vt:lpstr>
      <vt:lpstr>Experiment Design</vt:lpstr>
      <vt:lpstr>Experiment Design (Cont.)</vt:lpstr>
      <vt:lpstr>Study Results – Test Scores</vt:lpstr>
      <vt:lpstr>Study Results – Study Times (AR Group Only)</vt:lpstr>
      <vt:lpstr>Study Results – Test-Taking Time Changes</vt:lpstr>
      <vt:lpstr>Study Results - AR</vt:lpstr>
      <vt:lpstr>Conclusion</vt:lpstr>
      <vt:lpstr>Future Work</vt:lpstr>
      <vt:lpstr>Questions?</vt:lpstr>
      <vt:lpstr>Study Results - Testimonials / Engagement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Efficacy of Augmented Reality in the Classroom</dc:title>
  <cp:lastModifiedBy>Ben K</cp:lastModifiedBy>
  <cp:revision>14</cp:revision>
  <dcterms:modified xsi:type="dcterms:W3CDTF">2018-03-03T03:57:02Z</dcterms:modified>
</cp:coreProperties>
</file>