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7" r:id="rId1"/>
  </p:sldMasterIdLst>
  <p:notesMasterIdLst>
    <p:notesMasterId r:id="rId28"/>
  </p:notesMasterIdLst>
  <p:sldIdLst>
    <p:sldId id="256" r:id="rId2"/>
    <p:sldId id="283" r:id="rId3"/>
    <p:sldId id="282" r:id="rId4"/>
    <p:sldId id="257" r:id="rId5"/>
    <p:sldId id="259" r:id="rId6"/>
    <p:sldId id="265" r:id="rId7"/>
    <p:sldId id="266" r:id="rId8"/>
    <p:sldId id="272" r:id="rId9"/>
    <p:sldId id="267" r:id="rId10"/>
    <p:sldId id="273" r:id="rId11"/>
    <p:sldId id="269" r:id="rId12"/>
    <p:sldId id="270" r:id="rId13"/>
    <p:sldId id="260" r:id="rId14"/>
    <p:sldId id="261" r:id="rId15"/>
    <p:sldId id="277" r:id="rId16"/>
    <p:sldId id="274" r:id="rId17"/>
    <p:sldId id="275" r:id="rId18"/>
    <p:sldId id="276" r:id="rId19"/>
    <p:sldId id="278" r:id="rId20"/>
    <p:sldId id="280" r:id="rId21"/>
    <p:sldId id="279" r:id="rId22"/>
    <p:sldId id="262" r:id="rId23"/>
    <p:sldId id="285" r:id="rId24"/>
    <p:sldId id="264" r:id="rId25"/>
    <p:sldId id="284"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462" autoAdjust="0"/>
  </p:normalViewPr>
  <p:slideViewPr>
    <p:cSldViewPr snapToGrid="0" snapToObjects="1">
      <p:cViewPr varScale="1">
        <p:scale>
          <a:sx n="57" d="100"/>
          <a:sy n="57"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3E268-AD46-2D4E-8C66-95B4C3751BA8}" type="datetimeFigureOut">
              <a:rPr lang="en-US" smtClean="0"/>
              <a:t>3/3/17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71952-CB61-064A-B190-116D1468E804}" type="slidenum">
              <a:rPr lang="en-US" smtClean="0"/>
              <a:t>‹#›</a:t>
            </a:fld>
            <a:endParaRPr lang="en-US"/>
          </a:p>
        </p:txBody>
      </p:sp>
    </p:spTree>
    <p:extLst>
      <p:ext uri="{BB962C8B-B14F-4D97-AF65-F5344CB8AC3E}">
        <p14:creationId xmlns:p14="http://schemas.microsoft.com/office/powerpoint/2010/main" val="2398282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671952-CB61-064A-B190-116D1468E804}" type="slidenum">
              <a:rPr lang="en-US" smtClean="0"/>
              <a:t>1</a:t>
            </a:fld>
            <a:endParaRPr lang="en-US"/>
          </a:p>
        </p:txBody>
      </p:sp>
    </p:spTree>
    <p:extLst>
      <p:ext uri="{BB962C8B-B14F-4D97-AF65-F5344CB8AC3E}">
        <p14:creationId xmlns:p14="http://schemas.microsoft.com/office/powerpoint/2010/main" val="602829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In my model I only had four types of soldiers.</a:t>
            </a:r>
          </a:p>
          <a:p>
            <a:endParaRPr lang="en-US" dirty="0" smtClean="0"/>
          </a:p>
          <a:p>
            <a:r>
              <a:rPr lang="en-US" dirty="0" smtClean="0"/>
              <a:t>Spartans</a:t>
            </a:r>
            <a:r>
              <a:rPr lang="en-US" baseline="0" dirty="0" smtClean="0"/>
              <a:t> and Greek “Others” for the Greeks and Immortals and Persian “others” for the Persians.</a:t>
            </a:r>
          </a:p>
          <a:p>
            <a:endParaRPr lang="en-US" baseline="0" dirty="0" smtClean="0"/>
          </a:p>
          <a:p>
            <a:r>
              <a:rPr lang="en-US" baseline="0" dirty="0" smtClean="0"/>
              <a:t>The Spartans were considered the only professional soldiers at the time and were very well equipped. </a:t>
            </a:r>
          </a:p>
          <a:p>
            <a:endParaRPr lang="en-US" baseline="0" dirty="0" smtClean="0"/>
          </a:p>
          <a:p>
            <a:r>
              <a:rPr lang="en-US" baseline="0" dirty="0" smtClean="0"/>
              <a:t>The Greek others were citizen soldiers who lacked training but wore the same heavy armor that the Spartans did and carried the same weapons.</a:t>
            </a:r>
          </a:p>
          <a:p>
            <a:endParaRPr lang="en-US" baseline="0" dirty="0" smtClean="0"/>
          </a:p>
          <a:p>
            <a:r>
              <a:rPr lang="en-US" baseline="0" dirty="0" smtClean="0"/>
              <a:t>On the other hand, the Persians generally wore very light armor and had very minimal military training. </a:t>
            </a:r>
          </a:p>
          <a:p>
            <a:endParaRPr lang="en-US" baseline="0" dirty="0" smtClean="0"/>
          </a:p>
          <a:p>
            <a:r>
              <a:rPr lang="en-US" baseline="0" dirty="0" smtClean="0"/>
              <a:t>The king’s guard, or the Immortals, were the closest thing to a professional army that the Persians had although only wore cloth or leather armor and carried wooden shields if they carried shields at all.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9671952-CB61-064A-B190-116D1468E804}" type="slidenum">
              <a:rPr lang="en-US" smtClean="0"/>
              <a:t>11</a:t>
            </a:fld>
            <a:endParaRPr lang="en-US"/>
          </a:p>
        </p:txBody>
      </p:sp>
    </p:spTree>
    <p:extLst>
      <p:ext uri="{BB962C8B-B14F-4D97-AF65-F5344CB8AC3E}">
        <p14:creationId xmlns:p14="http://schemas.microsoft.com/office/powerpoint/2010/main" val="1418566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Depending</a:t>
            </a:r>
            <a:r>
              <a:rPr lang="en-US" baseline="0" dirty="0" smtClean="0"/>
              <a:t> on the circumstances, each type of soldier would get a bonus to their attack or defense skill, increasing the range of possible roll values.</a:t>
            </a:r>
          </a:p>
          <a:p>
            <a:endParaRPr lang="en-US" baseline="0" dirty="0" smtClean="0"/>
          </a:p>
          <a:p>
            <a:r>
              <a:rPr lang="en-US" baseline="0" dirty="0" smtClean="0"/>
              <a:t>For the Greeks, these bonuses were applied when they were in a phalanx formation, “frenzy” when the phalanx was destroyed, “Broken weapons” for when their weapons were broken, and “fake retreat” which was a tactic used by the Spartans to great effect. </a:t>
            </a:r>
          </a:p>
          <a:p>
            <a:endParaRPr lang="en-US" baseline="0" dirty="0" smtClean="0"/>
          </a:p>
          <a:p>
            <a:r>
              <a:rPr lang="en-US" baseline="0" dirty="0" smtClean="0"/>
              <a:t>The Persians only ever got a “Strength in number” bonus when the Greeks fought outside the narrow pass. </a:t>
            </a:r>
          </a:p>
        </p:txBody>
      </p:sp>
      <p:sp>
        <p:nvSpPr>
          <p:cNvPr id="4" name="Slide Number Placeholder 3"/>
          <p:cNvSpPr>
            <a:spLocks noGrp="1"/>
          </p:cNvSpPr>
          <p:nvPr>
            <p:ph type="sldNum" sz="quarter" idx="10"/>
          </p:nvPr>
        </p:nvSpPr>
        <p:spPr/>
        <p:txBody>
          <a:bodyPr/>
          <a:lstStyle/>
          <a:p>
            <a:fld id="{99671952-CB61-064A-B190-116D1468E804}" type="slidenum">
              <a:rPr lang="en-US" smtClean="0"/>
              <a:t>12</a:t>
            </a:fld>
            <a:endParaRPr lang="en-US"/>
          </a:p>
        </p:txBody>
      </p:sp>
    </p:spTree>
    <p:extLst>
      <p:ext uri="{BB962C8B-B14F-4D97-AF65-F5344CB8AC3E}">
        <p14:creationId xmlns:p14="http://schemas.microsoft.com/office/powerpoint/2010/main" val="2224350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I</a:t>
            </a:r>
            <a:r>
              <a:rPr lang="en-US" baseline="0" dirty="0" smtClean="0"/>
              <a:t> collected the results from 50 of these historical simulation and compared them to the results as told by Herodotus or modern historians. </a:t>
            </a:r>
          </a:p>
          <a:p>
            <a:endParaRPr lang="en-US" baseline="0" dirty="0" smtClean="0"/>
          </a:p>
          <a:p>
            <a:r>
              <a:rPr lang="en-US" baseline="0" dirty="0" smtClean="0"/>
              <a:t>According to these records, roughly 20,000 Persians and 1,500 Greeks were killed during the battle.</a:t>
            </a:r>
          </a:p>
          <a:p>
            <a:endParaRPr lang="en-US" baseline="0" dirty="0" smtClean="0"/>
          </a:p>
          <a:p>
            <a:r>
              <a:rPr lang="en-US" baseline="0" dirty="0" smtClean="0"/>
              <a:t>On average my simulation resulted in the death of 1,555 Greeks and 20,869 Persians. </a:t>
            </a:r>
          </a:p>
          <a:p>
            <a:endParaRPr lang="en-US" baseline="0" dirty="0" smtClean="0"/>
          </a:p>
          <a:p>
            <a:r>
              <a:rPr lang="en-US" baseline="0" dirty="0" smtClean="0"/>
              <a:t>These results were important because they show that my model generates historically accurate results and can be used to accurately simulate “What </a:t>
            </a:r>
            <a:r>
              <a:rPr lang="mr-IN" baseline="0" dirty="0" smtClean="0"/>
              <a:t>–</a:t>
            </a:r>
            <a:r>
              <a:rPr lang="en-US" baseline="0" dirty="0" smtClean="0"/>
              <a:t> if “ scenarios</a:t>
            </a:r>
          </a:p>
        </p:txBody>
      </p:sp>
      <p:sp>
        <p:nvSpPr>
          <p:cNvPr id="4" name="Slide Number Placeholder 3"/>
          <p:cNvSpPr>
            <a:spLocks noGrp="1"/>
          </p:cNvSpPr>
          <p:nvPr>
            <p:ph type="sldNum" sz="quarter" idx="10"/>
          </p:nvPr>
        </p:nvSpPr>
        <p:spPr/>
        <p:txBody>
          <a:bodyPr/>
          <a:lstStyle/>
          <a:p>
            <a:fld id="{99671952-CB61-064A-B190-116D1468E804}" type="slidenum">
              <a:rPr lang="en-US" smtClean="0"/>
              <a:t>13</a:t>
            </a:fld>
            <a:endParaRPr lang="en-US"/>
          </a:p>
        </p:txBody>
      </p:sp>
    </p:spTree>
    <p:extLst>
      <p:ext uri="{BB962C8B-B14F-4D97-AF65-F5344CB8AC3E}">
        <p14:creationId xmlns:p14="http://schemas.microsoft.com/office/powerpoint/2010/main" val="4052390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Like:</a:t>
            </a:r>
          </a:p>
          <a:p>
            <a:endParaRPr lang="en-US" dirty="0" smtClean="0"/>
          </a:p>
          <a:p>
            <a:r>
              <a:rPr lang="en-US" dirty="0" smtClean="0"/>
              <a:t>What</a:t>
            </a:r>
            <a:r>
              <a:rPr lang="en-US" baseline="0" dirty="0" smtClean="0"/>
              <a:t> if </a:t>
            </a:r>
            <a:r>
              <a:rPr lang="en-US" baseline="0" dirty="0" err="1" smtClean="0"/>
              <a:t>Ephialtes</a:t>
            </a:r>
            <a:r>
              <a:rPr lang="en-US" baseline="0" dirty="0" smtClean="0"/>
              <a:t> did not betray the Greeks?</a:t>
            </a:r>
          </a:p>
          <a:p>
            <a:endParaRPr lang="en-US" baseline="0" dirty="0" smtClean="0"/>
          </a:p>
          <a:p>
            <a:r>
              <a:rPr lang="en-US" baseline="0" dirty="0" smtClean="0"/>
              <a:t>What if the battle did not occur during the </a:t>
            </a:r>
            <a:r>
              <a:rPr lang="en-US" baseline="0" dirty="0" err="1" smtClean="0"/>
              <a:t>Carnea</a:t>
            </a:r>
            <a:r>
              <a:rPr lang="en-US" baseline="0" dirty="0" smtClean="0"/>
              <a:t> festival?</a:t>
            </a:r>
          </a:p>
          <a:p>
            <a:endParaRPr lang="en-US" baseline="0" dirty="0" smtClean="0"/>
          </a:p>
          <a:p>
            <a:r>
              <a:rPr lang="en-US" baseline="0" dirty="0" smtClean="0"/>
              <a:t>And </a:t>
            </a:r>
          </a:p>
          <a:p>
            <a:endParaRPr lang="en-US" baseline="0" dirty="0" smtClean="0"/>
          </a:p>
          <a:p>
            <a:r>
              <a:rPr lang="en-US" baseline="0" dirty="0" smtClean="0"/>
              <a:t>What if the Greeks did not choose to make their stand at the “Middle Gate”? </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14</a:t>
            </a:fld>
            <a:endParaRPr lang="en-US"/>
          </a:p>
        </p:txBody>
      </p:sp>
    </p:spTree>
    <p:extLst>
      <p:ext uri="{BB962C8B-B14F-4D97-AF65-F5344CB8AC3E}">
        <p14:creationId xmlns:p14="http://schemas.microsoft.com/office/powerpoint/2010/main" val="3566300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In simulating this first counter-factual, I had to make these adjustments.</a:t>
            </a:r>
          </a:p>
          <a:p>
            <a:endParaRPr lang="en-US" baseline="0" dirty="0" smtClean="0"/>
          </a:p>
          <a:p>
            <a:r>
              <a:rPr lang="en-US" baseline="0" dirty="0" smtClean="0"/>
              <a:t>I got rid of the effects of </a:t>
            </a:r>
            <a:r>
              <a:rPr lang="en-US" baseline="0" dirty="0" err="1" smtClean="0"/>
              <a:t>Ephialtes’s</a:t>
            </a:r>
            <a:r>
              <a:rPr lang="en-US" baseline="0" dirty="0" smtClean="0"/>
              <a:t> betrayal by removing the Greek retreat and the final stand sequence. </a:t>
            </a:r>
          </a:p>
          <a:p>
            <a:endParaRPr lang="en-US" baseline="0" dirty="0" smtClean="0"/>
          </a:p>
          <a:p>
            <a:r>
              <a:rPr lang="en-US" baseline="0" dirty="0" smtClean="0"/>
              <a:t>Also from the 3</a:t>
            </a:r>
            <a:r>
              <a:rPr lang="en-US" baseline="30000" dirty="0" smtClean="0"/>
              <a:t>rd</a:t>
            </a:r>
            <a:r>
              <a:rPr lang="en-US" baseline="0" dirty="0" smtClean="0"/>
              <a:t> day on I randomly determined which group of Persian soldiers was fighting using a random number generator. </a:t>
            </a:r>
          </a:p>
          <a:p>
            <a:endParaRPr lang="en-US" baseline="0" dirty="0" smtClean="0"/>
          </a:p>
          <a:p>
            <a:r>
              <a:rPr lang="en-US" baseline="0" dirty="0" smtClean="0"/>
              <a:t>And lastly, I added fatigue as a factor.</a:t>
            </a:r>
          </a:p>
        </p:txBody>
      </p:sp>
      <p:sp>
        <p:nvSpPr>
          <p:cNvPr id="4" name="Slide Number Placeholder 3"/>
          <p:cNvSpPr>
            <a:spLocks noGrp="1"/>
          </p:cNvSpPr>
          <p:nvPr>
            <p:ph type="sldNum" sz="quarter" idx="10"/>
          </p:nvPr>
        </p:nvSpPr>
        <p:spPr/>
        <p:txBody>
          <a:bodyPr/>
          <a:lstStyle/>
          <a:p>
            <a:fld id="{99671952-CB61-064A-B190-116D1468E804}" type="slidenum">
              <a:rPr lang="en-US" smtClean="0"/>
              <a:t>15</a:t>
            </a:fld>
            <a:endParaRPr lang="en-US"/>
          </a:p>
        </p:txBody>
      </p:sp>
    </p:spTree>
    <p:extLst>
      <p:ext uri="{BB962C8B-B14F-4D97-AF65-F5344CB8AC3E}">
        <p14:creationId xmlns:p14="http://schemas.microsoft.com/office/powerpoint/2010/main" val="504234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results</a:t>
            </a:r>
            <a:r>
              <a:rPr lang="en-US" baseline="0" dirty="0" smtClean="0"/>
              <a:t> shown in this table were taken from 50 trials.</a:t>
            </a:r>
          </a:p>
          <a:p>
            <a:endParaRPr lang="en-US" baseline="0" dirty="0" smtClean="0"/>
          </a:p>
          <a:p>
            <a:r>
              <a:rPr lang="en-US" baseline="0" dirty="0" smtClean="0"/>
              <a:t>And for ease of comparison I only show the first 3 days of the battle and the totals.</a:t>
            </a:r>
          </a:p>
          <a:p>
            <a:endParaRPr lang="en-US" baseline="0" dirty="0" smtClean="0"/>
          </a:p>
          <a:p>
            <a:r>
              <a:rPr lang="en-US" baseline="0" dirty="0" smtClean="0"/>
              <a:t>In this case the battle lasted an average of 17.6 days.</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16</a:t>
            </a:fld>
            <a:endParaRPr lang="en-US"/>
          </a:p>
        </p:txBody>
      </p:sp>
    </p:spTree>
    <p:extLst>
      <p:ext uri="{BB962C8B-B14F-4D97-AF65-F5344CB8AC3E}">
        <p14:creationId xmlns:p14="http://schemas.microsoft.com/office/powerpoint/2010/main" val="2988825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Here we have the historical data</a:t>
            </a:r>
            <a:r>
              <a:rPr lang="en-US" baseline="0" dirty="0" smtClean="0"/>
              <a:t> on the top and the counter-factual data on the bottom. </a:t>
            </a:r>
          </a:p>
          <a:p>
            <a:endParaRPr lang="en-US" baseline="0" dirty="0" smtClean="0"/>
          </a:p>
          <a:p>
            <a:r>
              <a:rPr lang="en-US" baseline="0" dirty="0" smtClean="0"/>
              <a:t>You can clearly see the affect that the absence of the final stand sequence has on the results</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17</a:t>
            </a:fld>
            <a:endParaRPr lang="en-US"/>
          </a:p>
        </p:txBody>
      </p:sp>
    </p:spTree>
    <p:extLst>
      <p:ext uri="{BB962C8B-B14F-4D97-AF65-F5344CB8AC3E}">
        <p14:creationId xmlns:p14="http://schemas.microsoft.com/office/powerpoint/2010/main" val="1251644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To</a:t>
            </a:r>
            <a:r>
              <a:rPr lang="en-US" baseline="0" dirty="0" smtClean="0"/>
              <a:t> </a:t>
            </a:r>
            <a:r>
              <a:rPr lang="en-US" dirty="0" smtClean="0"/>
              <a:t>Simulate</a:t>
            </a:r>
            <a:r>
              <a:rPr lang="en-US" baseline="0" dirty="0" smtClean="0"/>
              <a:t> the question “What if the battle was not fought during the </a:t>
            </a:r>
            <a:r>
              <a:rPr lang="en-US" baseline="0" dirty="0" err="1" smtClean="0"/>
              <a:t>Carnea</a:t>
            </a:r>
            <a:r>
              <a:rPr lang="en-US" baseline="0" dirty="0" smtClean="0"/>
              <a:t> Festival”?</a:t>
            </a:r>
          </a:p>
          <a:p>
            <a:endParaRPr lang="en-US" baseline="0" dirty="0" smtClean="0"/>
          </a:p>
          <a:p>
            <a:r>
              <a:rPr lang="en-US" baseline="0" dirty="0" smtClean="0"/>
              <a:t>I added 10,000 Spartans and removed all the other Greek soldiers. </a:t>
            </a:r>
          </a:p>
          <a:p>
            <a:endParaRPr lang="en-US" baseline="0" dirty="0" smtClean="0"/>
          </a:p>
          <a:p>
            <a:r>
              <a:rPr lang="en-US" baseline="0" dirty="0" smtClean="0"/>
              <a:t>I left everything else as it was in the historical simulation</a:t>
            </a:r>
          </a:p>
          <a:p>
            <a:endParaRPr lang="en-US" baseline="0" dirty="0" smtClean="0"/>
          </a:p>
        </p:txBody>
      </p:sp>
      <p:sp>
        <p:nvSpPr>
          <p:cNvPr id="4" name="Slide Number Placeholder 3"/>
          <p:cNvSpPr>
            <a:spLocks noGrp="1"/>
          </p:cNvSpPr>
          <p:nvPr>
            <p:ph type="sldNum" sz="quarter" idx="10"/>
          </p:nvPr>
        </p:nvSpPr>
        <p:spPr/>
        <p:txBody>
          <a:bodyPr/>
          <a:lstStyle/>
          <a:p>
            <a:fld id="{99671952-CB61-064A-B190-116D1468E804}" type="slidenum">
              <a:rPr lang="en-US" smtClean="0"/>
              <a:t>18</a:t>
            </a:fld>
            <a:endParaRPr lang="en-US"/>
          </a:p>
        </p:txBody>
      </p:sp>
    </p:spTree>
    <p:extLst>
      <p:ext uri="{BB962C8B-B14F-4D97-AF65-F5344CB8AC3E}">
        <p14:creationId xmlns:p14="http://schemas.microsoft.com/office/powerpoint/2010/main" val="1793683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In this case the battle lasted an average of 4 days even with the final stand sequence on the 3</a:t>
            </a:r>
            <a:r>
              <a:rPr lang="en-US" baseline="30000" dirty="0" smtClean="0"/>
              <a:t>rd</a:t>
            </a:r>
            <a:r>
              <a:rPr lang="en-US" baseline="0" dirty="0" smtClean="0"/>
              <a:t> day. </a:t>
            </a:r>
            <a:endParaRPr lang="en-US" dirty="0" smtClean="0"/>
          </a:p>
        </p:txBody>
      </p:sp>
      <p:sp>
        <p:nvSpPr>
          <p:cNvPr id="4" name="Slide Number Placeholder 3"/>
          <p:cNvSpPr>
            <a:spLocks noGrp="1"/>
          </p:cNvSpPr>
          <p:nvPr>
            <p:ph type="sldNum" sz="quarter" idx="10"/>
          </p:nvPr>
        </p:nvSpPr>
        <p:spPr/>
        <p:txBody>
          <a:bodyPr/>
          <a:lstStyle/>
          <a:p>
            <a:fld id="{99671952-CB61-064A-B190-116D1468E804}" type="slidenum">
              <a:rPr lang="en-US" smtClean="0"/>
              <a:t>19</a:t>
            </a:fld>
            <a:endParaRPr lang="en-US"/>
          </a:p>
        </p:txBody>
      </p:sp>
    </p:spTree>
    <p:extLst>
      <p:ext uri="{BB962C8B-B14F-4D97-AF65-F5344CB8AC3E}">
        <p14:creationId xmlns:p14="http://schemas.microsoft.com/office/powerpoint/2010/main" val="2394365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Again</a:t>
            </a:r>
            <a:r>
              <a:rPr lang="en-US" baseline="0" dirty="0" smtClean="0"/>
              <a:t> the Historical data is on the top and the counter-factual is on the bottom</a:t>
            </a:r>
          </a:p>
          <a:p>
            <a:endParaRPr lang="en-US" baseline="0" dirty="0" smtClean="0"/>
          </a:p>
          <a:p>
            <a:r>
              <a:rPr lang="en-US" baseline="0" dirty="0" smtClean="0"/>
              <a:t>Although you can see the affects of the final stand sequence on Day 3, the Spartans were simply too powerful to be defeated until the following day.</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20</a:t>
            </a:fld>
            <a:endParaRPr lang="en-US"/>
          </a:p>
        </p:txBody>
      </p:sp>
    </p:spTree>
    <p:extLst>
      <p:ext uri="{BB962C8B-B14F-4D97-AF65-F5344CB8AC3E}">
        <p14:creationId xmlns:p14="http://schemas.microsoft.com/office/powerpoint/2010/main" val="147507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Battle</a:t>
            </a:r>
            <a:r>
              <a:rPr lang="en-US" baseline="0" dirty="0" smtClean="0"/>
              <a:t> of Thermopylae took place in 480 BCE during the second Persian War.</a:t>
            </a:r>
          </a:p>
          <a:p>
            <a:endParaRPr lang="en-US" baseline="0" dirty="0" smtClean="0"/>
          </a:p>
          <a:p>
            <a:r>
              <a:rPr lang="en-US" baseline="0" dirty="0" smtClean="0"/>
              <a:t>The Greeks needed stall the Persian invasion in order to evacuate major cities, regroup and devise a more complete plan of action</a:t>
            </a:r>
            <a:r>
              <a:rPr lang="en-US" baseline="0" dirty="0" smtClean="0"/>
              <a:t>.</a:t>
            </a:r>
          </a:p>
          <a:p>
            <a:endParaRPr lang="en-US" baseline="0" dirty="0" smtClean="0"/>
          </a:p>
          <a:p>
            <a:r>
              <a:rPr lang="en-US" baseline="0" dirty="0" smtClean="0"/>
              <a:t>They confronted the Persian army on two fronts, by sea near the town of </a:t>
            </a:r>
            <a:r>
              <a:rPr lang="en-US" baseline="0" dirty="0" err="1" smtClean="0"/>
              <a:t>Artemisium</a:t>
            </a:r>
            <a:r>
              <a:rPr lang="en-US" baseline="0" dirty="0" smtClean="0"/>
              <a:t> and by land </a:t>
            </a:r>
            <a:r>
              <a:rPr lang="en-US" baseline="0" smtClean="0"/>
              <a:t>at Thermopylae</a:t>
            </a:r>
            <a:endParaRPr lang="en-US" baseline="0" dirty="0" smtClean="0"/>
          </a:p>
          <a:p>
            <a:endParaRPr lang="en-US" baseline="0" dirty="0" smtClean="0"/>
          </a:p>
          <a:p>
            <a:r>
              <a:rPr lang="en-US" baseline="0" dirty="0" smtClean="0"/>
              <a:t>I focused on the land battle at Thermopylae, not the sea battle at </a:t>
            </a:r>
            <a:r>
              <a:rPr lang="en-US" baseline="0" dirty="0" err="1" smtClean="0"/>
              <a:t>Artemisium</a:t>
            </a:r>
            <a:r>
              <a:rPr lang="en-US" baseline="0" dirty="0" smtClean="0"/>
              <a:t>.</a:t>
            </a:r>
          </a:p>
        </p:txBody>
      </p:sp>
      <p:sp>
        <p:nvSpPr>
          <p:cNvPr id="4" name="Slide Number Placeholder 3"/>
          <p:cNvSpPr>
            <a:spLocks noGrp="1"/>
          </p:cNvSpPr>
          <p:nvPr>
            <p:ph type="sldNum" sz="quarter" idx="10"/>
          </p:nvPr>
        </p:nvSpPr>
        <p:spPr/>
        <p:txBody>
          <a:bodyPr/>
          <a:lstStyle/>
          <a:p>
            <a:fld id="{99671952-CB61-064A-B190-116D1468E804}" type="slidenum">
              <a:rPr lang="en-US" smtClean="0"/>
              <a:t>2</a:t>
            </a:fld>
            <a:endParaRPr lang="en-US"/>
          </a:p>
        </p:txBody>
      </p:sp>
    </p:spTree>
    <p:extLst>
      <p:ext uri="{BB962C8B-B14F-4D97-AF65-F5344CB8AC3E}">
        <p14:creationId xmlns:p14="http://schemas.microsoft.com/office/powerpoint/2010/main" val="1162601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Last</a:t>
            </a:r>
            <a:r>
              <a:rPr lang="en-US" baseline="0" dirty="0" smtClean="0"/>
              <a:t>ly I ask “What if the battle was not fought at the “Middle Gate”?</a:t>
            </a:r>
          </a:p>
          <a:p>
            <a:endParaRPr lang="en-US" baseline="0" dirty="0" smtClean="0"/>
          </a:p>
          <a:p>
            <a:r>
              <a:rPr lang="en-US" dirty="0" smtClean="0"/>
              <a:t>In</a:t>
            </a:r>
            <a:r>
              <a:rPr lang="en-US" baseline="0" dirty="0" smtClean="0"/>
              <a:t> this simulation I changed the width of the phalanx from 15 meters wide to 50 meters. </a:t>
            </a:r>
          </a:p>
          <a:p>
            <a:endParaRPr lang="en-US" baseline="0" dirty="0" smtClean="0"/>
          </a:p>
          <a:p>
            <a:r>
              <a:rPr lang="en-US" baseline="0" dirty="0" smtClean="0"/>
              <a:t>Since this is supposed to simulate a different location, I also removed the final stand sequence since their was not necessarily a flanking route.</a:t>
            </a:r>
          </a:p>
          <a:p>
            <a:endParaRPr lang="en-US" baseline="0" dirty="0" smtClean="0"/>
          </a:p>
          <a:p>
            <a:r>
              <a:rPr lang="en-US" baseline="0" dirty="0" smtClean="0"/>
              <a:t>Also, I gave the Persians their strength in numbers bonus from the start since they were not forced to fight in the bottle neck</a:t>
            </a:r>
          </a:p>
          <a:p>
            <a:endParaRPr lang="en-US" baseline="0" dirty="0" smtClean="0"/>
          </a:p>
          <a:p>
            <a:r>
              <a:rPr lang="en-US" baseline="0" dirty="0" smtClean="0"/>
              <a:t>Once again, I added fatigue because the Greeks would have had fight more often in the larger phalanx than they did in the historical simulation.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21</a:t>
            </a:fld>
            <a:endParaRPr lang="en-US"/>
          </a:p>
        </p:txBody>
      </p:sp>
    </p:spTree>
    <p:extLst>
      <p:ext uri="{BB962C8B-B14F-4D97-AF65-F5344CB8AC3E}">
        <p14:creationId xmlns:p14="http://schemas.microsoft.com/office/powerpoint/2010/main" val="2138702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In</a:t>
            </a:r>
            <a:r>
              <a:rPr lang="en-US" baseline="0" dirty="0" smtClean="0"/>
              <a:t> 50 trials, the battle lasted an average of 14.86 days.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22</a:t>
            </a:fld>
            <a:endParaRPr lang="en-US"/>
          </a:p>
        </p:txBody>
      </p:sp>
    </p:spTree>
    <p:extLst>
      <p:ext uri="{BB962C8B-B14F-4D97-AF65-F5344CB8AC3E}">
        <p14:creationId xmlns:p14="http://schemas.microsoft.com/office/powerpoint/2010/main" val="3286158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From</a:t>
            </a:r>
            <a:r>
              <a:rPr lang="en-US" baseline="0" dirty="0" smtClean="0"/>
              <a:t> the start, you can clearly see that numbers are inflated quite substantially because more soldiers would be fighting in the larger space.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23</a:t>
            </a:fld>
            <a:endParaRPr lang="en-US"/>
          </a:p>
        </p:txBody>
      </p:sp>
    </p:spTree>
    <p:extLst>
      <p:ext uri="{BB962C8B-B14F-4D97-AF65-F5344CB8AC3E}">
        <p14:creationId xmlns:p14="http://schemas.microsoft.com/office/powerpoint/2010/main" val="515956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a:t>
            </a:r>
            <a:r>
              <a:rPr lang="en-US" baseline="0" dirty="0" smtClean="0"/>
              <a:t> results tell us a few things.</a:t>
            </a:r>
          </a:p>
          <a:p>
            <a:endParaRPr lang="en-US" baseline="0" dirty="0" smtClean="0"/>
          </a:p>
          <a:p>
            <a:r>
              <a:rPr lang="en-US" baseline="0" dirty="0" smtClean="0"/>
              <a:t>First, </a:t>
            </a:r>
            <a:r>
              <a:rPr lang="en-US" baseline="0" dirty="0" err="1" smtClean="0"/>
              <a:t>Ephialtes’s</a:t>
            </a:r>
            <a:r>
              <a:rPr lang="en-US" baseline="0" dirty="0" smtClean="0"/>
              <a:t> betrayal was most certainly the cause of the Greeks’ defeat. Without the betrayal they could’ve fighting for almost 18 days.</a:t>
            </a:r>
          </a:p>
          <a:p>
            <a:endParaRPr lang="en-US" baseline="0" dirty="0" smtClean="0"/>
          </a:p>
          <a:p>
            <a:r>
              <a:rPr lang="en-US" baseline="0" dirty="0" smtClean="0"/>
              <a:t>A purely Spartan army would have faired far better than the citizen army that Leonidas had. They were even able to survive until the second day of their final stand.</a:t>
            </a:r>
          </a:p>
          <a:p>
            <a:endParaRPr lang="en-US" baseline="0" dirty="0" smtClean="0"/>
          </a:p>
          <a:p>
            <a:r>
              <a:rPr lang="en-US" baseline="0" dirty="0" smtClean="0"/>
              <a:t>And lastly, the position the Greeks chose to defend reduced their casualties by almost half on a daily basis.</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24</a:t>
            </a:fld>
            <a:endParaRPr lang="en-US"/>
          </a:p>
        </p:txBody>
      </p:sp>
    </p:spTree>
    <p:extLst>
      <p:ext uri="{BB962C8B-B14F-4D97-AF65-F5344CB8AC3E}">
        <p14:creationId xmlns:p14="http://schemas.microsoft.com/office/powerpoint/2010/main" val="1327194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a:t>
            </a:r>
            <a:r>
              <a:rPr lang="en-US" baseline="0" dirty="0" smtClean="0"/>
              <a:t> counter-factual results also generated a few questions of their own. </a:t>
            </a:r>
          </a:p>
          <a:p>
            <a:endParaRPr lang="en-US" baseline="0" dirty="0" smtClean="0"/>
          </a:p>
          <a:p>
            <a:r>
              <a:rPr lang="en-US" baseline="0" dirty="0" smtClean="0"/>
              <a:t>First, the simulation runs until either the Persians or the Greeks are completely wiped out. In each of the counter-factual trials, the Greeks outlasted the Persian. </a:t>
            </a:r>
          </a:p>
          <a:p>
            <a:endParaRPr lang="en-US" baseline="0" dirty="0" smtClean="0"/>
          </a:p>
          <a:p>
            <a:r>
              <a:rPr lang="en-US" baseline="0" dirty="0" smtClean="0"/>
              <a:t>Realistically, the Persian army would have retreated long before there army ever got to this point. So I would add a variable to handle this event.</a:t>
            </a:r>
          </a:p>
          <a:p>
            <a:endParaRPr lang="en-US" baseline="0" dirty="0" smtClean="0"/>
          </a:p>
          <a:p>
            <a:r>
              <a:rPr lang="en-US" baseline="0" dirty="0" smtClean="0"/>
              <a:t>Next, when the Persians got to Thermopylae, the locals had burned their fields and given their supplies to Greeks. </a:t>
            </a:r>
          </a:p>
          <a:p>
            <a:endParaRPr lang="en-US" baseline="0" dirty="0" smtClean="0"/>
          </a:p>
          <a:p>
            <a:r>
              <a:rPr lang="en-US" baseline="0" dirty="0" smtClean="0"/>
              <a:t>So the Persian army had no means to easily acquire more food. Eventually having an effect on their fighting ability and limiting the amount of time that they could have kept fighting.</a:t>
            </a:r>
          </a:p>
          <a:p>
            <a:endParaRPr lang="en-US" baseline="0" dirty="0" smtClean="0"/>
          </a:p>
          <a:p>
            <a:r>
              <a:rPr lang="en-US" baseline="0" dirty="0" smtClean="0"/>
              <a:t>Lastly, when I simulated days that were not scheduled into the historical model, I had the simulation randomly choose who would fight for the Persians. </a:t>
            </a:r>
          </a:p>
          <a:p>
            <a:endParaRPr lang="en-US" baseline="0" dirty="0" smtClean="0"/>
          </a:p>
          <a:p>
            <a:r>
              <a:rPr lang="en-US" baseline="0" dirty="0" smtClean="0"/>
              <a:t>This occasionally resulted in relatively high standard deviations. </a:t>
            </a:r>
          </a:p>
          <a:p>
            <a:endParaRPr lang="en-US" baseline="0" dirty="0" smtClean="0"/>
          </a:p>
          <a:p>
            <a:r>
              <a:rPr lang="en-US" baseline="0" dirty="0" smtClean="0"/>
              <a:t>Implementing each of these variables would give simulations of counter-factual scenarios more depth and more precise results.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25</a:t>
            </a:fld>
            <a:endParaRPr lang="en-US"/>
          </a:p>
        </p:txBody>
      </p:sp>
    </p:spTree>
    <p:extLst>
      <p:ext uri="{BB962C8B-B14F-4D97-AF65-F5344CB8AC3E}">
        <p14:creationId xmlns:p14="http://schemas.microsoft.com/office/powerpoint/2010/main" val="120389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a:t>
            </a:r>
            <a:r>
              <a:rPr lang="en-US" baseline="0" dirty="0" smtClean="0"/>
              <a:t> Greek land forces were led by Spartan king Leonidas.  While Sparta had 8-10 Thousand soldiers, only those in Leonidas’ 300 hand selected guard were available because of the Festival of </a:t>
            </a:r>
            <a:r>
              <a:rPr lang="en-US" baseline="0" dirty="0" err="1" smtClean="0"/>
              <a:t>Carnea</a:t>
            </a:r>
            <a:r>
              <a:rPr lang="en-US" baseline="0" dirty="0" smtClean="0"/>
              <a:t> taking place at the same time.  </a:t>
            </a:r>
          </a:p>
          <a:p>
            <a:endParaRPr lang="en-US" baseline="0" dirty="0" smtClean="0"/>
          </a:p>
          <a:p>
            <a:r>
              <a:rPr lang="en-US" baseline="0" dirty="0" smtClean="0"/>
              <a:t>Knowing that the Persians had between 80 and 100 thousand soldiers, Leonidas collected soldiers from other towns.</a:t>
            </a:r>
          </a:p>
          <a:p>
            <a:endParaRPr lang="en-US" baseline="0" dirty="0" smtClean="0"/>
          </a:p>
          <a:p>
            <a:r>
              <a:rPr lang="en-US" baseline="0" dirty="0" smtClean="0"/>
              <a:t>Once at Thermopylae, the Greeks took up a defensive position at a narrow section of the pass. This bottle neck was 15 meters wide with a mountain cliff to the south and the sea to the north. </a:t>
            </a:r>
          </a:p>
          <a:p>
            <a:endParaRPr lang="en-US" baseline="0" dirty="0" smtClean="0"/>
          </a:p>
          <a:p>
            <a:r>
              <a:rPr lang="en-US" baseline="0" dirty="0" smtClean="0"/>
              <a:t>When the Persians arrived, Xerxes and his army waited 5 days, assuming that the Greeks would retreat at the sight of the Persian army although they did not.  </a:t>
            </a:r>
          </a:p>
          <a:p>
            <a:endParaRPr lang="en-US" baseline="0" dirty="0" smtClean="0"/>
          </a:p>
          <a:p>
            <a:r>
              <a:rPr lang="en-US" baseline="0" dirty="0" smtClean="0"/>
              <a:t>Xerxes finally attacked but his army was torn to pieces by the Greek Phalanx. This continued for two days.</a:t>
            </a:r>
          </a:p>
          <a:p>
            <a:endParaRPr lang="en-US" baseline="0" dirty="0" smtClean="0"/>
          </a:p>
          <a:p>
            <a:r>
              <a:rPr lang="en-US" baseline="0" dirty="0" smtClean="0"/>
              <a:t>On the night of the second day, a Greek named Ephialtes told Xerxes about a path through the mountains that would allow the Persian army to flank the Greeks. </a:t>
            </a:r>
          </a:p>
          <a:p>
            <a:endParaRPr lang="en-US" baseline="0" dirty="0" smtClean="0"/>
          </a:p>
          <a:p>
            <a:r>
              <a:rPr lang="en-US" baseline="0" dirty="0" smtClean="0"/>
              <a:t>Xerxes sent a part of his army to follow this path. </a:t>
            </a:r>
          </a:p>
          <a:p>
            <a:endParaRPr lang="en-US" baseline="0" dirty="0" smtClean="0"/>
          </a:p>
          <a:p>
            <a:r>
              <a:rPr lang="en-US" baseline="0" dirty="0" smtClean="0"/>
              <a:t>When Greek scouts heard that they would be surrounded, a large group of soldiers retreated, leaving the Spartans, the Thebans and the Thespians.</a:t>
            </a:r>
          </a:p>
          <a:p>
            <a:endParaRPr lang="en-US" baseline="0" dirty="0" smtClean="0"/>
          </a:p>
          <a:p>
            <a:r>
              <a:rPr lang="en-US" baseline="0" dirty="0" smtClean="0"/>
              <a:t>By mid day on the third day, the battle was over and the Greek “rear guard” as they were called was killed to the man,</a:t>
            </a:r>
          </a:p>
          <a:p>
            <a:endParaRPr lang="en-US" baseline="0" dirty="0" smtClean="0"/>
          </a:p>
          <a:p>
            <a:r>
              <a:rPr lang="en-US" baseline="0" dirty="0" smtClean="0"/>
              <a:t>The Greeks did, however, stall the Persians long enough to regroup and ultimately defeated the Persians.</a:t>
            </a:r>
          </a:p>
        </p:txBody>
      </p:sp>
      <p:sp>
        <p:nvSpPr>
          <p:cNvPr id="4" name="Slide Number Placeholder 3"/>
          <p:cNvSpPr>
            <a:spLocks noGrp="1"/>
          </p:cNvSpPr>
          <p:nvPr>
            <p:ph type="sldNum" sz="quarter" idx="10"/>
          </p:nvPr>
        </p:nvSpPr>
        <p:spPr/>
        <p:txBody>
          <a:bodyPr/>
          <a:lstStyle/>
          <a:p>
            <a:fld id="{99671952-CB61-064A-B190-116D1468E804}" type="slidenum">
              <a:rPr lang="en-US" smtClean="0"/>
              <a:t>3</a:t>
            </a:fld>
            <a:endParaRPr lang="en-US"/>
          </a:p>
        </p:txBody>
      </p:sp>
    </p:spTree>
    <p:extLst>
      <p:ext uri="{BB962C8B-B14F-4D97-AF65-F5344CB8AC3E}">
        <p14:creationId xmlns:p14="http://schemas.microsoft.com/office/powerpoint/2010/main" val="1252821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 did the </a:t>
            </a:r>
            <a:r>
              <a:rPr lang="en-US" baseline="0" dirty="0" smtClean="0"/>
              <a:t>Greeks last as long as they did against a force much larger than their own?  What would have happened if there had been no betrayal?  What if the battle had not happened during the Festival that tied up so many of the Spartan soldiers?</a:t>
            </a:r>
          </a:p>
          <a:p>
            <a:endParaRPr lang="en-US" baseline="0" dirty="0" smtClean="0"/>
          </a:p>
          <a:p>
            <a:r>
              <a:rPr lang="en-US" baseline="0" dirty="0" smtClean="0"/>
              <a:t>We can answer these by developing an accurate simulation of the battle of Thermopylae according to the primary record of the battle by Herodotus, and then simulating “what </a:t>
            </a:r>
            <a:r>
              <a:rPr lang="mr-IN" baseline="0" dirty="0" smtClean="0"/>
              <a:t>–</a:t>
            </a:r>
            <a:r>
              <a:rPr lang="en-US" baseline="0" dirty="0" smtClean="0"/>
              <a:t> if “ or counter-factual scenarios. </a:t>
            </a:r>
          </a:p>
          <a:p>
            <a:endParaRPr lang="en-US" baseline="0" dirty="0" smtClean="0"/>
          </a:p>
          <a:p>
            <a:r>
              <a:rPr lang="en-US" baseline="0" dirty="0" smtClean="0"/>
              <a:t>By comparing these results to the results of the historical simulation, we can develop some understanding of how important these elements were to the battle.</a:t>
            </a:r>
          </a:p>
        </p:txBody>
      </p:sp>
      <p:sp>
        <p:nvSpPr>
          <p:cNvPr id="4" name="Slide Number Placeholder 3"/>
          <p:cNvSpPr>
            <a:spLocks noGrp="1"/>
          </p:cNvSpPr>
          <p:nvPr>
            <p:ph type="sldNum" sz="quarter" idx="10"/>
          </p:nvPr>
        </p:nvSpPr>
        <p:spPr/>
        <p:txBody>
          <a:bodyPr/>
          <a:lstStyle/>
          <a:p>
            <a:fld id="{99671952-CB61-064A-B190-116D1468E804}" type="slidenum">
              <a:rPr lang="en-US" smtClean="0"/>
              <a:t>4</a:t>
            </a:fld>
            <a:endParaRPr lang="en-US"/>
          </a:p>
        </p:txBody>
      </p:sp>
    </p:spTree>
    <p:extLst>
      <p:ext uri="{BB962C8B-B14F-4D97-AF65-F5344CB8AC3E}">
        <p14:creationId xmlns:p14="http://schemas.microsoft.com/office/powerpoint/2010/main" val="256974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I started out thinking I could build this as a computer game </a:t>
            </a:r>
            <a:r>
              <a:rPr lang="mr-IN" dirty="0" smtClean="0"/>
              <a:t>–</a:t>
            </a:r>
            <a:r>
              <a:rPr lang="en-US" dirty="0" smtClean="0"/>
              <a:t> type simulation with graphics,</a:t>
            </a:r>
            <a:r>
              <a:rPr lang="en-US" baseline="0" dirty="0" smtClean="0"/>
              <a:t> using Java or Unity.  </a:t>
            </a:r>
          </a:p>
          <a:p>
            <a:endParaRPr lang="en-US" baseline="0" dirty="0" smtClean="0"/>
          </a:p>
          <a:p>
            <a:r>
              <a:rPr lang="en-US" baseline="0" dirty="0" smtClean="0"/>
              <a:t>I realized these approaches would not scale easily given the size of the simulation.  </a:t>
            </a:r>
          </a:p>
          <a:p>
            <a:endParaRPr lang="en-US" baseline="0" dirty="0" smtClean="0"/>
          </a:p>
          <a:p>
            <a:r>
              <a:rPr lang="en-US" baseline="0" dirty="0" smtClean="0"/>
              <a:t>So I decided to use </a:t>
            </a:r>
            <a:r>
              <a:rPr lang="en-US" baseline="0" dirty="0" err="1" smtClean="0"/>
              <a:t>SimPy</a:t>
            </a:r>
            <a:r>
              <a:rPr lang="en-US" baseline="0" dirty="0" smtClean="0"/>
              <a:t> which is a Python module for process-based discrete event simulation.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SimPy</a:t>
            </a:r>
            <a:r>
              <a:rPr lang="en-US" baseline="0" dirty="0" smtClean="0"/>
              <a:t> was perfect because if combined the ability to precisely schedule battle events with the versatility of python.</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99671952-CB61-064A-B190-116D1468E804}" type="slidenum">
              <a:rPr lang="en-US" smtClean="0"/>
              <a:t>5</a:t>
            </a:fld>
            <a:endParaRPr lang="en-US"/>
          </a:p>
        </p:txBody>
      </p:sp>
    </p:spTree>
    <p:extLst>
      <p:ext uri="{BB962C8B-B14F-4D97-AF65-F5344CB8AC3E}">
        <p14:creationId xmlns:p14="http://schemas.microsoft.com/office/powerpoint/2010/main" val="3860133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6</a:t>
            </a:fld>
            <a:endParaRPr lang="en-US"/>
          </a:p>
        </p:txBody>
      </p:sp>
    </p:spTree>
    <p:extLst>
      <p:ext uri="{BB962C8B-B14F-4D97-AF65-F5344CB8AC3E}">
        <p14:creationId xmlns:p14="http://schemas.microsoft.com/office/powerpoint/2010/main" val="84429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Using </a:t>
            </a:r>
            <a:r>
              <a:rPr lang="en-US" dirty="0" err="1" smtClean="0"/>
              <a:t>SimPy</a:t>
            </a:r>
            <a:r>
              <a:rPr lang="en-US" dirty="0" smtClean="0"/>
              <a:t> I developed</a:t>
            </a:r>
            <a:r>
              <a:rPr lang="en-US" baseline="0" dirty="0" smtClean="0"/>
              <a:t> a simple hierarchical design to implement key events. </a:t>
            </a:r>
          </a:p>
          <a:p>
            <a:endParaRPr lang="en-US" baseline="0" dirty="0" smtClean="0"/>
          </a:p>
          <a:p>
            <a:r>
              <a:rPr lang="en-US" baseline="0" dirty="0" smtClean="0"/>
              <a:t>I broke up a day into three events, morning daytime and night. </a:t>
            </a:r>
          </a:p>
          <a:p>
            <a:endParaRPr lang="en-US" baseline="0" dirty="0" smtClean="0"/>
          </a:p>
          <a:p>
            <a:r>
              <a:rPr lang="en-US" baseline="0" dirty="0" smtClean="0"/>
              <a:t>Each was given a specific duration according to the length of the day during mid August to mid September.</a:t>
            </a:r>
          </a:p>
          <a:p>
            <a:endParaRPr lang="en-US" baseline="0" dirty="0" smtClean="0"/>
          </a:p>
          <a:p>
            <a:r>
              <a:rPr lang="en-US" baseline="0" dirty="0" smtClean="0"/>
              <a:t>In each of these periods I scheduled specific important battle events that either altered the populations of either army or changed the course of battle.</a:t>
            </a:r>
            <a:endParaRPr lang="en-US" dirty="0"/>
          </a:p>
        </p:txBody>
      </p:sp>
      <p:sp>
        <p:nvSpPr>
          <p:cNvPr id="4" name="Slide Number Placeholder 3"/>
          <p:cNvSpPr>
            <a:spLocks noGrp="1"/>
          </p:cNvSpPr>
          <p:nvPr>
            <p:ph type="sldNum" sz="quarter" idx="10"/>
          </p:nvPr>
        </p:nvSpPr>
        <p:spPr/>
        <p:txBody>
          <a:bodyPr/>
          <a:lstStyle/>
          <a:p>
            <a:fld id="{99671952-CB61-064A-B190-116D1468E804}" type="slidenum">
              <a:rPr lang="en-US" smtClean="0"/>
              <a:t>7</a:t>
            </a:fld>
            <a:endParaRPr lang="en-US"/>
          </a:p>
        </p:txBody>
      </p:sp>
    </p:spTree>
    <p:extLst>
      <p:ext uri="{BB962C8B-B14F-4D97-AF65-F5344CB8AC3E}">
        <p14:creationId xmlns:p14="http://schemas.microsoft.com/office/powerpoint/2010/main" val="2091830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 events were</a:t>
            </a:r>
            <a:r>
              <a:rPr lang="en-US" baseline="0" dirty="0" smtClean="0"/>
              <a:t> assigned to a given day according to when they occurred in the battle. </a:t>
            </a:r>
          </a:p>
          <a:p>
            <a:endParaRPr lang="en-US" baseline="0" dirty="0" smtClean="0"/>
          </a:p>
          <a:p>
            <a:r>
              <a:rPr lang="en-US" baseline="0" dirty="0" smtClean="0"/>
              <a:t>On day 1 the Greeks sent 1000 soldiers to defend the passage through the mountain</a:t>
            </a:r>
          </a:p>
          <a:p>
            <a:endParaRPr lang="en-US" baseline="0" dirty="0" smtClean="0"/>
          </a:p>
          <a:p>
            <a:r>
              <a:rPr lang="en-US" baseline="0" dirty="0" smtClean="0"/>
              <a:t>On day 2 fighting ended around mid afternoon</a:t>
            </a:r>
          </a:p>
          <a:p>
            <a:endParaRPr lang="en-US" baseline="0" dirty="0" smtClean="0"/>
          </a:p>
          <a:p>
            <a:r>
              <a:rPr lang="en-US" baseline="0" dirty="0" smtClean="0"/>
              <a:t>And on day 3 Ephialtes betrays the Greeks, they retreat and the rear guard make their final stand. </a:t>
            </a:r>
          </a:p>
        </p:txBody>
      </p:sp>
      <p:sp>
        <p:nvSpPr>
          <p:cNvPr id="4" name="Slide Number Placeholder 3"/>
          <p:cNvSpPr>
            <a:spLocks noGrp="1"/>
          </p:cNvSpPr>
          <p:nvPr>
            <p:ph type="sldNum" sz="quarter" idx="10"/>
          </p:nvPr>
        </p:nvSpPr>
        <p:spPr/>
        <p:txBody>
          <a:bodyPr/>
          <a:lstStyle/>
          <a:p>
            <a:fld id="{99671952-CB61-064A-B190-116D1468E804}" type="slidenum">
              <a:rPr lang="en-US" smtClean="0"/>
              <a:t>8</a:t>
            </a:fld>
            <a:endParaRPr lang="en-US"/>
          </a:p>
        </p:txBody>
      </p:sp>
    </p:spTree>
    <p:extLst>
      <p:ext uri="{BB962C8B-B14F-4D97-AF65-F5344CB8AC3E}">
        <p14:creationId xmlns:p14="http://schemas.microsoft.com/office/powerpoint/2010/main" val="352504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In order to generate any simulation data I developed a combat system to resolve conflicts.</a:t>
            </a:r>
          </a:p>
          <a:p>
            <a:endParaRPr lang="en-US" dirty="0" smtClean="0"/>
          </a:p>
          <a:p>
            <a:r>
              <a:rPr lang="en-US" dirty="0" smtClean="0"/>
              <a:t>Each</a:t>
            </a:r>
            <a:r>
              <a:rPr lang="en-US" baseline="0" dirty="0" smtClean="0"/>
              <a:t> soldier type had attack and defense skill values which I will explain in a moment.</a:t>
            </a:r>
          </a:p>
          <a:p>
            <a:endParaRPr lang="en-US" baseline="0" dirty="0" smtClean="0"/>
          </a:p>
          <a:p>
            <a:r>
              <a:rPr lang="en-US" baseline="0" dirty="0" smtClean="0"/>
              <a:t>A random number generator would simulate a “roll of the dice” by picking a random integer between 0 and the attack or defense value. </a:t>
            </a:r>
          </a:p>
          <a:p>
            <a:endParaRPr lang="en-US" baseline="0" dirty="0" smtClean="0"/>
          </a:p>
          <a:p>
            <a:r>
              <a:rPr lang="en-US" baseline="0" dirty="0" smtClean="0"/>
              <a:t>The higher of the two values would win killing his foe.</a:t>
            </a:r>
          </a:p>
          <a:p>
            <a:endParaRPr lang="en-US" baseline="0" dirty="0" smtClean="0"/>
          </a:p>
          <a:p>
            <a:r>
              <a:rPr lang="en-US" baseline="0" dirty="0" smtClean="0"/>
              <a:t>When the Greeks were in a phalanx, which occurred most of the time, the system would first compare the Persian defense roll with the Greek attack roll. </a:t>
            </a:r>
          </a:p>
          <a:p>
            <a:endParaRPr lang="en-US" baseline="0" dirty="0" smtClean="0"/>
          </a:p>
          <a:p>
            <a:r>
              <a:rPr lang="en-US" baseline="0" dirty="0" smtClean="0"/>
              <a:t>If the Persian’s roll was higher then it would move on to the second phase which compared their attack roll with the Greek’s defense roll. </a:t>
            </a:r>
          </a:p>
        </p:txBody>
      </p:sp>
      <p:sp>
        <p:nvSpPr>
          <p:cNvPr id="4" name="Slide Number Placeholder 3"/>
          <p:cNvSpPr>
            <a:spLocks noGrp="1"/>
          </p:cNvSpPr>
          <p:nvPr>
            <p:ph type="sldNum" sz="quarter" idx="10"/>
          </p:nvPr>
        </p:nvSpPr>
        <p:spPr/>
        <p:txBody>
          <a:bodyPr/>
          <a:lstStyle/>
          <a:p>
            <a:fld id="{99671952-CB61-064A-B190-116D1468E804}" type="slidenum">
              <a:rPr lang="en-US" smtClean="0"/>
              <a:t>10</a:t>
            </a:fld>
            <a:endParaRPr lang="en-US"/>
          </a:p>
        </p:txBody>
      </p:sp>
    </p:spTree>
    <p:extLst>
      <p:ext uri="{BB962C8B-B14F-4D97-AF65-F5344CB8AC3E}">
        <p14:creationId xmlns:p14="http://schemas.microsoft.com/office/powerpoint/2010/main" val="44925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B0D093-41CD-6A43-9CC1-EE61208EC553}" type="datetimeFigureOut">
              <a:rPr lang="en-US" smtClean="0"/>
              <a:t>3/3/17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D093-41CD-6A43-9CC1-EE61208EC553}" type="datetimeFigureOut">
              <a:rPr lang="en-US" smtClean="0"/>
              <a:t>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D093-41CD-6A43-9CC1-EE61208EC553}" type="datetimeFigureOut">
              <a:rPr lang="en-US" smtClean="0"/>
              <a:t>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D093-41CD-6A43-9CC1-EE61208EC553}" type="datetimeFigureOut">
              <a:rPr lang="en-US" smtClean="0"/>
              <a:t>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B0D093-41CD-6A43-9CC1-EE61208EC553}" type="datetimeFigureOut">
              <a:rPr lang="en-US" smtClean="0"/>
              <a:t>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9CF0D-C343-1346-AEA8-84B70BE135C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0D093-41CD-6A43-9CC1-EE61208EC553}" type="datetimeFigureOut">
              <a:rPr lang="en-US" smtClean="0"/>
              <a:t>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B0D093-41CD-6A43-9CC1-EE61208EC553}" type="datetimeFigureOut">
              <a:rPr lang="en-US" smtClean="0"/>
              <a:t>3/3/17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4B0D093-41CD-6A43-9CC1-EE61208EC553}" type="datetimeFigureOut">
              <a:rPr lang="en-US" smtClean="0"/>
              <a:t>3/3/17</a:t>
            </a:fld>
            <a:endParaRPr lang="en-US"/>
          </a:p>
        </p:txBody>
      </p:sp>
      <p:sp>
        <p:nvSpPr>
          <p:cNvPr id="8" name="Slide Number Placeholder 7"/>
          <p:cNvSpPr>
            <a:spLocks noGrp="1"/>
          </p:cNvSpPr>
          <p:nvPr>
            <p:ph type="sldNum" sz="quarter" idx="11"/>
          </p:nvPr>
        </p:nvSpPr>
        <p:spPr/>
        <p:txBody>
          <a:bodyPr/>
          <a:lstStyle/>
          <a:p>
            <a:fld id="{9E89CF0D-C343-1346-AEA8-84B70BE135C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0D093-41CD-6A43-9CC1-EE61208EC553}" type="datetimeFigureOut">
              <a:rPr lang="en-US" smtClean="0"/>
              <a:t>3/3/17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0D093-41CD-6A43-9CC1-EE61208EC553}" type="datetimeFigureOut">
              <a:rPr lang="en-US" smtClean="0"/>
              <a:t>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4B0D093-41CD-6A43-9CC1-EE61208EC553}" type="datetimeFigureOut">
              <a:rPr lang="en-US" smtClean="0"/>
              <a:t>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9CF0D-C343-1346-AEA8-84B70BE135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4B0D093-41CD-6A43-9CC1-EE61208EC553}" type="datetimeFigureOut">
              <a:rPr lang="en-US" smtClean="0"/>
              <a:t>3/3/17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E89CF0D-C343-1346-AEA8-84B70BE135C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Accurately Simulating the Battle of Thermopylae to Analyze “What-If” Scenarios</a:t>
            </a:r>
            <a:endParaRPr lang="en-US" dirty="0"/>
          </a:p>
        </p:txBody>
      </p:sp>
      <p:sp>
        <p:nvSpPr>
          <p:cNvPr id="3" name="Subtitle 2"/>
          <p:cNvSpPr>
            <a:spLocks noGrp="1"/>
          </p:cNvSpPr>
          <p:nvPr>
            <p:ph type="subTitle" idx="1"/>
          </p:nvPr>
        </p:nvSpPr>
        <p:spPr/>
        <p:txBody>
          <a:bodyPr>
            <a:normAutofit/>
          </a:bodyPr>
          <a:lstStyle/>
          <a:p>
            <a:r>
              <a:rPr lang="en-US" dirty="0" smtClean="0"/>
              <a:t>By Josh Wasserman</a:t>
            </a:r>
          </a:p>
          <a:p>
            <a:r>
              <a:rPr lang="en-US" sz="1600" dirty="0" smtClean="0"/>
              <a:t>Advisors: Prof. Valerie Barr and Prof. Hans-Friedrich Mueller </a:t>
            </a:r>
            <a:endParaRPr lang="en-US" sz="1600" dirty="0"/>
          </a:p>
        </p:txBody>
      </p:sp>
    </p:spTree>
    <p:extLst>
      <p:ext uri="{BB962C8B-B14F-4D97-AF65-F5344CB8AC3E}">
        <p14:creationId xmlns:p14="http://schemas.microsoft.com/office/powerpoint/2010/main" val="2261083353"/>
      </p:ext>
    </p:extLst>
  </p:cSld>
  <p:clrMapOvr>
    <a:masterClrMapping/>
  </p:clrMapOvr>
  <mc:AlternateContent xmlns:mc="http://schemas.openxmlformats.org/markup-compatibility/2006" xmlns:p14="http://schemas.microsoft.com/office/powerpoint/2010/main">
    <mc:Choice Requires="p14">
      <p:transition spd="slow" p14:dur="2000" advTm="15766"/>
    </mc:Choice>
    <mc:Fallback xmlns="">
      <p:transition xmlns:p14="http://schemas.microsoft.com/office/powerpoint/2010/main" spd="slow" advTm="15766"/>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 System</a:t>
            </a:r>
            <a:endParaRPr lang="en-US" dirty="0"/>
          </a:p>
        </p:txBody>
      </p:sp>
      <p:sp>
        <p:nvSpPr>
          <p:cNvPr id="3" name="Content Placeholder 2"/>
          <p:cNvSpPr>
            <a:spLocks noGrp="1"/>
          </p:cNvSpPr>
          <p:nvPr>
            <p:ph idx="1"/>
          </p:nvPr>
        </p:nvSpPr>
        <p:spPr/>
        <p:txBody>
          <a:bodyPr/>
          <a:lstStyle/>
          <a:p>
            <a:r>
              <a:rPr lang="en-US" dirty="0" smtClean="0"/>
              <a:t>Attack and Defense values</a:t>
            </a:r>
            <a:endParaRPr lang="en-US" dirty="0"/>
          </a:p>
          <a:p>
            <a:r>
              <a:rPr lang="en-US" dirty="0" smtClean="0"/>
              <a:t>The “Roll”</a:t>
            </a:r>
          </a:p>
          <a:p>
            <a:pPr lvl="1"/>
            <a:r>
              <a:rPr lang="en-US" dirty="0" smtClean="0"/>
              <a:t>Generate a random number between 0 and the attack/defense value</a:t>
            </a:r>
          </a:p>
          <a:p>
            <a:pPr lvl="1"/>
            <a:r>
              <a:rPr lang="en-US" dirty="0" smtClean="0"/>
              <a:t>Highest value wins</a:t>
            </a:r>
          </a:p>
          <a:p>
            <a:r>
              <a:rPr lang="en-US" dirty="0" smtClean="0"/>
              <a:t>Phalanx</a:t>
            </a:r>
          </a:p>
          <a:p>
            <a:pPr lvl="1"/>
            <a:r>
              <a:rPr lang="en-US" dirty="0" smtClean="0"/>
              <a:t>Persian defense v. Greek attack</a:t>
            </a:r>
          </a:p>
          <a:p>
            <a:pPr lvl="1"/>
            <a:r>
              <a:rPr lang="en-US" dirty="0" smtClean="0"/>
              <a:t>Persian attack v. Greek defense</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3305691937"/>
      </p:ext>
    </p:extLst>
  </p:cSld>
  <p:clrMapOvr>
    <a:masterClrMapping/>
  </p:clrMapOvr>
  <mc:AlternateContent xmlns:mc="http://schemas.openxmlformats.org/markup-compatibility/2006" xmlns:p14="http://schemas.microsoft.com/office/powerpoint/2010/main">
    <mc:Choice Requires="p14">
      <p:transition spd="slow" p14:dur="2000" advTm="53898"/>
    </mc:Choice>
    <mc:Fallback xmlns="">
      <p:transition xmlns:p14="http://schemas.microsoft.com/office/powerpoint/2010/main" spd="slow" advTm="53898"/>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85" y="274638"/>
            <a:ext cx="7467600" cy="1143000"/>
          </a:xfrm>
        </p:spPr>
        <p:txBody>
          <a:bodyPr>
            <a:normAutofit fontScale="90000"/>
          </a:bodyPr>
          <a:lstStyle/>
          <a:p>
            <a:pPr algn="ctr"/>
            <a:r>
              <a:rPr lang="en-US" dirty="0" smtClean="0"/>
              <a:t>Historical Simulation: </a:t>
            </a:r>
            <a:br>
              <a:rPr lang="en-US" dirty="0" smtClean="0"/>
            </a:br>
            <a:r>
              <a:rPr lang="en-US" dirty="0" smtClean="0"/>
              <a:t>Greek and Persian Base Stats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6676480"/>
              </p:ext>
            </p:extLst>
          </p:nvPr>
        </p:nvGraphicFramePr>
        <p:xfrm>
          <a:off x="457200" y="1886889"/>
          <a:ext cx="8229600" cy="1188388"/>
        </p:xfrm>
        <a:graphic>
          <a:graphicData uri="http://schemas.openxmlformats.org/drawingml/2006/table">
            <a:tbl>
              <a:tblPr firstRow="1" bandRow="1">
                <a:tableStyleId>{5C22544A-7EE6-4342-B048-85BDC9FD1C3A}</a:tableStyleId>
              </a:tblPr>
              <a:tblGrid>
                <a:gridCol w="2743200"/>
                <a:gridCol w="2743200"/>
                <a:gridCol w="2743200"/>
              </a:tblGrid>
              <a:tr h="456868">
                <a:tc>
                  <a:txBody>
                    <a:bodyPr/>
                    <a:lstStyle/>
                    <a:p>
                      <a:r>
                        <a:rPr lang="en-US" dirty="0" smtClean="0"/>
                        <a:t>Greek Soldiers</a:t>
                      </a:r>
                      <a:endParaRPr lang="en-US" dirty="0"/>
                    </a:p>
                  </a:txBody>
                  <a:tcPr/>
                </a:tc>
                <a:tc>
                  <a:txBody>
                    <a:bodyPr/>
                    <a:lstStyle/>
                    <a:p>
                      <a:r>
                        <a:rPr lang="en-US" dirty="0" smtClean="0"/>
                        <a:t>Attack</a:t>
                      </a:r>
                      <a:endParaRPr lang="en-US" dirty="0"/>
                    </a:p>
                  </a:txBody>
                  <a:tcPr/>
                </a:tc>
                <a:tc>
                  <a:txBody>
                    <a:bodyPr/>
                    <a:lstStyle/>
                    <a:p>
                      <a:r>
                        <a:rPr lang="en-US" dirty="0" smtClean="0"/>
                        <a:t>Defense</a:t>
                      </a:r>
                      <a:endParaRPr lang="en-US" dirty="0"/>
                    </a:p>
                  </a:txBody>
                  <a:tcPr/>
                </a:tc>
              </a:tr>
              <a:tr h="255753">
                <a:tc>
                  <a:txBody>
                    <a:bodyPr/>
                    <a:lstStyle/>
                    <a:p>
                      <a:r>
                        <a:rPr lang="en-US" dirty="0" smtClean="0"/>
                        <a:t>Spartan</a:t>
                      </a:r>
                      <a:endParaRPr lang="en-US" dirty="0"/>
                    </a:p>
                  </a:txBody>
                  <a:tcPr/>
                </a:tc>
                <a:tc>
                  <a:txBody>
                    <a:bodyPr/>
                    <a:lstStyle/>
                    <a:p>
                      <a:r>
                        <a:rPr lang="en-US" dirty="0" smtClean="0"/>
                        <a:t>9</a:t>
                      </a:r>
                      <a:endParaRPr lang="en-US" dirty="0"/>
                    </a:p>
                  </a:txBody>
                  <a:tcPr/>
                </a:tc>
                <a:tc>
                  <a:txBody>
                    <a:bodyPr/>
                    <a:lstStyle/>
                    <a:p>
                      <a:r>
                        <a:rPr lang="en-US" dirty="0" smtClean="0"/>
                        <a:t>9</a:t>
                      </a:r>
                      <a:endParaRPr lang="en-US" dirty="0"/>
                    </a:p>
                  </a:txBody>
                  <a:tcPr/>
                </a:tc>
              </a:tr>
              <a:tr h="255753">
                <a:tc>
                  <a:txBody>
                    <a:bodyPr/>
                    <a:lstStyle/>
                    <a:p>
                      <a:r>
                        <a:rPr lang="en-US" dirty="0" smtClean="0"/>
                        <a:t>Greek (other)</a:t>
                      </a:r>
                    </a:p>
                  </a:txBody>
                  <a:tcPr/>
                </a:tc>
                <a:tc>
                  <a:txBody>
                    <a:bodyPr/>
                    <a:lstStyle/>
                    <a:p>
                      <a:r>
                        <a:rPr lang="en-US" dirty="0" smtClean="0"/>
                        <a:t>7</a:t>
                      </a:r>
                      <a:endParaRPr lang="en-US" dirty="0"/>
                    </a:p>
                  </a:txBody>
                  <a:tcPr/>
                </a:tc>
                <a:tc>
                  <a:txBody>
                    <a:bodyPr/>
                    <a:lstStyle/>
                    <a:p>
                      <a:r>
                        <a:rPr lang="en-US" dirty="0" smtClean="0"/>
                        <a:t>7</a:t>
                      </a:r>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460802069"/>
              </p:ext>
            </p:extLst>
          </p:nvPr>
        </p:nvGraphicFramePr>
        <p:xfrm>
          <a:off x="457200" y="3412568"/>
          <a:ext cx="8229600" cy="1112520"/>
        </p:xfrm>
        <a:graphic>
          <a:graphicData uri="http://schemas.openxmlformats.org/drawingml/2006/table">
            <a:tbl>
              <a:tblPr firstRow="1" bandRow="1">
                <a:tableStyleId>{5C22544A-7EE6-4342-B048-85BDC9FD1C3A}</a:tableStyleId>
              </a:tblPr>
              <a:tblGrid>
                <a:gridCol w="2766400"/>
                <a:gridCol w="2735176"/>
                <a:gridCol w="2728024"/>
              </a:tblGrid>
              <a:tr h="370840">
                <a:tc>
                  <a:txBody>
                    <a:bodyPr/>
                    <a:lstStyle/>
                    <a:p>
                      <a:r>
                        <a:rPr lang="en-US" dirty="0" smtClean="0"/>
                        <a:t>Persian</a:t>
                      </a:r>
                      <a:r>
                        <a:rPr lang="en-US" baseline="0" dirty="0" smtClean="0"/>
                        <a:t> Soldiers</a:t>
                      </a:r>
                      <a:endParaRPr lang="en-US" dirty="0"/>
                    </a:p>
                  </a:txBody>
                  <a:tcPr marL="82973" marR="82973"/>
                </a:tc>
                <a:tc>
                  <a:txBody>
                    <a:bodyPr/>
                    <a:lstStyle/>
                    <a:p>
                      <a:r>
                        <a:rPr lang="en-US" dirty="0" smtClean="0"/>
                        <a:t>Attack</a:t>
                      </a:r>
                      <a:endParaRPr lang="en-US" dirty="0"/>
                    </a:p>
                  </a:txBody>
                  <a:tcPr marL="82973" marR="82973"/>
                </a:tc>
                <a:tc>
                  <a:txBody>
                    <a:bodyPr/>
                    <a:lstStyle/>
                    <a:p>
                      <a:r>
                        <a:rPr lang="en-US" dirty="0" smtClean="0"/>
                        <a:t>Defense</a:t>
                      </a:r>
                      <a:endParaRPr lang="en-US" dirty="0"/>
                    </a:p>
                  </a:txBody>
                  <a:tcPr marL="82973" marR="82973"/>
                </a:tc>
              </a:tr>
              <a:tr h="370840">
                <a:tc>
                  <a:txBody>
                    <a:bodyPr/>
                    <a:lstStyle/>
                    <a:p>
                      <a:r>
                        <a:rPr lang="en-US" dirty="0" smtClean="0"/>
                        <a:t>Immortal</a:t>
                      </a:r>
                      <a:endParaRPr lang="en-US" dirty="0"/>
                    </a:p>
                  </a:txBody>
                  <a:tcPr marL="82973" marR="82973"/>
                </a:tc>
                <a:tc>
                  <a:txBody>
                    <a:bodyPr/>
                    <a:lstStyle/>
                    <a:p>
                      <a:r>
                        <a:rPr lang="en-US" dirty="0" smtClean="0"/>
                        <a:t>4</a:t>
                      </a:r>
                      <a:endParaRPr lang="en-US" dirty="0"/>
                    </a:p>
                  </a:txBody>
                  <a:tcPr marL="82973" marR="82973"/>
                </a:tc>
                <a:tc>
                  <a:txBody>
                    <a:bodyPr/>
                    <a:lstStyle/>
                    <a:p>
                      <a:r>
                        <a:rPr lang="en-US" dirty="0" smtClean="0"/>
                        <a:t>2</a:t>
                      </a:r>
                      <a:endParaRPr lang="en-US" dirty="0"/>
                    </a:p>
                  </a:txBody>
                  <a:tcPr marL="82973" marR="82973"/>
                </a:tc>
              </a:tr>
              <a:tr h="370840">
                <a:tc>
                  <a:txBody>
                    <a:bodyPr/>
                    <a:lstStyle/>
                    <a:p>
                      <a:r>
                        <a:rPr lang="en-US" dirty="0" smtClean="0"/>
                        <a:t>Persian (other)</a:t>
                      </a:r>
                      <a:endParaRPr lang="en-US" dirty="0"/>
                    </a:p>
                  </a:txBody>
                  <a:tcPr marL="82973" marR="82973"/>
                </a:tc>
                <a:tc>
                  <a:txBody>
                    <a:bodyPr/>
                    <a:lstStyle/>
                    <a:p>
                      <a:r>
                        <a:rPr lang="en-US" dirty="0" smtClean="0"/>
                        <a:t>2</a:t>
                      </a:r>
                      <a:endParaRPr lang="en-US" dirty="0"/>
                    </a:p>
                  </a:txBody>
                  <a:tcPr marL="82973" marR="82973"/>
                </a:tc>
                <a:tc>
                  <a:txBody>
                    <a:bodyPr/>
                    <a:lstStyle/>
                    <a:p>
                      <a:r>
                        <a:rPr lang="en-US" dirty="0" smtClean="0"/>
                        <a:t>1</a:t>
                      </a:r>
                      <a:endParaRPr lang="en-US" dirty="0"/>
                    </a:p>
                  </a:txBody>
                  <a:tcPr marL="82973" marR="82973"/>
                </a:tc>
              </a:tr>
            </a:tbl>
          </a:graphicData>
        </a:graphic>
      </p:graphicFrame>
      <p:sp>
        <p:nvSpPr>
          <p:cNvPr id="3" name="TextBox 2"/>
          <p:cNvSpPr txBox="1"/>
          <p:nvPr/>
        </p:nvSpPr>
        <p:spPr>
          <a:xfrm>
            <a:off x="457200" y="4982561"/>
            <a:ext cx="7844385" cy="1077218"/>
          </a:xfrm>
          <a:prstGeom prst="rect">
            <a:avLst/>
          </a:prstGeom>
          <a:noFill/>
        </p:spPr>
        <p:txBody>
          <a:bodyPr wrap="square" rtlCol="0">
            <a:spAutoFit/>
          </a:bodyPr>
          <a:lstStyle/>
          <a:p>
            <a:pPr marL="285750" indent="-285750">
              <a:buFont typeface="Arial"/>
              <a:buChar char="•"/>
            </a:pPr>
            <a:r>
              <a:rPr lang="en-US" sz="2400" dirty="0" smtClean="0"/>
              <a:t>Assigning values</a:t>
            </a:r>
            <a:r>
              <a:rPr lang="en-US" sz="2000" dirty="0" smtClean="0"/>
              <a:t>:</a:t>
            </a:r>
          </a:p>
          <a:p>
            <a:pPr marL="742950" lvl="1" indent="-285750">
              <a:buFont typeface="Arial"/>
              <a:buChar char="•"/>
            </a:pPr>
            <a:r>
              <a:rPr lang="en-US" sz="2000" dirty="0" smtClean="0"/>
              <a:t>Skill</a:t>
            </a:r>
          </a:p>
          <a:p>
            <a:pPr marL="742950" lvl="1" indent="-285750">
              <a:buFont typeface="Arial"/>
              <a:buChar char="•"/>
            </a:pPr>
            <a:r>
              <a:rPr lang="en-US" sz="2000" dirty="0"/>
              <a:t>Q</a:t>
            </a:r>
            <a:r>
              <a:rPr lang="en-US" sz="2000" dirty="0" smtClean="0"/>
              <a:t>uality of arms and armor</a:t>
            </a:r>
            <a:endParaRPr lang="en-US" sz="2000" dirty="0"/>
          </a:p>
        </p:txBody>
      </p:sp>
    </p:spTree>
    <p:extLst>
      <p:ext uri="{BB962C8B-B14F-4D97-AF65-F5344CB8AC3E}">
        <p14:creationId xmlns:p14="http://schemas.microsoft.com/office/powerpoint/2010/main" val="2414251659"/>
      </p:ext>
    </p:extLst>
  </p:cSld>
  <p:clrMapOvr>
    <a:masterClrMapping/>
  </p:clrMapOvr>
  <mc:AlternateContent xmlns:mc="http://schemas.openxmlformats.org/markup-compatibility/2006" xmlns:p14="http://schemas.microsoft.com/office/powerpoint/2010/main">
    <mc:Choice Requires="p14">
      <p:transition spd="slow" p14:dur="2000" advTm="48644"/>
    </mc:Choice>
    <mc:Fallback xmlns="">
      <p:transition xmlns:p14="http://schemas.microsoft.com/office/powerpoint/2010/main" spd="slow" advTm="48644"/>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165" y="274638"/>
            <a:ext cx="7467600" cy="1143000"/>
          </a:xfrm>
        </p:spPr>
        <p:txBody>
          <a:bodyPr>
            <a:normAutofit fontScale="90000"/>
          </a:bodyPr>
          <a:lstStyle/>
          <a:p>
            <a:pPr algn="ctr"/>
            <a:r>
              <a:rPr lang="en-US" dirty="0" smtClean="0"/>
              <a:t>Historical Simulation:</a:t>
            </a:r>
            <a:br>
              <a:rPr lang="en-US" dirty="0" smtClean="0"/>
            </a:br>
            <a:r>
              <a:rPr lang="en-US" dirty="0" smtClean="0"/>
              <a:t>Greek and Persian Bonus Skills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19595687"/>
              </p:ext>
            </p:extLst>
          </p:nvPr>
        </p:nvGraphicFramePr>
        <p:xfrm>
          <a:off x="457200" y="4152753"/>
          <a:ext cx="8217269" cy="810707"/>
        </p:xfrm>
        <a:graphic>
          <a:graphicData uri="http://schemas.openxmlformats.org/drawingml/2006/table">
            <a:tbl>
              <a:tblPr firstRow="1" bandRow="1">
                <a:tableStyleId>{5C22544A-7EE6-4342-B048-85BDC9FD1C3A}</a:tableStyleId>
              </a:tblPr>
              <a:tblGrid>
                <a:gridCol w="2724535"/>
                <a:gridCol w="2763385"/>
                <a:gridCol w="2729349"/>
              </a:tblGrid>
              <a:tr h="439867">
                <a:tc>
                  <a:txBody>
                    <a:bodyPr/>
                    <a:lstStyle/>
                    <a:p>
                      <a:r>
                        <a:rPr lang="en-US" dirty="0" smtClean="0"/>
                        <a:t>Persian Bonuses</a:t>
                      </a:r>
                      <a:endParaRPr lang="en-US" dirty="0"/>
                    </a:p>
                  </a:txBody>
                  <a:tcPr/>
                </a:tc>
                <a:tc>
                  <a:txBody>
                    <a:bodyPr/>
                    <a:lstStyle/>
                    <a:p>
                      <a:r>
                        <a:rPr lang="en-US" dirty="0" smtClean="0"/>
                        <a:t>Attack</a:t>
                      </a:r>
                      <a:endParaRPr lang="en-US" dirty="0"/>
                    </a:p>
                  </a:txBody>
                  <a:tcPr/>
                </a:tc>
                <a:tc>
                  <a:txBody>
                    <a:bodyPr/>
                    <a:lstStyle/>
                    <a:p>
                      <a:r>
                        <a:rPr lang="en-US" dirty="0" smtClean="0"/>
                        <a:t>Defense</a:t>
                      </a:r>
                      <a:endParaRPr lang="en-US" dirty="0"/>
                    </a:p>
                  </a:txBody>
                  <a:tcPr/>
                </a:tc>
              </a:tr>
              <a:tr h="370840">
                <a:tc>
                  <a:txBody>
                    <a:bodyPr/>
                    <a:lstStyle/>
                    <a:p>
                      <a:r>
                        <a:rPr lang="en-US" dirty="0" smtClean="0"/>
                        <a:t>Strength in Number</a:t>
                      </a:r>
                      <a:endParaRPr lang="en-US" dirty="0"/>
                    </a:p>
                  </a:txBody>
                  <a:tcPr/>
                </a:tc>
                <a:tc>
                  <a:txBody>
                    <a:bodyPr/>
                    <a:lstStyle/>
                    <a:p>
                      <a:r>
                        <a:rPr lang="en-US" dirty="0" smtClean="0"/>
                        <a:t>+2</a:t>
                      </a:r>
                      <a:endParaRPr lang="en-US" dirty="0"/>
                    </a:p>
                  </a:txBody>
                  <a:tcPr/>
                </a:tc>
                <a:tc>
                  <a:txBody>
                    <a:bodyPr/>
                    <a:lstStyle/>
                    <a:p>
                      <a:r>
                        <a:rPr lang="en-US" dirty="0" smtClean="0"/>
                        <a:t>N/A</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54809575"/>
              </p:ext>
            </p:extLst>
          </p:nvPr>
        </p:nvGraphicFramePr>
        <p:xfrm>
          <a:off x="444869" y="1817205"/>
          <a:ext cx="8229600" cy="2051050"/>
        </p:xfrm>
        <a:graphic>
          <a:graphicData uri="http://schemas.openxmlformats.org/drawingml/2006/table">
            <a:tbl>
              <a:tblPr firstRow="1" bandRow="1">
                <a:tableStyleId>{5C22544A-7EE6-4342-B048-85BDC9FD1C3A}</a:tableStyleId>
              </a:tblPr>
              <a:tblGrid>
                <a:gridCol w="2743200"/>
                <a:gridCol w="2743200"/>
                <a:gridCol w="2743200"/>
              </a:tblGrid>
              <a:tr h="410210">
                <a:tc>
                  <a:txBody>
                    <a:bodyPr/>
                    <a:lstStyle/>
                    <a:p>
                      <a:r>
                        <a:rPr lang="en-US" dirty="0" smtClean="0"/>
                        <a:t>Greek</a:t>
                      </a:r>
                      <a:r>
                        <a:rPr lang="en-US" baseline="0" dirty="0" smtClean="0"/>
                        <a:t> Bonuses</a:t>
                      </a:r>
                      <a:endParaRPr lang="en-US" dirty="0"/>
                    </a:p>
                  </a:txBody>
                  <a:tcPr/>
                </a:tc>
                <a:tc>
                  <a:txBody>
                    <a:bodyPr/>
                    <a:lstStyle/>
                    <a:p>
                      <a:r>
                        <a:rPr lang="en-US" dirty="0" smtClean="0"/>
                        <a:t>Attack</a:t>
                      </a:r>
                      <a:endParaRPr lang="en-US" dirty="0"/>
                    </a:p>
                  </a:txBody>
                  <a:tcPr/>
                </a:tc>
                <a:tc>
                  <a:txBody>
                    <a:bodyPr/>
                    <a:lstStyle/>
                    <a:p>
                      <a:r>
                        <a:rPr lang="en-US" dirty="0" smtClean="0"/>
                        <a:t>Defense</a:t>
                      </a:r>
                      <a:endParaRPr lang="en-US" dirty="0"/>
                    </a:p>
                  </a:txBody>
                  <a:tcPr/>
                </a:tc>
              </a:tr>
              <a:tr h="410210">
                <a:tc>
                  <a:txBody>
                    <a:bodyPr/>
                    <a:lstStyle/>
                    <a:p>
                      <a:r>
                        <a:rPr lang="en-US" dirty="0" smtClean="0"/>
                        <a:t>Phalanx</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r>
              <a:tr h="410210">
                <a:tc>
                  <a:txBody>
                    <a:bodyPr/>
                    <a:lstStyle/>
                    <a:p>
                      <a:r>
                        <a:rPr lang="en-US" dirty="0" smtClean="0"/>
                        <a:t>Frenzy</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410210">
                <a:tc>
                  <a:txBody>
                    <a:bodyPr/>
                    <a:lstStyle/>
                    <a:p>
                      <a:r>
                        <a:rPr lang="en-US" dirty="0" smtClean="0"/>
                        <a:t>Broken Weapons</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r>
              <a:tr h="410210">
                <a:tc>
                  <a:txBody>
                    <a:bodyPr/>
                    <a:lstStyle/>
                    <a:p>
                      <a:r>
                        <a:rPr lang="en-US" dirty="0" smtClean="0"/>
                        <a:t>Fake Retreat</a:t>
                      </a:r>
                      <a:endParaRPr lang="en-US" dirty="0"/>
                    </a:p>
                  </a:txBody>
                  <a:tcPr/>
                </a:tc>
                <a:tc>
                  <a:txBody>
                    <a:bodyPr/>
                    <a:lstStyle/>
                    <a:p>
                      <a:r>
                        <a:rPr lang="en-US" dirty="0" smtClean="0"/>
                        <a:t>+2</a:t>
                      </a:r>
                      <a:endParaRPr lang="en-US" dirty="0"/>
                    </a:p>
                  </a:txBody>
                  <a:tcPr/>
                </a:tc>
                <a:tc>
                  <a:txBody>
                    <a:bodyPr/>
                    <a:lstStyle/>
                    <a:p>
                      <a:r>
                        <a:rPr lang="en-US" dirty="0" smtClean="0"/>
                        <a:t>N/A</a:t>
                      </a:r>
                      <a:endParaRPr lang="en-US" dirty="0"/>
                    </a:p>
                  </a:txBody>
                  <a:tcPr/>
                </a:tc>
              </a:tr>
            </a:tbl>
          </a:graphicData>
        </a:graphic>
      </p:graphicFrame>
      <p:sp>
        <p:nvSpPr>
          <p:cNvPr id="8" name="TextBox 7"/>
          <p:cNvSpPr txBox="1"/>
          <p:nvPr/>
        </p:nvSpPr>
        <p:spPr>
          <a:xfrm>
            <a:off x="457199" y="5251324"/>
            <a:ext cx="7788565" cy="769441"/>
          </a:xfrm>
          <a:prstGeom prst="rect">
            <a:avLst/>
          </a:prstGeom>
          <a:noFill/>
        </p:spPr>
        <p:txBody>
          <a:bodyPr wrap="square" rtlCol="0">
            <a:spAutoFit/>
          </a:bodyPr>
          <a:lstStyle/>
          <a:p>
            <a:pPr marL="285750" indent="-285750">
              <a:buFont typeface="Arial"/>
              <a:buChar char="•"/>
            </a:pPr>
            <a:r>
              <a:rPr lang="en-US" sz="2400" dirty="0" smtClean="0"/>
              <a:t>Assigning values</a:t>
            </a:r>
            <a:r>
              <a:rPr lang="en-US" sz="2000" dirty="0" smtClean="0"/>
              <a:t>:</a:t>
            </a:r>
          </a:p>
          <a:p>
            <a:pPr marL="742950" lvl="1" indent="-285750">
              <a:buFont typeface="Arial"/>
              <a:buChar char="•"/>
            </a:pPr>
            <a:r>
              <a:rPr lang="en-US" sz="2000" dirty="0" smtClean="0"/>
              <a:t> Strengths and weaknesses </a:t>
            </a:r>
            <a:endParaRPr lang="en-US" sz="2000" dirty="0"/>
          </a:p>
        </p:txBody>
      </p:sp>
    </p:spTree>
    <p:extLst>
      <p:ext uri="{BB962C8B-B14F-4D97-AF65-F5344CB8AC3E}">
        <p14:creationId xmlns:p14="http://schemas.microsoft.com/office/powerpoint/2010/main" val="552758819"/>
      </p:ext>
    </p:extLst>
  </p:cSld>
  <p:clrMapOvr>
    <a:masterClrMapping/>
  </p:clrMapOvr>
  <mc:AlternateContent xmlns:mc="http://schemas.openxmlformats.org/markup-compatibility/2006" xmlns:p14="http://schemas.microsoft.com/office/powerpoint/2010/main">
    <mc:Choice Requires="p14">
      <p:transition spd="slow" p14:dur="2000" advTm="55687"/>
    </mc:Choice>
    <mc:Fallback xmlns="">
      <p:transition xmlns:p14="http://schemas.microsoft.com/office/powerpoint/2010/main" spd="slow" advTm="55687"/>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of Historical Simulation</a:t>
            </a:r>
            <a:endParaRPr lang="en-US" dirty="0"/>
          </a:p>
        </p:txBody>
      </p:sp>
      <p:sp>
        <p:nvSpPr>
          <p:cNvPr id="3" name="Content Placeholder 2"/>
          <p:cNvSpPr>
            <a:spLocks noGrp="1"/>
          </p:cNvSpPr>
          <p:nvPr>
            <p:ph idx="1"/>
          </p:nvPr>
        </p:nvSpPr>
        <p:spPr/>
        <p:txBody>
          <a:bodyPr/>
          <a:lstStyle/>
          <a:p>
            <a:r>
              <a:rPr lang="en-US" dirty="0" smtClean="0"/>
              <a:t>Data in table gathered from 50 trials</a:t>
            </a:r>
            <a:endParaRPr lang="en-US" dirty="0"/>
          </a:p>
          <a:p>
            <a:r>
              <a:rPr lang="en-US" dirty="0" smtClean="0"/>
              <a:t>According to Scholars, </a:t>
            </a:r>
          </a:p>
          <a:p>
            <a:pPr lvl="1"/>
            <a:r>
              <a:rPr lang="en-US" dirty="0" smtClean="0"/>
              <a:t>~ 20,000 Persians were killed</a:t>
            </a:r>
          </a:p>
          <a:p>
            <a:pPr lvl="1"/>
            <a:r>
              <a:rPr lang="en-US" dirty="0" smtClean="0"/>
              <a:t>~ 1,500 Greeks were killed</a:t>
            </a:r>
          </a:p>
        </p:txBody>
      </p:sp>
      <p:graphicFrame>
        <p:nvGraphicFramePr>
          <p:cNvPr id="4" name="Table 3"/>
          <p:cNvGraphicFramePr>
            <a:graphicFrameLocks noGrp="1"/>
          </p:cNvGraphicFramePr>
          <p:nvPr>
            <p:extLst>
              <p:ext uri="{D42A27DB-BD31-4B8C-83A1-F6EECF244321}">
                <p14:modId xmlns:p14="http://schemas.microsoft.com/office/powerpoint/2010/main" val="3256163266"/>
              </p:ext>
            </p:extLst>
          </p:nvPr>
        </p:nvGraphicFramePr>
        <p:xfrm>
          <a:off x="457200" y="3657600"/>
          <a:ext cx="8229600" cy="274320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425167">
                <a:tc>
                  <a:txBody>
                    <a:bodyPr/>
                    <a:lstStyle/>
                    <a:p>
                      <a:endParaRPr lang="en-US" dirty="0"/>
                    </a:p>
                  </a:txBody>
                  <a:tcPr/>
                </a:tc>
                <a:tc>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 </a:t>
                      </a:r>
                      <a:endParaRPr lang="en-US" dirty="0"/>
                    </a:p>
                  </a:txBody>
                  <a:tcPr/>
                </a:tc>
                <a:tc>
                  <a:txBody>
                    <a:bodyPr/>
                    <a:lstStyle/>
                    <a:p>
                      <a:r>
                        <a:rPr lang="en-US" dirty="0" smtClean="0"/>
                        <a:t>Day 3 </a:t>
                      </a:r>
                      <a:endParaRPr lang="en-US" dirty="0"/>
                    </a:p>
                  </a:txBody>
                  <a:tcPr/>
                </a:tc>
                <a:tc>
                  <a:txBody>
                    <a:bodyPr/>
                    <a:lstStyle/>
                    <a:p>
                      <a:r>
                        <a:rPr lang="en-US" dirty="0" smtClean="0"/>
                        <a:t>Total</a:t>
                      </a:r>
                      <a:endParaRPr lang="en-US" dirty="0"/>
                    </a:p>
                  </a:txBody>
                  <a:tcPr/>
                </a:tc>
              </a:tr>
              <a:tr h="425167">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168.48</a:t>
                      </a:r>
                      <a:endParaRPr lang="en-US" dirty="0"/>
                    </a:p>
                  </a:txBody>
                  <a:tcPr/>
                </a:tc>
                <a:tc>
                  <a:txBody>
                    <a:bodyPr/>
                    <a:lstStyle/>
                    <a:p>
                      <a:r>
                        <a:rPr lang="en-US" dirty="0" smtClean="0"/>
                        <a:t>42.06</a:t>
                      </a:r>
                      <a:endParaRPr lang="en-US" dirty="0"/>
                    </a:p>
                  </a:txBody>
                  <a:tcPr/>
                </a:tc>
                <a:tc>
                  <a:txBody>
                    <a:bodyPr/>
                    <a:lstStyle/>
                    <a:p>
                      <a:r>
                        <a:rPr lang="en-US" dirty="0" smtClean="0"/>
                        <a:t>1345.36</a:t>
                      </a:r>
                      <a:endParaRPr lang="en-US" dirty="0"/>
                    </a:p>
                  </a:txBody>
                  <a:tcPr/>
                </a:tc>
                <a:tc>
                  <a:txBody>
                    <a:bodyPr/>
                    <a:lstStyle/>
                    <a:p>
                      <a:r>
                        <a:rPr lang="en-US" dirty="0" smtClean="0"/>
                        <a:t>1555.9</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14.32</a:t>
                      </a:r>
                      <a:endParaRPr lang="en-US" dirty="0"/>
                    </a:p>
                  </a:txBody>
                  <a:tcPr/>
                </a:tc>
                <a:tc>
                  <a:txBody>
                    <a:bodyPr/>
                    <a:lstStyle/>
                    <a:p>
                      <a:r>
                        <a:rPr lang="en-US" dirty="0" smtClean="0"/>
                        <a:t>8.34</a:t>
                      </a:r>
                      <a:endParaRPr lang="en-US" dirty="0"/>
                    </a:p>
                  </a:txBody>
                  <a:tcPr/>
                </a:tc>
                <a:tc>
                  <a:txBody>
                    <a:bodyPr/>
                    <a:lstStyle/>
                    <a:p>
                      <a:r>
                        <a:rPr lang="en-US" dirty="0" smtClean="0"/>
                        <a:t>7.38</a:t>
                      </a:r>
                      <a:endParaRPr lang="en-US" dirty="0"/>
                    </a:p>
                  </a:txBody>
                  <a:tcPr/>
                </a:tc>
                <a:tc>
                  <a:txBody>
                    <a:bodyPr/>
                    <a:lstStyle/>
                    <a:p>
                      <a:r>
                        <a:rPr lang="en-US" dirty="0" smtClean="0"/>
                        <a:t>14.48</a:t>
                      </a:r>
                      <a:endParaRPr lang="en-US" dirty="0"/>
                    </a:p>
                  </a:txBody>
                  <a:tcPr/>
                </a:tc>
              </a:tr>
              <a:tr h="425167">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9811.72</a:t>
                      </a:r>
                      <a:endParaRPr lang="en-US" dirty="0"/>
                    </a:p>
                  </a:txBody>
                  <a:tcPr/>
                </a:tc>
                <a:tc>
                  <a:txBody>
                    <a:bodyPr/>
                    <a:lstStyle/>
                    <a:p>
                      <a:r>
                        <a:rPr lang="en-US" dirty="0" smtClean="0"/>
                        <a:t>3804.34</a:t>
                      </a:r>
                      <a:endParaRPr lang="en-US" dirty="0"/>
                    </a:p>
                  </a:txBody>
                  <a:tcPr/>
                </a:tc>
                <a:tc>
                  <a:txBody>
                    <a:bodyPr/>
                    <a:lstStyle/>
                    <a:p>
                      <a:r>
                        <a:rPr lang="en-US" dirty="0" smtClean="0"/>
                        <a:t>7253.4</a:t>
                      </a:r>
                      <a:endParaRPr lang="en-US" dirty="0"/>
                    </a:p>
                  </a:txBody>
                  <a:tcPr/>
                </a:tc>
                <a:tc>
                  <a:txBody>
                    <a:bodyPr/>
                    <a:lstStyle/>
                    <a:p>
                      <a:r>
                        <a:rPr lang="en-US" dirty="0" smtClean="0"/>
                        <a:t>20869.46</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125.06</a:t>
                      </a:r>
                      <a:endParaRPr lang="en-US" dirty="0"/>
                    </a:p>
                  </a:txBody>
                  <a:tcPr/>
                </a:tc>
                <a:tc>
                  <a:txBody>
                    <a:bodyPr/>
                    <a:lstStyle/>
                    <a:p>
                      <a:r>
                        <a:rPr lang="en-US" dirty="0" smtClean="0"/>
                        <a:t>70.88</a:t>
                      </a:r>
                      <a:endParaRPr lang="en-US" dirty="0"/>
                    </a:p>
                  </a:txBody>
                  <a:tcPr/>
                </a:tc>
                <a:tc>
                  <a:txBody>
                    <a:bodyPr/>
                    <a:lstStyle/>
                    <a:p>
                      <a:r>
                        <a:rPr lang="en-US" dirty="0" smtClean="0"/>
                        <a:t>18.89</a:t>
                      </a:r>
                      <a:endParaRPr lang="en-US" dirty="0"/>
                    </a:p>
                  </a:txBody>
                  <a:tcPr/>
                </a:tc>
                <a:tc>
                  <a:txBody>
                    <a:bodyPr/>
                    <a:lstStyle/>
                    <a:p>
                      <a:r>
                        <a:rPr lang="en-US" dirty="0" smtClean="0"/>
                        <a:t>130.32</a:t>
                      </a:r>
                      <a:endParaRPr lang="en-US" dirty="0"/>
                    </a:p>
                  </a:txBody>
                  <a:tcPr/>
                </a:tc>
              </a:tr>
            </a:tbl>
          </a:graphicData>
        </a:graphic>
      </p:graphicFrame>
    </p:spTree>
    <p:extLst>
      <p:ext uri="{BB962C8B-B14F-4D97-AF65-F5344CB8AC3E}">
        <p14:creationId xmlns:p14="http://schemas.microsoft.com/office/powerpoint/2010/main" val="1116224606"/>
      </p:ext>
    </p:extLst>
  </p:cSld>
  <p:clrMapOvr>
    <a:masterClrMapping/>
  </p:clrMapOvr>
  <mc:AlternateContent xmlns:mc="http://schemas.openxmlformats.org/markup-compatibility/2006" xmlns:p14="http://schemas.microsoft.com/office/powerpoint/2010/main">
    <mc:Choice Requires="p14">
      <p:transition spd="slow" p14:dur="2000" advTm="40000"/>
    </mc:Choice>
    <mc:Fallback xmlns="">
      <p:transition xmlns:p14="http://schemas.microsoft.com/office/powerpoint/2010/main" spd="slow" advTm="40000"/>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What-if</a:t>
            </a:r>
            <a:endParaRPr lang="en-US" dirty="0"/>
          </a:p>
        </p:txBody>
      </p:sp>
      <p:sp>
        <p:nvSpPr>
          <p:cNvPr id="3" name="Content Placeholder 2"/>
          <p:cNvSpPr>
            <a:spLocks noGrp="1"/>
          </p:cNvSpPr>
          <p:nvPr>
            <p:ph idx="1"/>
          </p:nvPr>
        </p:nvSpPr>
        <p:spPr/>
        <p:txBody>
          <a:bodyPr>
            <a:normAutofit/>
          </a:bodyPr>
          <a:lstStyle/>
          <a:p>
            <a:r>
              <a:rPr lang="en-US" dirty="0" smtClean="0"/>
              <a:t>Ephialtes did not betray the Greeks?</a:t>
            </a:r>
          </a:p>
          <a:p>
            <a:endParaRPr lang="en-US" dirty="0" smtClean="0"/>
          </a:p>
          <a:p>
            <a:endParaRPr lang="en-US" dirty="0" smtClean="0"/>
          </a:p>
          <a:p>
            <a:r>
              <a:rPr lang="en-US" dirty="0" smtClean="0"/>
              <a:t>Battle did not occur during the Carnea Festival?</a:t>
            </a:r>
          </a:p>
          <a:p>
            <a:endParaRPr lang="en-US" dirty="0" smtClean="0"/>
          </a:p>
          <a:p>
            <a:r>
              <a:rPr lang="en-US" dirty="0" smtClean="0"/>
              <a:t>The Greeks did not choose to make their stand at the “Middle Gate”?</a:t>
            </a:r>
          </a:p>
          <a:p>
            <a:pPr marL="448056" lvl="1" indent="0">
              <a:buNone/>
            </a:pPr>
            <a:endParaRPr lang="en-US" dirty="0" smtClean="0"/>
          </a:p>
          <a:p>
            <a:pPr lvl="1"/>
            <a:endParaRPr lang="en-US" dirty="0"/>
          </a:p>
        </p:txBody>
      </p:sp>
    </p:spTree>
    <p:extLst>
      <p:ext uri="{BB962C8B-B14F-4D97-AF65-F5344CB8AC3E}">
        <p14:creationId xmlns:p14="http://schemas.microsoft.com/office/powerpoint/2010/main" val="3008189729"/>
      </p:ext>
    </p:extLst>
  </p:cSld>
  <p:clrMapOvr>
    <a:masterClrMapping/>
  </p:clrMapOvr>
  <mc:AlternateContent xmlns:mc="http://schemas.openxmlformats.org/markup-compatibility/2006" xmlns:p14="http://schemas.microsoft.com/office/powerpoint/2010/main">
    <mc:Choice Requires="p14">
      <p:transition spd="slow" p14:dur="2000" advTm="14040"/>
    </mc:Choice>
    <mc:Fallback xmlns="">
      <p:transition xmlns:p14="http://schemas.microsoft.com/office/powerpoint/2010/main" spd="slow" advTm="1404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a:t>
            </a:r>
            <a:r>
              <a:rPr lang="en-US" dirty="0" smtClean="0"/>
              <a:t>Ephialtes </a:t>
            </a:r>
            <a:r>
              <a:rPr lang="en-US" dirty="0"/>
              <a:t>never betrayed the Greeks?</a:t>
            </a: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Large </a:t>
            </a:r>
            <a:r>
              <a:rPr lang="en-US" dirty="0"/>
              <a:t>group of Greeks would not </a:t>
            </a:r>
            <a:r>
              <a:rPr lang="en-US" dirty="0" smtClean="0"/>
              <a:t>retreat</a:t>
            </a:r>
          </a:p>
          <a:p>
            <a:endParaRPr lang="en-US" dirty="0"/>
          </a:p>
          <a:p>
            <a:r>
              <a:rPr lang="en-US" dirty="0"/>
              <a:t>No </a:t>
            </a:r>
            <a:r>
              <a:rPr lang="en-US" dirty="0" smtClean="0"/>
              <a:t>final stand</a:t>
            </a:r>
          </a:p>
          <a:p>
            <a:endParaRPr lang="en-US" dirty="0"/>
          </a:p>
          <a:p>
            <a:r>
              <a:rPr lang="en-US" dirty="0" smtClean="0"/>
              <a:t>Different strategy (randomized) after Day 2</a:t>
            </a:r>
          </a:p>
          <a:p>
            <a:endParaRPr lang="en-US" dirty="0" smtClean="0"/>
          </a:p>
          <a:p>
            <a:r>
              <a:rPr lang="en-US" dirty="0" smtClean="0"/>
              <a:t>Fatigue </a:t>
            </a:r>
            <a:r>
              <a:rPr lang="en-US" dirty="0"/>
              <a:t>becomes a factor</a:t>
            </a:r>
          </a:p>
          <a:p>
            <a:endParaRPr lang="en-US" dirty="0"/>
          </a:p>
        </p:txBody>
      </p:sp>
    </p:spTree>
    <p:extLst>
      <p:ext uri="{BB962C8B-B14F-4D97-AF65-F5344CB8AC3E}">
        <p14:creationId xmlns:p14="http://schemas.microsoft.com/office/powerpoint/2010/main" val="1682449474"/>
      </p:ext>
    </p:extLst>
  </p:cSld>
  <p:clrMapOvr>
    <a:masterClrMapping/>
  </p:clrMapOvr>
  <mc:AlternateContent xmlns:mc="http://schemas.openxmlformats.org/markup-compatibility/2006" xmlns:p14="http://schemas.microsoft.com/office/powerpoint/2010/main">
    <mc:Choice Requires="p14">
      <p:transition spd="slow" p14:dur="2000" advTm="38202"/>
    </mc:Choice>
    <mc:Fallback xmlns="">
      <p:transition xmlns:p14="http://schemas.microsoft.com/office/powerpoint/2010/main" spd="slow" advTm="38202"/>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Ephialtes never betrayed the Greeks?</a:t>
            </a:r>
            <a:endParaRPr lang="en-US" dirty="0"/>
          </a:p>
        </p:txBody>
      </p:sp>
      <p:sp>
        <p:nvSpPr>
          <p:cNvPr id="3" name="Content Placeholder 2"/>
          <p:cNvSpPr>
            <a:spLocks noGrp="1"/>
          </p:cNvSpPr>
          <p:nvPr>
            <p:ph idx="1"/>
          </p:nvPr>
        </p:nvSpPr>
        <p:spPr/>
        <p:txBody>
          <a:bodyPr/>
          <a:lstStyle/>
          <a:p>
            <a:r>
              <a:rPr lang="en-US" dirty="0" smtClean="0"/>
              <a:t>Data collected from 50 trials</a:t>
            </a:r>
          </a:p>
          <a:p>
            <a:r>
              <a:rPr lang="en-US" dirty="0" smtClean="0"/>
              <a:t>Battle lasted 17.6 days on average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34355491"/>
              </p:ext>
            </p:extLst>
          </p:nvPr>
        </p:nvGraphicFramePr>
        <p:xfrm>
          <a:off x="457200" y="3657600"/>
          <a:ext cx="8229598" cy="2743201"/>
        </p:xfrm>
        <a:graphic>
          <a:graphicData uri="http://schemas.openxmlformats.org/drawingml/2006/table">
            <a:tbl>
              <a:tblPr firstRow="1" bandRow="1">
                <a:tableStyleId>{5C22544A-7EE6-4342-B048-85BDC9FD1C3A}</a:tableStyleId>
              </a:tblPr>
              <a:tblGrid>
                <a:gridCol w="1366978"/>
                <a:gridCol w="1366978"/>
                <a:gridCol w="1366978"/>
                <a:gridCol w="1366978"/>
                <a:gridCol w="1366978"/>
                <a:gridCol w="1394708"/>
              </a:tblGrid>
              <a:tr h="422031">
                <a:tc>
                  <a:txBody>
                    <a:bodyPr/>
                    <a:lstStyle/>
                    <a:p>
                      <a:endParaRPr lang="en-US" dirty="0"/>
                    </a:p>
                  </a:txBody>
                  <a:tcPr/>
                </a:tc>
                <a:tc>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endParaRPr lang="en-US" dirty="0"/>
                    </a:p>
                  </a:txBody>
                  <a:tcPr/>
                </a:tc>
                <a:tc>
                  <a:txBody>
                    <a:bodyPr/>
                    <a:lstStyle/>
                    <a:p>
                      <a:r>
                        <a:rPr lang="en-US" dirty="0" smtClean="0"/>
                        <a:t>Total</a:t>
                      </a:r>
                      <a:endParaRPr lang="en-US" dirty="0"/>
                    </a:p>
                  </a:txBody>
                  <a:tcPr/>
                </a:tc>
              </a:tr>
              <a:tr h="422031">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170.34</a:t>
                      </a:r>
                      <a:endParaRPr lang="en-US" dirty="0"/>
                    </a:p>
                  </a:txBody>
                  <a:tcPr/>
                </a:tc>
                <a:tc>
                  <a:txBody>
                    <a:bodyPr/>
                    <a:lstStyle/>
                    <a:p>
                      <a:r>
                        <a:rPr lang="en-US" dirty="0" smtClean="0"/>
                        <a:t>41.68</a:t>
                      </a:r>
                      <a:endParaRPr lang="en-US" dirty="0"/>
                    </a:p>
                  </a:txBody>
                  <a:tcPr/>
                </a:tc>
                <a:tc>
                  <a:txBody>
                    <a:bodyPr/>
                    <a:lstStyle/>
                    <a:p>
                      <a:r>
                        <a:rPr lang="en-US" dirty="0" smtClean="0"/>
                        <a:t>178.42</a:t>
                      </a:r>
                      <a:endParaRPr lang="en-US" dirty="0"/>
                    </a:p>
                  </a:txBody>
                  <a:tcPr/>
                </a:tc>
                <a:tc>
                  <a:txBody>
                    <a:bodyPr/>
                    <a:lstStyle/>
                    <a:p>
                      <a:r>
                        <a:rPr lang="en-US" dirty="0" smtClean="0"/>
                        <a:t>390.44</a:t>
                      </a:r>
                      <a:endParaRPr lang="en-US" dirty="0"/>
                    </a:p>
                  </a:txBody>
                  <a:tcPr/>
                </a:tc>
              </a:tr>
              <a:tr h="738554">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13.88</a:t>
                      </a:r>
                      <a:endParaRPr lang="en-US" dirty="0"/>
                    </a:p>
                  </a:txBody>
                  <a:tcPr/>
                </a:tc>
                <a:tc>
                  <a:txBody>
                    <a:bodyPr/>
                    <a:lstStyle/>
                    <a:p>
                      <a:r>
                        <a:rPr lang="en-US" dirty="0" smtClean="0"/>
                        <a:t>6.72</a:t>
                      </a:r>
                      <a:endParaRPr lang="en-US" dirty="0"/>
                    </a:p>
                  </a:txBody>
                  <a:tcPr/>
                </a:tc>
                <a:tc>
                  <a:txBody>
                    <a:bodyPr/>
                    <a:lstStyle/>
                    <a:p>
                      <a:r>
                        <a:rPr lang="en-US" dirty="0" smtClean="0"/>
                        <a:t>17.69</a:t>
                      </a:r>
                      <a:endParaRPr lang="en-US" dirty="0"/>
                    </a:p>
                  </a:txBody>
                  <a:tcPr/>
                </a:tc>
                <a:tc>
                  <a:txBody>
                    <a:bodyPr/>
                    <a:lstStyle/>
                    <a:p>
                      <a:r>
                        <a:rPr lang="en-US" dirty="0" smtClean="0"/>
                        <a:t>23.15</a:t>
                      </a:r>
                      <a:endParaRPr lang="en-US" dirty="0"/>
                    </a:p>
                  </a:txBody>
                  <a:tcPr/>
                </a:tc>
              </a:tr>
              <a:tr h="422031">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9823.26</a:t>
                      </a:r>
                      <a:endParaRPr lang="en-US" dirty="0"/>
                    </a:p>
                  </a:txBody>
                  <a:tcPr/>
                </a:tc>
                <a:tc>
                  <a:txBody>
                    <a:bodyPr/>
                    <a:lstStyle/>
                    <a:p>
                      <a:r>
                        <a:rPr lang="en-US" dirty="0" smtClean="0"/>
                        <a:t>3820.7</a:t>
                      </a:r>
                      <a:endParaRPr lang="en-US" dirty="0"/>
                    </a:p>
                  </a:txBody>
                  <a:tcPr/>
                </a:tc>
                <a:tc>
                  <a:txBody>
                    <a:bodyPr/>
                    <a:lstStyle/>
                    <a:p>
                      <a:r>
                        <a:rPr lang="en-US" dirty="0" smtClean="0"/>
                        <a:t>9443.92</a:t>
                      </a:r>
                      <a:endParaRPr lang="en-US" dirty="0"/>
                    </a:p>
                  </a:txBody>
                  <a:tcPr/>
                </a:tc>
                <a:tc>
                  <a:txBody>
                    <a:bodyPr/>
                    <a:lstStyle/>
                    <a:p>
                      <a:r>
                        <a:rPr lang="en-US" dirty="0" smtClean="0"/>
                        <a:t>23087.88</a:t>
                      </a:r>
                      <a:endParaRPr lang="en-US" dirty="0"/>
                    </a:p>
                  </a:txBody>
                  <a:tcPr/>
                </a:tc>
              </a:tr>
              <a:tr h="738554">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126.76</a:t>
                      </a:r>
                      <a:endParaRPr lang="en-US" dirty="0"/>
                    </a:p>
                  </a:txBody>
                  <a:tcPr/>
                </a:tc>
                <a:tc>
                  <a:txBody>
                    <a:bodyPr/>
                    <a:lstStyle/>
                    <a:p>
                      <a:r>
                        <a:rPr lang="en-US" dirty="0" smtClean="0"/>
                        <a:t>75.47</a:t>
                      </a:r>
                      <a:endParaRPr lang="en-US" dirty="0"/>
                    </a:p>
                  </a:txBody>
                  <a:tcPr/>
                </a:tc>
                <a:tc>
                  <a:txBody>
                    <a:bodyPr/>
                    <a:lstStyle/>
                    <a:p>
                      <a:r>
                        <a:rPr lang="en-US" dirty="0" smtClean="0"/>
                        <a:t>433.03</a:t>
                      </a:r>
                      <a:endParaRPr lang="en-US" dirty="0"/>
                    </a:p>
                  </a:txBody>
                  <a:tcPr/>
                </a:tc>
                <a:tc>
                  <a:txBody>
                    <a:bodyPr/>
                    <a:lstStyle/>
                    <a:p>
                      <a:r>
                        <a:rPr lang="en-US" dirty="0" smtClean="0"/>
                        <a:t>446.57</a:t>
                      </a:r>
                      <a:endParaRPr lang="en-US" dirty="0"/>
                    </a:p>
                  </a:txBody>
                  <a:tcPr/>
                </a:tc>
              </a:tr>
            </a:tbl>
          </a:graphicData>
        </a:graphic>
      </p:graphicFrame>
    </p:spTree>
    <p:extLst>
      <p:ext uri="{BB962C8B-B14F-4D97-AF65-F5344CB8AC3E}">
        <p14:creationId xmlns:p14="http://schemas.microsoft.com/office/powerpoint/2010/main" val="2120924014"/>
      </p:ext>
    </p:extLst>
  </p:cSld>
  <p:clrMapOvr>
    <a:masterClrMapping/>
  </p:clrMapOvr>
  <mc:AlternateContent xmlns:mc="http://schemas.openxmlformats.org/markup-compatibility/2006" xmlns:p14="http://schemas.microsoft.com/office/powerpoint/2010/main">
    <mc:Choice Requires="p14">
      <p:transition spd="slow" p14:dur="2000" advTm="21061"/>
    </mc:Choice>
    <mc:Fallback xmlns="">
      <p:transition xmlns:p14="http://schemas.microsoft.com/office/powerpoint/2010/main" spd="slow" advTm="21061"/>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031400"/>
              </p:ext>
            </p:extLst>
          </p:nvPr>
        </p:nvGraphicFramePr>
        <p:xfrm>
          <a:off x="457200" y="643303"/>
          <a:ext cx="8229600" cy="2958114"/>
        </p:xfrm>
        <a:graphic>
          <a:graphicData uri="http://schemas.openxmlformats.org/drawingml/2006/table">
            <a:tbl>
              <a:tblPr firstRow="1" bandRow="1">
                <a:tableStyleId>{5C22544A-7EE6-4342-B048-85BDC9FD1C3A}</a:tableStyleId>
              </a:tblPr>
              <a:tblGrid>
                <a:gridCol w="1059299"/>
                <a:gridCol w="1345890"/>
                <a:gridCol w="1151094"/>
                <a:gridCol w="1275301"/>
                <a:gridCol w="2026416"/>
                <a:gridCol w="1371600"/>
              </a:tblGrid>
              <a:tr h="425167">
                <a:tc gridSpan="2">
                  <a:txBody>
                    <a:bodyPr/>
                    <a:lstStyle/>
                    <a:p>
                      <a:r>
                        <a:rPr lang="en-US" i="1" dirty="0" smtClean="0"/>
                        <a:t>Historical</a:t>
                      </a:r>
                      <a:endParaRPr lang="en-US" i="1" dirty="0"/>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 </a:t>
                      </a:r>
                      <a:endParaRPr lang="en-US" dirty="0"/>
                    </a:p>
                  </a:txBody>
                  <a:tcPr/>
                </a:tc>
                <a:tc>
                  <a:txBody>
                    <a:bodyPr/>
                    <a:lstStyle/>
                    <a:p>
                      <a:r>
                        <a:rPr lang="en-US" dirty="0" smtClean="0"/>
                        <a:t>Day 3</a:t>
                      </a:r>
                    </a:p>
                    <a:p>
                      <a:r>
                        <a:rPr lang="en-US" dirty="0" smtClean="0"/>
                        <a:t>(Final Stand) </a:t>
                      </a:r>
                      <a:endParaRPr lang="en-US" dirty="0"/>
                    </a:p>
                  </a:txBody>
                  <a:tcPr/>
                </a:tc>
                <a:tc>
                  <a:txBody>
                    <a:bodyPr/>
                    <a:lstStyle/>
                    <a:p>
                      <a:r>
                        <a:rPr lang="en-US" dirty="0" smtClean="0"/>
                        <a:t>Total</a:t>
                      </a:r>
                      <a:endParaRPr lang="en-US" dirty="0"/>
                    </a:p>
                  </a:txBody>
                  <a:tcPr/>
                </a:tc>
              </a:tr>
              <a:tr h="425167">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168.48</a:t>
                      </a:r>
                      <a:endParaRPr lang="en-US" dirty="0"/>
                    </a:p>
                  </a:txBody>
                  <a:tcPr/>
                </a:tc>
                <a:tc>
                  <a:txBody>
                    <a:bodyPr/>
                    <a:lstStyle/>
                    <a:p>
                      <a:r>
                        <a:rPr lang="en-US" dirty="0" smtClean="0"/>
                        <a:t>42.06</a:t>
                      </a:r>
                      <a:endParaRPr lang="en-US" dirty="0"/>
                    </a:p>
                  </a:txBody>
                  <a:tcPr/>
                </a:tc>
                <a:tc>
                  <a:txBody>
                    <a:bodyPr/>
                    <a:lstStyle/>
                    <a:p>
                      <a:r>
                        <a:rPr lang="en-US" dirty="0" smtClean="0"/>
                        <a:t>1345.36</a:t>
                      </a:r>
                      <a:endParaRPr lang="en-US" dirty="0"/>
                    </a:p>
                  </a:txBody>
                  <a:tcPr/>
                </a:tc>
                <a:tc>
                  <a:txBody>
                    <a:bodyPr/>
                    <a:lstStyle/>
                    <a:p>
                      <a:r>
                        <a:rPr lang="en-US" dirty="0" smtClean="0"/>
                        <a:t>1555.9</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14.32</a:t>
                      </a:r>
                      <a:endParaRPr lang="en-US" dirty="0"/>
                    </a:p>
                  </a:txBody>
                  <a:tcPr/>
                </a:tc>
                <a:tc>
                  <a:txBody>
                    <a:bodyPr/>
                    <a:lstStyle/>
                    <a:p>
                      <a:r>
                        <a:rPr lang="en-US" dirty="0" smtClean="0"/>
                        <a:t>8.34</a:t>
                      </a:r>
                      <a:endParaRPr lang="en-US" dirty="0"/>
                    </a:p>
                  </a:txBody>
                  <a:tcPr/>
                </a:tc>
                <a:tc>
                  <a:txBody>
                    <a:bodyPr/>
                    <a:lstStyle/>
                    <a:p>
                      <a:r>
                        <a:rPr lang="en-US" dirty="0" smtClean="0"/>
                        <a:t>7.38</a:t>
                      </a:r>
                      <a:endParaRPr lang="en-US" dirty="0"/>
                    </a:p>
                  </a:txBody>
                  <a:tcPr/>
                </a:tc>
                <a:tc>
                  <a:txBody>
                    <a:bodyPr/>
                    <a:lstStyle/>
                    <a:p>
                      <a:r>
                        <a:rPr lang="en-US" dirty="0" smtClean="0"/>
                        <a:t>14.48</a:t>
                      </a:r>
                      <a:endParaRPr lang="en-US" dirty="0"/>
                    </a:p>
                  </a:txBody>
                  <a:tcPr/>
                </a:tc>
              </a:tr>
              <a:tr h="425167">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9811.72</a:t>
                      </a:r>
                      <a:endParaRPr lang="en-US" dirty="0"/>
                    </a:p>
                  </a:txBody>
                  <a:tcPr/>
                </a:tc>
                <a:tc>
                  <a:txBody>
                    <a:bodyPr/>
                    <a:lstStyle/>
                    <a:p>
                      <a:r>
                        <a:rPr lang="en-US" dirty="0" smtClean="0"/>
                        <a:t>3804.34</a:t>
                      </a:r>
                      <a:endParaRPr lang="en-US" dirty="0"/>
                    </a:p>
                  </a:txBody>
                  <a:tcPr/>
                </a:tc>
                <a:tc>
                  <a:txBody>
                    <a:bodyPr/>
                    <a:lstStyle/>
                    <a:p>
                      <a:r>
                        <a:rPr lang="en-US" dirty="0" smtClean="0"/>
                        <a:t>7253.4</a:t>
                      </a:r>
                      <a:endParaRPr lang="en-US" dirty="0"/>
                    </a:p>
                  </a:txBody>
                  <a:tcPr/>
                </a:tc>
                <a:tc>
                  <a:txBody>
                    <a:bodyPr/>
                    <a:lstStyle/>
                    <a:p>
                      <a:r>
                        <a:rPr lang="en-US" dirty="0" smtClean="0"/>
                        <a:t>20869.46</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125.06</a:t>
                      </a:r>
                      <a:endParaRPr lang="en-US" dirty="0"/>
                    </a:p>
                  </a:txBody>
                  <a:tcPr/>
                </a:tc>
                <a:tc>
                  <a:txBody>
                    <a:bodyPr/>
                    <a:lstStyle/>
                    <a:p>
                      <a:r>
                        <a:rPr lang="en-US" dirty="0" smtClean="0"/>
                        <a:t>70.88</a:t>
                      </a:r>
                      <a:endParaRPr lang="en-US" dirty="0"/>
                    </a:p>
                  </a:txBody>
                  <a:tcPr/>
                </a:tc>
                <a:tc>
                  <a:txBody>
                    <a:bodyPr/>
                    <a:lstStyle/>
                    <a:p>
                      <a:r>
                        <a:rPr lang="en-US" dirty="0" smtClean="0"/>
                        <a:t>18.89</a:t>
                      </a:r>
                      <a:endParaRPr lang="en-US" dirty="0"/>
                    </a:p>
                  </a:txBody>
                  <a:tcPr/>
                </a:tc>
                <a:tc>
                  <a:txBody>
                    <a:bodyPr/>
                    <a:lstStyle/>
                    <a:p>
                      <a:r>
                        <a:rPr lang="en-US" dirty="0" smtClean="0"/>
                        <a:t>130.32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6453881"/>
              </p:ext>
            </p:extLst>
          </p:nvPr>
        </p:nvGraphicFramePr>
        <p:xfrm>
          <a:off x="457200" y="3657600"/>
          <a:ext cx="8229600" cy="2961250"/>
        </p:xfrm>
        <a:graphic>
          <a:graphicData uri="http://schemas.openxmlformats.org/drawingml/2006/table">
            <a:tbl>
              <a:tblPr firstRow="1" bandRow="1">
                <a:tableStyleId>{5C22544A-7EE6-4342-B048-85BDC9FD1C3A}</a:tableStyleId>
              </a:tblPr>
              <a:tblGrid>
                <a:gridCol w="1125134"/>
                <a:gridCol w="1271002"/>
                <a:gridCol w="1144469"/>
                <a:gridCol w="1301247"/>
                <a:gridCol w="2022419"/>
                <a:gridCol w="1365329"/>
              </a:tblGrid>
              <a:tr h="422031">
                <a:tc gridSpan="2">
                  <a:txBody>
                    <a:bodyPr/>
                    <a:lstStyle/>
                    <a:p>
                      <a:r>
                        <a:rPr lang="en-US" i="1" dirty="0" smtClean="0"/>
                        <a:t>Counter-Factual</a:t>
                      </a:r>
                      <a:endParaRPr lang="en-US" i="1" dirty="0"/>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p>
                    <a:p>
                      <a:r>
                        <a:rPr lang="en-US" dirty="0" smtClean="0"/>
                        <a:t>(No Final</a:t>
                      </a:r>
                      <a:r>
                        <a:rPr lang="en-US" baseline="0" dirty="0" smtClean="0"/>
                        <a:t> </a:t>
                      </a:r>
                      <a:r>
                        <a:rPr lang="en-US" baseline="0" dirty="0" smtClean="0"/>
                        <a:t>Stand)</a:t>
                      </a:r>
                      <a:endParaRPr lang="en-US" dirty="0"/>
                    </a:p>
                  </a:txBody>
                  <a:tcPr/>
                </a:tc>
                <a:tc>
                  <a:txBody>
                    <a:bodyPr/>
                    <a:lstStyle/>
                    <a:p>
                      <a:r>
                        <a:rPr lang="en-US" dirty="0" smtClean="0"/>
                        <a:t>Total</a:t>
                      </a:r>
                      <a:endParaRPr lang="en-US" dirty="0"/>
                    </a:p>
                  </a:txBody>
                  <a:tcPr/>
                </a:tc>
              </a:tr>
              <a:tr h="422031">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170.34</a:t>
                      </a:r>
                      <a:endParaRPr lang="en-US" dirty="0"/>
                    </a:p>
                  </a:txBody>
                  <a:tcPr/>
                </a:tc>
                <a:tc>
                  <a:txBody>
                    <a:bodyPr/>
                    <a:lstStyle/>
                    <a:p>
                      <a:r>
                        <a:rPr lang="en-US" dirty="0" smtClean="0"/>
                        <a:t>41.68</a:t>
                      </a:r>
                      <a:endParaRPr lang="en-US" dirty="0"/>
                    </a:p>
                  </a:txBody>
                  <a:tcPr/>
                </a:tc>
                <a:tc>
                  <a:txBody>
                    <a:bodyPr/>
                    <a:lstStyle/>
                    <a:p>
                      <a:r>
                        <a:rPr lang="en-US" dirty="0" smtClean="0"/>
                        <a:t>178.42</a:t>
                      </a:r>
                      <a:endParaRPr lang="en-US" dirty="0"/>
                    </a:p>
                  </a:txBody>
                  <a:tcPr/>
                </a:tc>
                <a:tc>
                  <a:txBody>
                    <a:bodyPr/>
                    <a:lstStyle/>
                    <a:p>
                      <a:r>
                        <a:rPr lang="en-US" dirty="0" smtClean="0"/>
                        <a:t>390.44</a:t>
                      </a:r>
                      <a:endParaRPr lang="en-US" dirty="0"/>
                    </a:p>
                  </a:txBody>
                  <a:tcPr/>
                </a:tc>
              </a:tr>
              <a:tr h="738554">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13.88</a:t>
                      </a:r>
                      <a:endParaRPr lang="en-US" dirty="0"/>
                    </a:p>
                  </a:txBody>
                  <a:tcPr/>
                </a:tc>
                <a:tc>
                  <a:txBody>
                    <a:bodyPr/>
                    <a:lstStyle/>
                    <a:p>
                      <a:r>
                        <a:rPr lang="en-US" dirty="0" smtClean="0"/>
                        <a:t>6.72</a:t>
                      </a:r>
                      <a:endParaRPr lang="en-US" dirty="0"/>
                    </a:p>
                  </a:txBody>
                  <a:tcPr/>
                </a:tc>
                <a:tc>
                  <a:txBody>
                    <a:bodyPr/>
                    <a:lstStyle/>
                    <a:p>
                      <a:r>
                        <a:rPr lang="en-US" dirty="0" smtClean="0"/>
                        <a:t>17.69</a:t>
                      </a:r>
                      <a:endParaRPr lang="en-US" dirty="0"/>
                    </a:p>
                  </a:txBody>
                  <a:tcPr/>
                </a:tc>
                <a:tc>
                  <a:txBody>
                    <a:bodyPr/>
                    <a:lstStyle/>
                    <a:p>
                      <a:r>
                        <a:rPr lang="en-US" dirty="0" smtClean="0"/>
                        <a:t>23.15</a:t>
                      </a:r>
                      <a:endParaRPr lang="en-US" dirty="0"/>
                    </a:p>
                  </a:txBody>
                  <a:tcPr/>
                </a:tc>
              </a:tr>
              <a:tr h="422031">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9823.26</a:t>
                      </a:r>
                      <a:endParaRPr lang="en-US" dirty="0"/>
                    </a:p>
                  </a:txBody>
                  <a:tcPr/>
                </a:tc>
                <a:tc>
                  <a:txBody>
                    <a:bodyPr/>
                    <a:lstStyle/>
                    <a:p>
                      <a:r>
                        <a:rPr lang="en-US" dirty="0" smtClean="0"/>
                        <a:t>3820.7</a:t>
                      </a:r>
                      <a:endParaRPr lang="en-US" dirty="0"/>
                    </a:p>
                  </a:txBody>
                  <a:tcPr/>
                </a:tc>
                <a:tc>
                  <a:txBody>
                    <a:bodyPr/>
                    <a:lstStyle/>
                    <a:p>
                      <a:r>
                        <a:rPr lang="en-US" dirty="0" smtClean="0"/>
                        <a:t>9443.92</a:t>
                      </a:r>
                      <a:endParaRPr lang="en-US" dirty="0"/>
                    </a:p>
                  </a:txBody>
                  <a:tcPr/>
                </a:tc>
                <a:tc>
                  <a:txBody>
                    <a:bodyPr/>
                    <a:lstStyle/>
                    <a:p>
                      <a:r>
                        <a:rPr lang="en-US" dirty="0" smtClean="0"/>
                        <a:t>23087.88</a:t>
                      </a:r>
                      <a:endParaRPr lang="en-US" dirty="0"/>
                    </a:p>
                  </a:txBody>
                  <a:tcPr/>
                </a:tc>
              </a:tr>
              <a:tr h="738554">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126.76</a:t>
                      </a:r>
                      <a:endParaRPr lang="en-US" dirty="0"/>
                    </a:p>
                  </a:txBody>
                  <a:tcPr/>
                </a:tc>
                <a:tc>
                  <a:txBody>
                    <a:bodyPr/>
                    <a:lstStyle/>
                    <a:p>
                      <a:r>
                        <a:rPr lang="en-US" dirty="0" smtClean="0"/>
                        <a:t>75.47</a:t>
                      </a:r>
                      <a:endParaRPr lang="en-US" dirty="0"/>
                    </a:p>
                  </a:txBody>
                  <a:tcPr/>
                </a:tc>
                <a:tc>
                  <a:txBody>
                    <a:bodyPr/>
                    <a:lstStyle/>
                    <a:p>
                      <a:r>
                        <a:rPr lang="en-US" dirty="0" smtClean="0"/>
                        <a:t>433.03</a:t>
                      </a:r>
                      <a:endParaRPr lang="en-US" dirty="0"/>
                    </a:p>
                  </a:txBody>
                  <a:tcPr/>
                </a:tc>
                <a:tc>
                  <a:txBody>
                    <a:bodyPr/>
                    <a:lstStyle/>
                    <a:p>
                      <a:r>
                        <a:rPr lang="en-US" dirty="0" smtClean="0"/>
                        <a:t>446.57</a:t>
                      </a:r>
                      <a:endParaRPr lang="en-US" dirty="0"/>
                    </a:p>
                  </a:txBody>
                  <a:tcPr/>
                </a:tc>
              </a:tr>
            </a:tbl>
          </a:graphicData>
        </a:graphic>
      </p:graphicFrame>
    </p:spTree>
    <p:extLst>
      <p:ext uri="{BB962C8B-B14F-4D97-AF65-F5344CB8AC3E}">
        <p14:creationId xmlns:p14="http://schemas.microsoft.com/office/powerpoint/2010/main" val="3841897218"/>
      </p:ext>
    </p:extLst>
  </p:cSld>
  <p:clrMapOvr>
    <a:masterClrMapping/>
  </p:clrMapOvr>
  <mc:AlternateContent xmlns:mc="http://schemas.openxmlformats.org/markup-compatibility/2006" xmlns:p14="http://schemas.microsoft.com/office/powerpoint/2010/main">
    <mc:Choice Requires="p14">
      <p:transition spd="slow" p14:dur="2000" advTm="17436"/>
    </mc:Choice>
    <mc:Fallback xmlns="">
      <p:transition xmlns:p14="http://schemas.microsoft.com/office/powerpoint/2010/main" spd="slow" advTm="17436"/>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the battle was not fought during the Carnea Festival?</a:t>
            </a:r>
            <a:endParaRPr lang="en-US" dirty="0"/>
          </a:p>
        </p:txBody>
      </p:sp>
      <p:sp>
        <p:nvSpPr>
          <p:cNvPr id="3" name="Content Placeholder 2"/>
          <p:cNvSpPr>
            <a:spLocks noGrp="1"/>
          </p:cNvSpPr>
          <p:nvPr>
            <p:ph idx="1"/>
          </p:nvPr>
        </p:nvSpPr>
        <p:spPr/>
        <p:txBody>
          <a:bodyPr/>
          <a:lstStyle/>
          <a:p>
            <a:endParaRPr lang="en-US" dirty="0" smtClean="0"/>
          </a:p>
          <a:p>
            <a:r>
              <a:rPr lang="en-US" dirty="0" smtClean="0"/>
              <a:t>Add 8,000 </a:t>
            </a:r>
            <a:r>
              <a:rPr lang="mr-IN" dirty="0" smtClean="0"/>
              <a:t>–</a:t>
            </a:r>
            <a:r>
              <a:rPr lang="en-US" dirty="0" smtClean="0"/>
              <a:t> 10,000 Spartans</a:t>
            </a:r>
          </a:p>
          <a:p>
            <a:endParaRPr lang="en-US" dirty="0"/>
          </a:p>
          <a:p>
            <a:r>
              <a:rPr lang="en-US" dirty="0" smtClean="0"/>
              <a:t>Remove other Greeks</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345600727"/>
      </p:ext>
    </p:extLst>
  </p:cSld>
  <p:clrMapOvr>
    <a:masterClrMapping/>
  </p:clrMapOvr>
  <mc:AlternateContent xmlns:mc="http://schemas.openxmlformats.org/markup-compatibility/2006" xmlns:p14="http://schemas.microsoft.com/office/powerpoint/2010/main">
    <mc:Choice Requires="p14">
      <p:transition spd="slow" p14:dur="2000" advTm="17733"/>
    </mc:Choice>
    <mc:Fallback xmlns="">
      <p:transition xmlns:p14="http://schemas.microsoft.com/office/powerpoint/2010/main" spd="slow" advTm="17733"/>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the battle was not fought during the Carnea Festival?</a:t>
            </a:r>
          </a:p>
        </p:txBody>
      </p:sp>
      <p:sp>
        <p:nvSpPr>
          <p:cNvPr id="3" name="Content Placeholder 2"/>
          <p:cNvSpPr>
            <a:spLocks noGrp="1"/>
          </p:cNvSpPr>
          <p:nvPr>
            <p:ph idx="1"/>
          </p:nvPr>
        </p:nvSpPr>
        <p:spPr/>
        <p:txBody>
          <a:bodyPr/>
          <a:lstStyle/>
          <a:p>
            <a:r>
              <a:rPr lang="en-US" dirty="0" smtClean="0"/>
              <a:t>Data collected from 50 trials</a:t>
            </a:r>
          </a:p>
          <a:p>
            <a:r>
              <a:rPr lang="en-US" dirty="0" smtClean="0"/>
              <a:t>Battle always lasted 4 days, even with a final stand sequence</a:t>
            </a:r>
          </a:p>
          <a:p>
            <a:pPr lvl="1"/>
            <a:r>
              <a:rPr lang="en-US" dirty="0" smtClean="0"/>
              <a:t>All Greeks are killed by the 4</a:t>
            </a:r>
            <a:r>
              <a:rPr lang="en-US" baseline="30000" dirty="0" smtClean="0"/>
              <a:t>th</a:t>
            </a:r>
            <a:r>
              <a:rPr lang="en-US" dirty="0" smtClean="0"/>
              <a:t> day</a:t>
            </a:r>
          </a:p>
          <a:p>
            <a:endParaRPr lang="en-US" dirty="0"/>
          </a:p>
          <a:p>
            <a:pPr marL="36576"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2199499"/>
              </p:ext>
            </p:extLst>
          </p:nvPr>
        </p:nvGraphicFramePr>
        <p:xfrm>
          <a:off x="457200" y="3840480"/>
          <a:ext cx="8229600" cy="23774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47060">
                <a:tc>
                  <a:txBody>
                    <a:bodyPr/>
                    <a:lstStyle/>
                    <a:p>
                      <a:endParaRPr lang="en-US" dirty="0"/>
                    </a:p>
                  </a:txBody>
                  <a:tcPr/>
                </a:tc>
                <a:tc>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endParaRPr lang="en-US" dirty="0"/>
                    </a:p>
                  </a:txBody>
                  <a:tcPr/>
                </a:tc>
                <a:tc>
                  <a:txBody>
                    <a:bodyPr/>
                    <a:lstStyle/>
                    <a:p>
                      <a:r>
                        <a:rPr lang="en-US" dirty="0" smtClean="0"/>
                        <a:t>Total</a:t>
                      </a:r>
                      <a:endParaRPr lang="en-US" dirty="0"/>
                    </a:p>
                  </a:txBody>
                  <a:tcPr/>
                </a:tc>
              </a:tr>
              <a:tr h="335913">
                <a:tc rowSpan="2">
                  <a:txBody>
                    <a:bodyPr/>
                    <a:lstStyle/>
                    <a:p>
                      <a:endParaRPr lang="en-US" dirty="0" smtClean="0"/>
                    </a:p>
                    <a:p>
                      <a:r>
                        <a:rPr lang="en-US" dirty="0" smtClean="0"/>
                        <a:t>Greek</a:t>
                      </a:r>
                      <a:endParaRPr lang="en-US" dirty="0"/>
                    </a:p>
                  </a:txBody>
                  <a:tcPr/>
                </a:tc>
                <a:tc>
                  <a:txBody>
                    <a:bodyPr/>
                    <a:lstStyle/>
                    <a:p>
                      <a:r>
                        <a:rPr lang="en-US" dirty="0" smtClean="0"/>
                        <a:t>Average</a:t>
                      </a:r>
                    </a:p>
                  </a:txBody>
                  <a:tcPr/>
                </a:tc>
                <a:tc>
                  <a:txBody>
                    <a:bodyPr/>
                    <a:lstStyle/>
                    <a:p>
                      <a:r>
                        <a:rPr lang="en-US" dirty="0" smtClean="0"/>
                        <a:t>111.32</a:t>
                      </a:r>
                      <a:endParaRPr lang="en-US" dirty="0"/>
                    </a:p>
                  </a:txBody>
                  <a:tcPr/>
                </a:tc>
                <a:tc>
                  <a:txBody>
                    <a:bodyPr/>
                    <a:lstStyle/>
                    <a:p>
                      <a:r>
                        <a:rPr lang="en-US" dirty="0" smtClean="0"/>
                        <a:t>27.62</a:t>
                      </a:r>
                      <a:endParaRPr lang="en-US" dirty="0"/>
                    </a:p>
                  </a:txBody>
                  <a:tcPr/>
                </a:tc>
                <a:tc>
                  <a:txBody>
                    <a:bodyPr/>
                    <a:lstStyle/>
                    <a:p>
                      <a:r>
                        <a:rPr lang="en-US" dirty="0" smtClean="0"/>
                        <a:t>563.22</a:t>
                      </a:r>
                      <a:endParaRPr lang="en-US" dirty="0"/>
                    </a:p>
                  </a:txBody>
                  <a:tcPr/>
                </a:tc>
                <a:tc>
                  <a:txBody>
                    <a:bodyPr/>
                    <a:lstStyle/>
                    <a:p>
                      <a:r>
                        <a:rPr lang="en-US" dirty="0" smtClean="0"/>
                        <a:t>702.16</a:t>
                      </a:r>
                      <a:endParaRPr lang="en-US" dirty="0"/>
                    </a:p>
                  </a:txBody>
                  <a:tcPr/>
                </a:tc>
              </a:tr>
              <a:tr h="534604">
                <a:tc vMerge="1">
                  <a:txBody>
                    <a:bodyPr/>
                    <a:lstStyle/>
                    <a:p>
                      <a:endParaRPr lang="en-US"/>
                    </a:p>
                  </a:txBody>
                  <a:tcPr/>
                </a:tc>
                <a:tc>
                  <a:txBody>
                    <a:bodyPr/>
                    <a:lstStyle/>
                    <a:p>
                      <a:r>
                        <a:rPr lang="en-US" dirty="0" smtClean="0"/>
                        <a:t>Standard</a:t>
                      </a:r>
                    </a:p>
                    <a:p>
                      <a:r>
                        <a:rPr lang="en-US" dirty="0" smtClean="0"/>
                        <a:t>Deviation</a:t>
                      </a:r>
                      <a:endParaRPr lang="en-US" dirty="0"/>
                    </a:p>
                  </a:txBody>
                  <a:tcPr/>
                </a:tc>
                <a:tc>
                  <a:txBody>
                    <a:bodyPr/>
                    <a:lstStyle/>
                    <a:p>
                      <a:r>
                        <a:rPr lang="en-US" dirty="0" smtClean="0"/>
                        <a:t>12.13</a:t>
                      </a:r>
                      <a:endParaRPr lang="en-US" dirty="0"/>
                    </a:p>
                  </a:txBody>
                  <a:tcPr/>
                </a:tc>
                <a:tc>
                  <a:txBody>
                    <a:bodyPr/>
                    <a:lstStyle/>
                    <a:p>
                      <a:r>
                        <a:rPr lang="en-US" dirty="0" smtClean="0"/>
                        <a:t>4.69</a:t>
                      </a:r>
                      <a:endParaRPr lang="en-US" dirty="0"/>
                    </a:p>
                  </a:txBody>
                  <a:tcPr/>
                </a:tc>
                <a:tc>
                  <a:txBody>
                    <a:bodyPr/>
                    <a:lstStyle/>
                    <a:p>
                      <a:r>
                        <a:rPr lang="en-US" dirty="0" smtClean="0"/>
                        <a:t>76.19</a:t>
                      </a:r>
                      <a:endParaRPr lang="en-US" dirty="0"/>
                    </a:p>
                  </a:txBody>
                  <a:tcPr/>
                </a:tc>
                <a:tc>
                  <a:txBody>
                    <a:bodyPr/>
                    <a:lstStyle/>
                    <a:p>
                      <a:r>
                        <a:rPr lang="en-US" dirty="0" smtClean="0"/>
                        <a:t>79.61</a:t>
                      </a:r>
                      <a:endParaRPr lang="en-US" dirty="0"/>
                    </a:p>
                  </a:txBody>
                  <a:tcPr/>
                </a:tc>
              </a:tr>
              <a:tr h="342306">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9764.68</a:t>
                      </a:r>
                      <a:endParaRPr lang="en-US" dirty="0"/>
                    </a:p>
                  </a:txBody>
                  <a:tcPr/>
                </a:tc>
                <a:tc>
                  <a:txBody>
                    <a:bodyPr/>
                    <a:lstStyle/>
                    <a:p>
                      <a:r>
                        <a:rPr lang="en-US" dirty="0" smtClean="0"/>
                        <a:t>3738.78</a:t>
                      </a:r>
                      <a:endParaRPr lang="en-US" dirty="0"/>
                    </a:p>
                  </a:txBody>
                  <a:tcPr/>
                </a:tc>
                <a:tc>
                  <a:txBody>
                    <a:bodyPr/>
                    <a:lstStyle/>
                    <a:p>
                      <a:r>
                        <a:rPr lang="en-US" dirty="0" smtClean="0"/>
                        <a:t>42741.36</a:t>
                      </a:r>
                      <a:endParaRPr lang="en-US" dirty="0"/>
                    </a:p>
                  </a:txBody>
                  <a:tcPr/>
                </a:tc>
                <a:tc>
                  <a:txBody>
                    <a:bodyPr/>
                    <a:lstStyle/>
                    <a:p>
                      <a:r>
                        <a:rPr lang="en-US" dirty="0" smtClean="0"/>
                        <a:t>56244.82</a:t>
                      </a:r>
                      <a:endParaRPr lang="en-US" dirty="0"/>
                    </a:p>
                  </a:txBody>
                  <a:tcPr/>
                </a:tc>
              </a:tr>
              <a:tr h="342306">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115.11</a:t>
                      </a:r>
                      <a:endParaRPr lang="en-US" dirty="0"/>
                    </a:p>
                  </a:txBody>
                  <a:tcPr/>
                </a:tc>
                <a:tc>
                  <a:txBody>
                    <a:bodyPr/>
                    <a:lstStyle/>
                    <a:p>
                      <a:r>
                        <a:rPr lang="en-US" dirty="0" smtClean="0"/>
                        <a:t>69.17</a:t>
                      </a:r>
                      <a:endParaRPr lang="en-US" dirty="0"/>
                    </a:p>
                  </a:txBody>
                  <a:tcPr/>
                </a:tc>
                <a:tc>
                  <a:txBody>
                    <a:bodyPr/>
                    <a:lstStyle/>
                    <a:p>
                      <a:r>
                        <a:rPr lang="en-US" dirty="0" smtClean="0"/>
                        <a:t>450.61</a:t>
                      </a:r>
                      <a:endParaRPr lang="en-US" dirty="0"/>
                    </a:p>
                  </a:txBody>
                  <a:tcPr/>
                </a:tc>
                <a:tc>
                  <a:txBody>
                    <a:bodyPr/>
                    <a:lstStyle/>
                    <a:p>
                      <a:r>
                        <a:rPr lang="en-US" dirty="0" smtClean="0"/>
                        <a:t>458.46</a:t>
                      </a:r>
                      <a:endParaRPr lang="en-US" dirty="0"/>
                    </a:p>
                  </a:txBody>
                  <a:tcPr/>
                </a:tc>
              </a:tr>
            </a:tbl>
          </a:graphicData>
        </a:graphic>
      </p:graphicFrame>
    </p:spTree>
    <p:extLst>
      <p:ext uri="{BB962C8B-B14F-4D97-AF65-F5344CB8AC3E}">
        <p14:creationId xmlns:p14="http://schemas.microsoft.com/office/powerpoint/2010/main" val="2517312047"/>
      </p:ext>
    </p:extLst>
  </p:cSld>
  <p:clrMapOvr>
    <a:masterClrMapping/>
  </p:clrMapOvr>
  <mc:AlternateContent xmlns:mc="http://schemas.openxmlformats.org/markup-compatibility/2006" xmlns:p14="http://schemas.microsoft.com/office/powerpoint/2010/main">
    <mc:Choice Requires="p14">
      <p:transition spd="slow" p14:dur="2000" advTm="11774"/>
    </mc:Choice>
    <mc:Fallback xmlns="">
      <p:transition xmlns:p14="http://schemas.microsoft.com/office/powerpoint/2010/main" spd="slow" advTm="11774"/>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Battle of Thermopylae 480 BCE</a:t>
            </a:r>
            <a:endParaRPr lang="en-US" dirty="0"/>
          </a:p>
        </p:txBody>
      </p:sp>
      <p:sp>
        <p:nvSpPr>
          <p:cNvPr id="3" name="Content Placeholder 2"/>
          <p:cNvSpPr>
            <a:spLocks noGrp="1"/>
          </p:cNvSpPr>
          <p:nvPr>
            <p:ph sz="half" idx="1"/>
          </p:nvPr>
        </p:nvSpPr>
        <p:spPr/>
        <p:txBody>
          <a:bodyPr/>
          <a:lstStyle/>
          <a:p>
            <a:r>
              <a:rPr lang="en-US" dirty="0" smtClean="0"/>
              <a:t>Second Persian War</a:t>
            </a:r>
          </a:p>
          <a:p>
            <a:endParaRPr lang="en-US" dirty="0" smtClean="0"/>
          </a:p>
          <a:p>
            <a:r>
              <a:rPr lang="en-US" dirty="0" smtClean="0"/>
              <a:t>Stall the Persian army</a:t>
            </a:r>
          </a:p>
          <a:p>
            <a:endParaRPr lang="en-US" dirty="0" smtClean="0"/>
          </a:p>
          <a:p>
            <a:pPr lvl="1"/>
            <a:r>
              <a:rPr lang="en-US" dirty="0" smtClean="0"/>
              <a:t>Artemisium</a:t>
            </a:r>
          </a:p>
          <a:p>
            <a:pPr lvl="1"/>
            <a:endParaRPr lang="en-US" dirty="0" smtClean="0"/>
          </a:p>
          <a:p>
            <a:pPr lvl="1"/>
            <a:r>
              <a:rPr lang="en-US" dirty="0" smtClean="0"/>
              <a:t>Thermopylae</a:t>
            </a:r>
            <a:endParaRPr lang="en-US" dirty="0"/>
          </a:p>
          <a:p>
            <a:endParaRPr lang="en-US" dirty="0"/>
          </a:p>
        </p:txBody>
      </p:sp>
      <p:pic>
        <p:nvPicPr>
          <p:cNvPr id="5" name="Content Placeholder 4" descr="1134.pn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r="37566"/>
          <a:stretch/>
        </p:blipFill>
        <p:spPr>
          <a:xfrm>
            <a:off x="5040370" y="1600200"/>
            <a:ext cx="3684252" cy="4525963"/>
          </a:xfrm>
        </p:spPr>
      </p:pic>
      <p:sp>
        <p:nvSpPr>
          <p:cNvPr id="6" name="TextBox 5"/>
          <p:cNvSpPr txBox="1"/>
          <p:nvPr/>
        </p:nvSpPr>
        <p:spPr>
          <a:xfrm>
            <a:off x="4781688" y="6287643"/>
            <a:ext cx="4099710" cy="276999"/>
          </a:xfrm>
          <a:prstGeom prst="rect">
            <a:avLst/>
          </a:prstGeom>
          <a:noFill/>
        </p:spPr>
        <p:txBody>
          <a:bodyPr wrap="square" rtlCol="0">
            <a:spAutoFit/>
          </a:bodyPr>
          <a:lstStyle/>
          <a:p>
            <a:r>
              <a:rPr lang="en-US" sz="1200" dirty="0" smtClean="0"/>
              <a:t>Department of History, US Military Academy, West Point</a:t>
            </a:r>
            <a:endParaRPr lang="en-US" sz="1200" dirty="0"/>
          </a:p>
        </p:txBody>
      </p:sp>
    </p:spTree>
    <p:extLst>
      <p:ext uri="{BB962C8B-B14F-4D97-AF65-F5344CB8AC3E}">
        <p14:creationId xmlns:p14="http://schemas.microsoft.com/office/powerpoint/2010/main" val="1415369296"/>
      </p:ext>
    </p:extLst>
  </p:cSld>
  <p:clrMapOvr>
    <a:masterClrMapping/>
  </p:clrMapOvr>
  <mc:AlternateContent xmlns:mc="http://schemas.openxmlformats.org/markup-compatibility/2006" xmlns:p14="http://schemas.microsoft.com/office/powerpoint/2010/main">
    <mc:Choice Requires="p14">
      <p:transition spd="slow" p14:dur="2000" advTm="34871"/>
    </mc:Choice>
    <mc:Fallback xmlns="">
      <p:transition xmlns:p14="http://schemas.microsoft.com/office/powerpoint/2010/main" spd="slow" advTm="34871"/>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7672028"/>
              </p:ext>
            </p:extLst>
          </p:nvPr>
        </p:nvGraphicFramePr>
        <p:xfrm>
          <a:off x="457200" y="3840480"/>
          <a:ext cx="8229600" cy="2651760"/>
        </p:xfrm>
        <a:graphic>
          <a:graphicData uri="http://schemas.openxmlformats.org/drawingml/2006/table">
            <a:tbl>
              <a:tblPr firstRow="1" bandRow="1">
                <a:tableStyleId>{5C22544A-7EE6-4342-B048-85BDC9FD1C3A}</a:tableStyleId>
              </a:tblPr>
              <a:tblGrid>
                <a:gridCol w="1008119"/>
                <a:gridCol w="1367632"/>
                <a:gridCol w="1253662"/>
                <a:gridCol w="1221099"/>
                <a:gridCol w="2007488"/>
                <a:gridCol w="1371600"/>
              </a:tblGrid>
              <a:tr h="347060">
                <a:tc gridSpan="2">
                  <a:txBody>
                    <a:bodyPr/>
                    <a:lstStyle/>
                    <a:p>
                      <a:r>
                        <a:rPr lang="en-US" i="1" dirty="0" smtClean="0"/>
                        <a:t>Counter-Factual</a:t>
                      </a:r>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a:t>
                      </a:r>
                      <a:endParaRPr lang="en-US" dirty="0"/>
                    </a:p>
                  </a:txBody>
                  <a:tcPr/>
                </a:tc>
                <a:tc>
                  <a:txBody>
                    <a:bodyPr/>
                    <a:lstStyle/>
                    <a:p>
                      <a:r>
                        <a:rPr lang="en-US" dirty="0" smtClean="0"/>
                        <a:t>Day 3</a:t>
                      </a:r>
                    </a:p>
                    <a:p>
                      <a:r>
                        <a:rPr lang="en-US" dirty="0" smtClean="0"/>
                        <a:t>(Final Stand)</a:t>
                      </a:r>
                      <a:endParaRPr lang="en-US" dirty="0"/>
                    </a:p>
                  </a:txBody>
                  <a:tcPr/>
                </a:tc>
                <a:tc>
                  <a:txBody>
                    <a:bodyPr/>
                    <a:lstStyle/>
                    <a:p>
                      <a:r>
                        <a:rPr lang="en-US" dirty="0" smtClean="0"/>
                        <a:t>Total</a:t>
                      </a:r>
                      <a:endParaRPr lang="en-US" dirty="0"/>
                    </a:p>
                  </a:txBody>
                  <a:tcPr/>
                </a:tc>
              </a:tr>
              <a:tr h="335913">
                <a:tc rowSpan="2">
                  <a:txBody>
                    <a:bodyPr/>
                    <a:lstStyle/>
                    <a:p>
                      <a:endParaRPr lang="en-US" dirty="0" smtClean="0"/>
                    </a:p>
                    <a:p>
                      <a:r>
                        <a:rPr lang="en-US" dirty="0" smtClean="0"/>
                        <a:t>Greek</a:t>
                      </a:r>
                      <a:endParaRPr lang="en-US" dirty="0"/>
                    </a:p>
                  </a:txBody>
                  <a:tcPr/>
                </a:tc>
                <a:tc>
                  <a:txBody>
                    <a:bodyPr/>
                    <a:lstStyle/>
                    <a:p>
                      <a:r>
                        <a:rPr lang="en-US" dirty="0" smtClean="0"/>
                        <a:t>Average</a:t>
                      </a:r>
                    </a:p>
                  </a:txBody>
                  <a:tcPr/>
                </a:tc>
                <a:tc>
                  <a:txBody>
                    <a:bodyPr/>
                    <a:lstStyle/>
                    <a:p>
                      <a:r>
                        <a:rPr lang="en-US" dirty="0" smtClean="0"/>
                        <a:t>111.32</a:t>
                      </a:r>
                      <a:endParaRPr lang="en-US" dirty="0"/>
                    </a:p>
                  </a:txBody>
                  <a:tcPr/>
                </a:tc>
                <a:tc>
                  <a:txBody>
                    <a:bodyPr/>
                    <a:lstStyle/>
                    <a:p>
                      <a:r>
                        <a:rPr lang="en-US" dirty="0" smtClean="0"/>
                        <a:t>27.62</a:t>
                      </a:r>
                      <a:endParaRPr lang="en-US" dirty="0"/>
                    </a:p>
                  </a:txBody>
                  <a:tcPr/>
                </a:tc>
                <a:tc>
                  <a:txBody>
                    <a:bodyPr/>
                    <a:lstStyle/>
                    <a:p>
                      <a:r>
                        <a:rPr lang="en-US" dirty="0" smtClean="0"/>
                        <a:t>563.22</a:t>
                      </a:r>
                      <a:endParaRPr lang="en-US" dirty="0"/>
                    </a:p>
                  </a:txBody>
                  <a:tcPr/>
                </a:tc>
                <a:tc>
                  <a:txBody>
                    <a:bodyPr/>
                    <a:lstStyle/>
                    <a:p>
                      <a:r>
                        <a:rPr lang="en-US" dirty="0" smtClean="0"/>
                        <a:t>702.16</a:t>
                      </a:r>
                      <a:endParaRPr lang="en-US" dirty="0"/>
                    </a:p>
                  </a:txBody>
                  <a:tcPr/>
                </a:tc>
              </a:tr>
              <a:tr h="534604">
                <a:tc vMerge="1">
                  <a:txBody>
                    <a:bodyPr/>
                    <a:lstStyle/>
                    <a:p>
                      <a:endParaRPr lang="en-US"/>
                    </a:p>
                  </a:txBody>
                  <a:tcPr/>
                </a:tc>
                <a:tc>
                  <a:txBody>
                    <a:bodyPr/>
                    <a:lstStyle/>
                    <a:p>
                      <a:r>
                        <a:rPr lang="en-US" dirty="0" smtClean="0"/>
                        <a:t>Standard</a:t>
                      </a:r>
                    </a:p>
                    <a:p>
                      <a:r>
                        <a:rPr lang="en-US" dirty="0" smtClean="0"/>
                        <a:t>Deviation</a:t>
                      </a:r>
                      <a:endParaRPr lang="en-US" dirty="0"/>
                    </a:p>
                  </a:txBody>
                  <a:tcPr/>
                </a:tc>
                <a:tc>
                  <a:txBody>
                    <a:bodyPr/>
                    <a:lstStyle/>
                    <a:p>
                      <a:r>
                        <a:rPr lang="en-US" dirty="0" smtClean="0"/>
                        <a:t>12.13</a:t>
                      </a:r>
                      <a:endParaRPr lang="en-US" dirty="0"/>
                    </a:p>
                  </a:txBody>
                  <a:tcPr/>
                </a:tc>
                <a:tc>
                  <a:txBody>
                    <a:bodyPr/>
                    <a:lstStyle/>
                    <a:p>
                      <a:r>
                        <a:rPr lang="en-US" dirty="0" smtClean="0"/>
                        <a:t>4.69</a:t>
                      </a:r>
                      <a:endParaRPr lang="en-US" dirty="0"/>
                    </a:p>
                  </a:txBody>
                  <a:tcPr/>
                </a:tc>
                <a:tc>
                  <a:txBody>
                    <a:bodyPr/>
                    <a:lstStyle/>
                    <a:p>
                      <a:r>
                        <a:rPr lang="en-US" dirty="0" smtClean="0"/>
                        <a:t>76.19</a:t>
                      </a:r>
                      <a:endParaRPr lang="en-US" dirty="0"/>
                    </a:p>
                  </a:txBody>
                  <a:tcPr/>
                </a:tc>
                <a:tc>
                  <a:txBody>
                    <a:bodyPr/>
                    <a:lstStyle/>
                    <a:p>
                      <a:r>
                        <a:rPr lang="en-US" dirty="0" smtClean="0"/>
                        <a:t>79.61</a:t>
                      </a:r>
                      <a:endParaRPr lang="en-US" dirty="0"/>
                    </a:p>
                  </a:txBody>
                  <a:tcPr/>
                </a:tc>
              </a:tr>
              <a:tr h="342306">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9764.68</a:t>
                      </a:r>
                      <a:endParaRPr lang="en-US" dirty="0"/>
                    </a:p>
                  </a:txBody>
                  <a:tcPr/>
                </a:tc>
                <a:tc>
                  <a:txBody>
                    <a:bodyPr/>
                    <a:lstStyle/>
                    <a:p>
                      <a:r>
                        <a:rPr lang="en-US" dirty="0" smtClean="0"/>
                        <a:t>3738.78</a:t>
                      </a:r>
                      <a:endParaRPr lang="en-US" dirty="0"/>
                    </a:p>
                  </a:txBody>
                  <a:tcPr/>
                </a:tc>
                <a:tc>
                  <a:txBody>
                    <a:bodyPr/>
                    <a:lstStyle/>
                    <a:p>
                      <a:r>
                        <a:rPr lang="en-US" dirty="0" smtClean="0"/>
                        <a:t>42741.36</a:t>
                      </a:r>
                      <a:endParaRPr lang="en-US" dirty="0"/>
                    </a:p>
                  </a:txBody>
                  <a:tcPr/>
                </a:tc>
                <a:tc>
                  <a:txBody>
                    <a:bodyPr/>
                    <a:lstStyle/>
                    <a:p>
                      <a:r>
                        <a:rPr lang="en-US" dirty="0" smtClean="0"/>
                        <a:t>56244.82</a:t>
                      </a:r>
                      <a:endParaRPr lang="en-US" dirty="0"/>
                    </a:p>
                  </a:txBody>
                  <a:tcPr/>
                </a:tc>
              </a:tr>
              <a:tr h="342306">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115.11</a:t>
                      </a:r>
                      <a:endParaRPr lang="en-US" dirty="0"/>
                    </a:p>
                  </a:txBody>
                  <a:tcPr/>
                </a:tc>
                <a:tc>
                  <a:txBody>
                    <a:bodyPr/>
                    <a:lstStyle/>
                    <a:p>
                      <a:r>
                        <a:rPr lang="en-US" dirty="0" smtClean="0"/>
                        <a:t>69.17</a:t>
                      </a:r>
                      <a:endParaRPr lang="en-US" dirty="0"/>
                    </a:p>
                  </a:txBody>
                  <a:tcPr/>
                </a:tc>
                <a:tc>
                  <a:txBody>
                    <a:bodyPr/>
                    <a:lstStyle/>
                    <a:p>
                      <a:r>
                        <a:rPr lang="en-US" dirty="0" smtClean="0"/>
                        <a:t>450.61</a:t>
                      </a:r>
                      <a:endParaRPr lang="en-US" dirty="0"/>
                    </a:p>
                  </a:txBody>
                  <a:tcPr/>
                </a:tc>
                <a:tc>
                  <a:txBody>
                    <a:bodyPr/>
                    <a:lstStyle/>
                    <a:p>
                      <a:r>
                        <a:rPr lang="en-US" dirty="0" smtClean="0"/>
                        <a:t>458.46</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25879245"/>
              </p:ext>
            </p:extLst>
          </p:nvPr>
        </p:nvGraphicFramePr>
        <p:xfrm>
          <a:off x="457200" y="596938"/>
          <a:ext cx="8229600" cy="2958114"/>
        </p:xfrm>
        <a:graphic>
          <a:graphicData uri="http://schemas.openxmlformats.org/drawingml/2006/table">
            <a:tbl>
              <a:tblPr firstRow="1" bandRow="1">
                <a:tableStyleId>{5C22544A-7EE6-4342-B048-85BDC9FD1C3A}</a:tableStyleId>
              </a:tblPr>
              <a:tblGrid>
                <a:gridCol w="1056963"/>
                <a:gridCol w="1302506"/>
                <a:gridCol w="1253663"/>
                <a:gridCol w="1188536"/>
                <a:gridCol w="2056332"/>
                <a:gridCol w="1371600"/>
              </a:tblGrid>
              <a:tr h="425167">
                <a:tc gridSpan="2">
                  <a:txBody>
                    <a:bodyPr/>
                    <a:lstStyle/>
                    <a:p>
                      <a:r>
                        <a:rPr lang="en-US" i="1" dirty="0" smtClean="0"/>
                        <a:t>Historical</a:t>
                      </a:r>
                      <a:endParaRPr lang="en-US" i="1" dirty="0"/>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 </a:t>
                      </a:r>
                      <a:endParaRPr lang="en-US" dirty="0"/>
                    </a:p>
                  </a:txBody>
                  <a:tcPr/>
                </a:tc>
                <a:tc>
                  <a:txBody>
                    <a:bodyPr/>
                    <a:lstStyle/>
                    <a:p>
                      <a:r>
                        <a:rPr lang="en-US" dirty="0" smtClean="0"/>
                        <a:t>Day 3</a:t>
                      </a:r>
                    </a:p>
                    <a:p>
                      <a:r>
                        <a:rPr lang="en-US" dirty="0" smtClean="0"/>
                        <a:t>(Final Stand) </a:t>
                      </a:r>
                      <a:endParaRPr lang="en-US" dirty="0"/>
                    </a:p>
                  </a:txBody>
                  <a:tcPr/>
                </a:tc>
                <a:tc>
                  <a:txBody>
                    <a:bodyPr/>
                    <a:lstStyle/>
                    <a:p>
                      <a:r>
                        <a:rPr lang="en-US" dirty="0" smtClean="0"/>
                        <a:t>Total</a:t>
                      </a:r>
                      <a:endParaRPr lang="en-US" dirty="0"/>
                    </a:p>
                  </a:txBody>
                  <a:tcPr/>
                </a:tc>
              </a:tr>
              <a:tr h="425167">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168.48</a:t>
                      </a:r>
                      <a:endParaRPr lang="en-US" dirty="0"/>
                    </a:p>
                  </a:txBody>
                  <a:tcPr/>
                </a:tc>
                <a:tc>
                  <a:txBody>
                    <a:bodyPr/>
                    <a:lstStyle/>
                    <a:p>
                      <a:r>
                        <a:rPr lang="en-US" dirty="0" smtClean="0"/>
                        <a:t>42.06</a:t>
                      </a:r>
                      <a:endParaRPr lang="en-US" dirty="0"/>
                    </a:p>
                  </a:txBody>
                  <a:tcPr/>
                </a:tc>
                <a:tc>
                  <a:txBody>
                    <a:bodyPr/>
                    <a:lstStyle/>
                    <a:p>
                      <a:r>
                        <a:rPr lang="en-US" dirty="0" smtClean="0"/>
                        <a:t>1345.36</a:t>
                      </a:r>
                      <a:endParaRPr lang="en-US" dirty="0"/>
                    </a:p>
                  </a:txBody>
                  <a:tcPr/>
                </a:tc>
                <a:tc>
                  <a:txBody>
                    <a:bodyPr/>
                    <a:lstStyle/>
                    <a:p>
                      <a:r>
                        <a:rPr lang="en-US" dirty="0" smtClean="0"/>
                        <a:t>1555.9</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14.32</a:t>
                      </a:r>
                      <a:endParaRPr lang="en-US" dirty="0"/>
                    </a:p>
                  </a:txBody>
                  <a:tcPr/>
                </a:tc>
                <a:tc>
                  <a:txBody>
                    <a:bodyPr/>
                    <a:lstStyle/>
                    <a:p>
                      <a:r>
                        <a:rPr lang="en-US" dirty="0" smtClean="0"/>
                        <a:t>8.34</a:t>
                      </a:r>
                      <a:endParaRPr lang="en-US" dirty="0"/>
                    </a:p>
                  </a:txBody>
                  <a:tcPr/>
                </a:tc>
                <a:tc>
                  <a:txBody>
                    <a:bodyPr/>
                    <a:lstStyle/>
                    <a:p>
                      <a:r>
                        <a:rPr lang="en-US" dirty="0" smtClean="0"/>
                        <a:t>7.38</a:t>
                      </a:r>
                      <a:endParaRPr lang="en-US" dirty="0"/>
                    </a:p>
                  </a:txBody>
                  <a:tcPr/>
                </a:tc>
                <a:tc>
                  <a:txBody>
                    <a:bodyPr/>
                    <a:lstStyle/>
                    <a:p>
                      <a:r>
                        <a:rPr lang="en-US" dirty="0" smtClean="0"/>
                        <a:t>14.48</a:t>
                      </a:r>
                      <a:endParaRPr lang="en-US" dirty="0"/>
                    </a:p>
                  </a:txBody>
                  <a:tcPr/>
                </a:tc>
              </a:tr>
              <a:tr h="425167">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9811.72</a:t>
                      </a:r>
                      <a:endParaRPr lang="en-US" dirty="0"/>
                    </a:p>
                  </a:txBody>
                  <a:tcPr/>
                </a:tc>
                <a:tc>
                  <a:txBody>
                    <a:bodyPr/>
                    <a:lstStyle/>
                    <a:p>
                      <a:r>
                        <a:rPr lang="en-US" dirty="0" smtClean="0"/>
                        <a:t>3804.34</a:t>
                      </a:r>
                      <a:endParaRPr lang="en-US" dirty="0"/>
                    </a:p>
                  </a:txBody>
                  <a:tcPr/>
                </a:tc>
                <a:tc>
                  <a:txBody>
                    <a:bodyPr/>
                    <a:lstStyle/>
                    <a:p>
                      <a:r>
                        <a:rPr lang="en-US" dirty="0" smtClean="0"/>
                        <a:t>7253.4</a:t>
                      </a:r>
                      <a:endParaRPr lang="en-US" dirty="0"/>
                    </a:p>
                  </a:txBody>
                  <a:tcPr/>
                </a:tc>
                <a:tc>
                  <a:txBody>
                    <a:bodyPr/>
                    <a:lstStyle/>
                    <a:p>
                      <a:r>
                        <a:rPr lang="en-US" dirty="0" smtClean="0"/>
                        <a:t>20869.46</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125.06</a:t>
                      </a:r>
                      <a:endParaRPr lang="en-US" dirty="0"/>
                    </a:p>
                  </a:txBody>
                  <a:tcPr/>
                </a:tc>
                <a:tc>
                  <a:txBody>
                    <a:bodyPr/>
                    <a:lstStyle/>
                    <a:p>
                      <a:r>
                        <a:rPr lang="en-US" dirty="0" smtClean="0"/>
                        <a:t>70.88</a:t>
                      </a:r>
                      <a:endParaRPr lang="en-US" dirty="0"/>
                    </a:p>
                  </a:txBody>
                  <a:tcPr/>
                </a:tc>
                <a:tc>
                  <a:txBody>
                    <a:bodyPr/>
                    <a:lstStyle/>
                    <a:p>
                      <a:r>
                        <a:rPr lang="en-US" dirty="0" smtClean="0"/>
                        <a:t>18.89</a:t>
                      </a:r>
                      <a:endParaRPr lang="en-US" dirty="0"/>
                    </a:p>
                  </a:txBody>
                  <a:tcPr/>
                </a:tc>
                <a:tc>
                  <a:txBody>
                    <a:bodyPr/>
                    <a:lstStyle/>
                    <a:p>
                      <a:r>
                        <a:rPr lang="en-US" dirty="0" smtClean="0"/>
                        <a:t>130.32</a:t>
                      </a:r>
                      <a:endParaRPr lang="en-US" dirty="0"/>
                    </a:p>
                  </a:txBody>
                  <a:tcPr/>
                </a:tc>
              </a:tr>
            </a:tbl>
          </a:graphicData>
        </a:graphic>
      </p:graphicFrame>
    </p:spTree>
    <p:extLst>
      <p:ext uri="{BB962C8B-B14F-4D97-AF65-F5344CB8AC3E}">
        <p14:creationId xmlns:p14="http://schemas.microsoft.com/office/powerpoint/2010/main" val="947327445"/>
      </p:ext>
    </p:extLst>
  </p:cSld>
  <p:clrMapOvr>
    <a:masterClrMapping/>
  </p:clrMapOvr>
  <mc:AlternateContent xmlns:mc="http://schemas.openxmlformats.org/markup-compatibility/2006" xmlns:p14="http://schemas.microsoft.com/office/powerpoint/2010/main">
    <mc:Choice Requires="p14">
      <p:transition spd="slow" p14:dur="2000" advTm="10771"/>
    </mc:Choice>
    <mc:Fallback xmlns="">
      <p:transition xmlns:p14="http://schemas.microsoft.com/office/powerpoint/2010/main" spd="slow" advTm="10771"/>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the battle was not fought </a:t>
            </a:r>
            <a:r>
              <a:rPr lang="en-US" dirty="0" smtClean="0"/>
              <a:t>at the “Middle Gate”?</a:t>
            </a:r>
            <a:endParaRPr lang="en-US" dirty="0"/>
          </a:p>
        </p:txBody>
      </p:sp>
      <p:sp>
        <p:nvSpPr>
          <p:cNvPr id="3" name="Content Placeholder 2"/>
          <p:cNvSpPr>
            <a:spLocks noGrp="1"/>
          </p:cNvSpPr>
          <p:nvPr>
            <p:ph idx="1"/>
          </p:nvPr>
        </p:nvSpPr>
        <p:spPr/>
        <p:txBody>
          <a:bodyPr>
            <a:normAutofit lnSpcReduction="10000"/>
          </a:bodyPr>
          <a:lstStyle/>
          <a:p>
            <a:r>
              <a:rPr lang="en-US" dirty="0" smtClean="0"/>
              <a:t>50m wide gap</a:t>
            </a:r>
          </a:p>
          <a:p>
            <a:pPr lvl="1"/>
            <a:r>
              <a:rPr lang="en-US" dirty="0" smtClean="0"/>
              <a:t>No betrayal</a:t>
            </a:r>
          </a:p>
          <a:p>
            <a:pPr lvl="1"/>
            <a:endParaRPr lang="en-US" dirty="0" smtClean="0"/>
          </a:p>
          <a:p>
            <a:r>
              <a:rPr lang="en-US" dirty="0" smtClean="0"/>
              <a:t>Larger Phalanx</a:t>
            </a:r>
          </a:p>
          <a:p>
            <a:endParaRPr lang="en-US" dirty="0" smtClean="0"/>
          </a:p>
          <a:p>
            <a:r>
              <a:rPr lang="en-US" dirty="0" smtClean="0"/>
              <a:t>Persians </a:t>
            </a:r>
            <a:r>
              <a:rPr lang="en-US" dirty="0"/>
              <a:t>benefit from strength in </a:t>
            </a:r>
            <a:r>
              <a:rPr lang="en-US" dirty="0" smtClean="0"/>
              <a:t>number</a:t>
            </a:r>
          </a:p>
          <a:p>
            <a:endParaRPr lang="en-US" dirty="0" smtClean="0"/>
          </a:p>
          <a:p>
            <a:r>
              <a:rPr lang="en-US" dirty="0" smtClean="0"/>
              <a:t>Fatigue becomes a factor</a:t>
            </a:r>
          </a:p>
          <a:p>
            <a:pPr marL="36576" indent="0">
              <a:buNone/>
            </a:pPr>
            <a:endParaRPr lang="en-US" dirty="0"/>
          </a:p>
        </p:txBody>
      </p:sp>
    </p:spTree>
    <p:extLst>
      <p:ext uri="{BB962C8B-B14F-4D97-AF65-F5344CB8AC3E}">
        <p14:creationId xmlns:p14="http://schemas.microsoft.com/office/powerpoint/2010/main" val="3362201411"/>
      </p:ext>
    </p:extLst>
  </p:cSld>
  <p:clrMapOvr>
    <a:masterClrMapping/>
  </p:clrMapOvr>
  <mc:AlternateContent xmlns:mc="http://schemas.openxmlformats.org/markup-compatibility/2006" xmlns:p14="http://schemas.microsoft.com/office/powerpoint/2010/main">
    <mc:Choice Requires="p14">
      <p:transition spd="slow" p14:dur="2000" advTm="28084"/>
    </mc:Choice>
    <mc:Fallback xmlns="">
      <p:transition xmlns:p14="http://schemas.microsoft.com/office/powerpoint/2010/main" spd="slow" advTm="28084"/>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the battle was not fought at the “Middle Gate”?</a:t>
            </a:r>
            <a:endParaRPr lang="en-US" dirty="0"/>
          </a:p>
        </p:txBody>
      </p:sp>
      <p:sp>
        <p:nvSpPr>
          <p:cNvPr id="3" name="Content Placeholder 2"/>
          <p:cNvSpPr>
            <a:spLocks noGrp="1"/>
          </p:cNvSpPr>
          <p:nvPr>
            <p:ph idx="1"/>
          </p:nvPr>
        </p:nvSpPr>
        <p:spPr/>
        <p:txBody>
          <a:bodyPr/>
          <a:lstStyle/>
          <a:p>
            <a:r>
              <a:rPr lang="en-US" dirty="0" smtClean="0"/>
              <a:t>Data collected from 50 trials</a:t>
            </a:r>
          </a:p>
          <a:p>
            <a:r>
              <a:rPr lang="en-US" dirty="0" smtClean="0"/>
              <a:t>Battle lasted 14.86 days on average</a:t>
            </a:r>
          </a:p>
          <a:p>
            <a:endParaRPr lang="en-US" dirty="0" smtClean="0"/>
          </a:p>
          <a:p>
            <a:endParaRPr lang="en-US" dirty="0" smtClean="0"/>
          </a:p>
          <a:p>
            <a:pPr marL="36576"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30520916"/>
              </p:ext>
            </p:extLst>
          </p:nvPr>
        </p:nvGraphicFramePr>
        <p:xfrm>
          <a:off x="457201" y="3657600"/>
          <a:ext cx="8229600" cy="27432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426980">
                <a:tc>
                  <a:txBody>
                    <a:bodyPr/>
                    <a:lstStyle/>
                    <a:p>
                      <a:endParaRPr lang="en-US" dirty="0"/>
                    </a:p>
                  </a:txBody>
                  <a:tcPr/>
                </a:tc>
                <a:tc>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a:t>
                      </a:r>
                      <a:r>
                        <a:rPr lang="en-US" baseline="0" dirty="0" smtClean="0"/>
                        <a:t> 2</a:t>
                      </a:r>
                      <a:endParaRPr lang="en-US" dirty="0"/>
                    </a:p>
                  </a:txBody>
                  <a:tcPr/>
                </a:tc>
                <a:tc>
                  <a:txBody>
                    <a:bodyPr/>
                    <a:lstStyle/>
                    <a:p>
                      <a:r>
                        <a:rPr lang="en-US" dirty="0" smtClean="0"/>
                        <a:t>Day 3 </a:t>
                      </a:r>
                      <a:endParaRPr lang="en-US" dirty="0"/>
                    </a:p>
                  </a:txBody>
                  <a:tcPr/>
                </a:tc>
                <a:tc>
                  <a:txBody>
                    <a:bodyPr/>
                    <a:lstStyle/>
                    <a:p>
                      <a:r>
                        <a:rPr lang="en-US" dirty="0" smtClean="0"/>
                        <a:t>Total</a:t>
                      </a:r>
                      <a:endParaRPr lang="en-US" dirty="0"/>
                    </a:p>
                  </a:txBody>
                  <a:tcPr/>
                </a:tc>
              </a:tr>
              <a:tr h="421131">
                <a:tc rowSpan="2">
                  <a:txBody>
                    <a:bodyPr/>
                    <a:lstStyle/>
                    <a:p>
                      <a:endParaRPr lang="en-US" dirty="0" smtClean="0"/>
                    </a:p>
                    <a:p>
                      <a:r>
                        <a:rPr lang="en-US" dirty="0" smtClean="0"/>
                        <a:t>Greek</a:t>
                      </a:r>
                    </a:p>
                    <a:p>
                      <a:endParaRPr lang="en-US" dirty="0"/>
                    </a:p>
                  </a:txBody>
                  <a:tcPr/>
                </a:tc>
                <a:tc>
                  <a:txBody>
                    <a:bodyPr/>
                    <a:lstStyle/>
                    <a:p>
                      <a:r>
                        <a:rPr lang="en-US" dirty="0" smtClean="0"/>
                        <a:t>Average</a:t>
                      </a:r>
                      <a:endParaRPr lang="en-US" dirty="0"/>
                    </a:p>
                  </a:txBody>
                  <a:tcPr/>
                </a:tc>
                <a:tc>
                  <a:txBody>
                    <a:bodyPr/>
                    <a:lstStyle/>
                    <a:p>
                      <a:r>
                        <a:rPr lang="en-US" dirty="0" smtClean="0"/>
                        <a:t>313.74</a:t>
                      </a:r>
                      <a:endParaRPr lang="en-US" dirty="0"/>
                    </a:p>
                  </a:txBody>
                  <a:tcPr/>
                </a:tc>
                <a:tc>
                  <a:txBody>
                    <a:bodyPr/>
                    <a:lstStyle/>
                    <a:p>
                      <a:r>
                        <a:rPr lang="en-US" dirty="0" smtClean="0"/>
                        <a:t>303.4</a:t>
                      </a:r>
                      <a:endParaRPr lang="en-US" dirty="0"/>
                    </a:p>
                  </a:txBody>
                  <a:tcPr/>
                </a:tc>
                <a:tc>
                  <a:txBody>
                    <a:bodyPr/>
                    <a:lstStyle/>
                    <a:p>
                      <a:r>
                        <a:rPr lang="en-US" dirty="0" smtClean="0"/>
                        <a:t>172.32</a:t>
                      </a:r>
                      <a:endParaRPr lang="en-US" dirty="0"/>
                    </a:p>
                  </a:txBody>
                  <a:tcPr/>
                </a:tc>
                <a:tc>
                  <a:txBody>
                    <a:bodyPr/>
                    <a:lstStyle/>
                    <a:p>
                      <a:r>
                        <a:rPr lang="en-US" dirty="0" smtClean="0"/>
                        <a:t>789.46</a:t>
                      </a:r>
                      <a:endParaRPr lang="en-US" dirty="0"/>
                    </a:p>
                  </a:txBody>
                  <a:tcPr/>
                </a:tc>
              </a:tr>
              <a:tr h="736979">
                <a:tc vMerge="1">
                  <a:txBody>
                    <a:bodyPr/>
                    <a:lstStyle/>
                    <a:p>
                      <a:endParaRPr lang="en-US"/>
                    </a:p>
                  </a:txBody>
                  <a:tcPr/>
                </a:tc>
                <a:tc>
                  <a:txBody>
                    <a:bodyPr/>
                    <a:lstStyle/>
                    <a:p>
                      <a:r>
                        <a:rPr lang="en-US" dirty="0" smtClean="0"/>
                        <a:t>Standard</a:t>
                      </a:r>
                      <a:r>
                        <a:rPr lang="en-US" baseline="0" dirty="0" smtClean="0"/>
                        <a:t> Deviation</a:t>
                      </a:r>
                      <a:endParaRPr lang="en-US" dirty="0"/>
                    </a:p>
                  </a:txBody>
                  <a:tcPr/>
                </a:tc>
                <a:tc>
                  <a:txBody>
                    <a:bodyPr/>
                    <a:lstStyle/>
                    <a:p>
                      <a:r>
                        <a:rPr lang="en-US" dirty="0" smtClean="0"/>
                        <a:t>36.06</a:t>
                      </a:r>
                      <a:endParaRPr lang="en-US" dirty="0"/>
                    </a:p>
                  </a:txBody>
                  <a:tcPr/>
                </a:tc>
                <a:tc>
                  <a:txBody>
                    <a:bodyPr/>
                    <a:lstStyle/>
                    <a:p>
                      <a:r>
                        <a:rPr lang="en-US" dirty="0" smtClean="0"/>
                        <a:t>38.72</a:t>
                      </a:r>
                      <a:endParaRPr lang="en-US" dirty="0"/>
                    </a:p>
                  </a:txBody>
                  <a:tcPr/>
                </a:tc>
                <a:tc>
                  <a:txBody>
                    <a:bodyPr/>
                    <a:lstStyle/>
                    <a:p>
                      <a:r>
                        <a:rPr lang="en-US" dirty="0" smtClean="0"/>
                        <a:t>41.28</a:t>
                      </a:r>
                      <a:endParaRPr lang="en-US" dirty="0"/>
                    </a:p>
                  </a:txBody>
                  <a:tcPr/>
                </a:tc>
                <a:tc>
                  <a:txBody>
                    <a:bodyPr/>
                    <a:lstStyle/>
                    <a:p>
                      <a:r>
                        <a:rPr lang="en-US" dirty="0" smtClean="0"/>
                        <a:t>82.21</a:t>
                      </a:r>
                      <a:endParaRPr lang="en-US" dirty="0"/>
                    </a:p>
                  </a:txBody>
                  <a:tcPr/>
                </a:tc>
              </a:tr>
              <a:tr h="421131">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12469.58</a:t>
                      </a:r>
                      <a:endParaRPr lang="en-US" dirty="0"/>
                    </a:p>
                  </a:txBody>
                  <a:tcPr/>
                </a:tc>
                <a:tc>
                  <a:txBody>
                    <a:bodyPr/>
                    <a:lstStyle/>
                    <a:p>
                      <a:r>
                        <a:rPr lang="en-US" dirty="0" smtClean="0"/>
                        <a:t>12436.46</a:t>
                      </a:r>
                      <a:endParaRPr lang="en-US" dirty="0"/>
                    </a:p>
                  </a:txBody>
                  <a:tcPr/>
                </a:tc>
                <a:tc>
                  <a:txBody>
                    <a:bodyPr/>
                    <a:lstStyle/>
                    <a:p>
                      <a:r>
                        <a:rPr lang="en-US" dirty="0" smtClean="0"/>
                        <a:t>7979.66</a:t>
                      </a:r>
                      <a:endParaRPr lang="en-US" dirty="0"/>
                    </a:p>
                  </a:txBody>
                  <a:tcPr/>
                </a:tc>
                <a:tc>
                  <a:txBody>
                    <a:bodyPr/>
                    <a:lstStyle/>
                    <a:p>
                      <a:r>
                        <a:rPr lang="en-US" dirty="0" smtClean="0"/>
                        <a:t>32885.7</a:t>
                      </a:r>
                      <a:endParaRPr lang="en-US" dirty="0"/>
                    </a:p>
                  </a:txBody>
                  <a:tcPr/>
                </a:tc>
              </a:tr>
              <a:tr h="736979">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138.99</a:t>
                      </a:r>
                      <a:endParaRPr lang="en-US" dirty="0"/>
                    </a:p>
                  </a:txBody>
                  <a:tcPr/>
                </a:tc>
                <a:tc>
                  <a:txBody>
                    <a:bodyPr/>
                    <a:lstStyle/>
                    <a:p>
                      <a:r>
                        <a:rPr lang="en-US" dirty="0" smtClean="0"/>
                        <a:t>284.79</a:t>
                      </a:r>
                      <a:endParaRPr lang="en-US" dirty="0"/>
                    </a:p>
                  </a:txBody>
                  <a:tcPr/>
                </a:tc>
                <a:tc>
                  <a:txBody>
                    <a:bodyPr/>
                    <a:lstStyle/>
                    <a:p>
                      <a:r>
                        <a:rPr lang="en-US" dirty="0" smtClean="0"/>
                        <a:t>949.88</a:t>
                      </a:r>
                      <a:endParaRPr lang="en-US" dirty="0"/>
                    </a:p>
                  </a:txBody>
                  <a:tcPr/>
                </a:tc>
                <a:tc>
                  <a:txBody>
                    <a:bodyPr/>
                    <a:lstStyle/>
                    <a:p>
                      <a:r>
                        <a:rPr lang="en-US" dirty="0" smtClean="0"/>
                        <a:t>1014.21</a:t>
                      </a:r>
                      <a:endParaRPr lang="en-US" dirty="0"/>
                    </a:p>
                  </a:txBody>
                  <a:tcPr/>
                </a:tc>
              </a:tr>
            </a:tbl>
          </a:graphicData>
        </a:graphic>
      </p:graphicFrame>
    </p:spTree>
    <p:extLst>
      <p:ext uri="{BB962C8B-B14F-4D97-AF65-F5344CB8AC3E}">
        <p14:creationId xmlns:p14="http://schemas.microsoft.com/office/powerpoint/2010/main" val="3360384554"/>
      </p:ext>
    </p:extLst>
  </p:cSld>
  <p:clrMapOvr>
    <a:masterClrMapping/>
  </p:clrMapOvr>
  <mc:AlternateContent xmlns:mc="http://schemas.openxmlformats.org/markup-compatibility/2006" xmlns:p14="http://schemas.microsoft.com/office/powerpoint/2010/main">
    <mc:Choice Requires="p14">
      <p:transition spd="slow" p14:dur="2000" advTm="7302"/>
    </mc:Choice>
    <mc:Fallback xmlns="">
      <p:transition xmlns:p14="http://schemas.microsoft.com/office/powerpoint/2010/main" spd="slow" advTm="7302"/>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4630375"/>
              </p:ext>
            </p:extLst>
          </p:nvPr>
        </p:nvGraphicFramePr>
        <p:xfrm>
          <a:off x="457201" y="3647762"/>
          <a:ext cx="8229600" cy="2859401"/>
        </p:xfrm>
        <a:graphic>
          <a:graphicData uri="http://schemas.openxmlformats.org/drawingml/2006/table">
            <a:tbl>
              <a:tblPr firstRow="1" bandRow="1">
                <a:tableStyleId>{5C22544A-7EE6-4342-B048-85BDC9FD1C3A}</a:tableStyleId>
              </a:tblPr>
              <a:tblGrid>
                <a:gridCol w="1063533"/>
                <a:gridCol w="1301246"/>
                <a:gridCol w="1254214"/>
                <a:gridCol w="1191503"/>
                <a:gridCol w="2047504"/>
                <a:gridCol w="1371600"/>
              </a:tblGrid>
              <a:tr h="426980">
                <a:tc gridSpan="2">
                  <a:txBody>
                    <a:bodyPr/>
                    <a:lstStyle/>
                    <a:p>
                      <a:r>
                        <a:rPr lang="en-US" i="1" dirty="0" smtClean="0"/>
                        <a:t>Counter-Factual</a:t>
                      </a:r>
                      <a:endParaRPr lang="en-US" i="1" dirty="0"/>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a:t>
                      </a:r>
                      <a:r>
                        <a:rPr lang="en-US" baseline="0" dirty="0" smtClean="0"/>
                        <a:t> 2</a:t>
                      </a:r>
                      <a:endParaRPr lang="en-US" dirty="0"/>
                    </a:p>
                  </a:txBody>
                  <a:tcPr/>
                </a:tc>
                <a:tc>
                  <a:txBody>
                    <a:bodyPr/>
                    <a:lstStyle/>
                    <a:p>
                      <a:r>
                        <a:rPr lang="en-US" dirty="0" smtClean="0"/>
                        <a:t>Day 3 </a:t>
                      </a:r>
                    </a:p>
                    <a:p>
                      <a:r>
                        <a:rPr lang="en-US" dirty="0" smtClean="0"/>
                        <a:t>(No Fina</a:t>
                      </a:r>
                      <a:r>
                        <a:rPr lang="en-US" baseline="0" dirty="0" smtClean="0"/>
                        <a:t>l Stand)</a:t>
                      </a:r>
                      <a:endParaRPr lang="en-US" dirty="0"/>
                    </a:p>
                  </a:txBody>
                  <a:tcPr/>
                </a:tc>
                <a:tc>
                  <a:txBody>
                    <a:bodyPr/>
                    <a:lstStyle/>
                    <a:p>
                      <a:r>
                        <a:rPr lang="en-US" dirty="0" smtClean="0"/>
                        <a:t>Total</a:t>
                      </a:r>
                      <a:endParaRPr lang="en-US" dirty="0"/>
                    </a:p>
                  </a:txBody>
                  <a:tcPr/>
                </a:tc>
              </a:tr>
              <a:tr h="421131">
                <a:tc rowSpan="2">
                  <a:txBody>
                    <a:bodyPr/>
                    <a:lstStyle/>
                    <a:p>
                      <a:endParaRPr lang="en-US" dirty="0" smtClean="0"/>
                    </a:p>
                    <a:p>
                      <a:r>
                        <a:rPr lang="en-US" dirty="0" smtClean="0"/>
                        <a:t>Greek</a:t>
                      </a:r>
                    </a:p>
                    <a:p>
                      <a:endParaRPr lang="en-US" dirty="0"/>
                    </a:p>
                  </a:txBody>
                  <a:tcPr/>
                </a:tc>
                <a:tc>
                  <a:txBody>
                    <a:bodyPr/>
                    <a:lstStyle/>
                    <a:p>
                      <a:r>
                        <a:rPr lang="en-US" dirty="0" smtClean="0"/>
                        <a:t>Average</a:t>
                      </a:r>
                      <a:endParaRPr lang="en-US" dirty="0"/>
                    </a:p>
                  </a:txBody>
                  <a:tcPr/>
                </a:tc>
                <a:tc>
                  <a:txBody>
                    <a:bodyPr/>
                    <a:lstStyle/>
                    <a:p>
                      <a:r>
                        <a:rPr lang="en-US" dirty="0" smtClean="0"/>
                        <a:t>313.74</a:t>
                      </a:r>
                      <a:endParaRPr lang="en-US" dirty="0"/>
                    </a:p>
                  </a:txBody>
                  <a:tcPr/>
                </a:tc>
                <a:tc>
                  <a:txBody>
                    <a:bodyPr/>
                    <a:lstStyle/>
                    <a:p>
                      <a:r>
                        <a:rPr lang="en-US" dirty="0" smtClean="0"/>
                        <a:t>303.4</a:t>
                      </a:r>
                      <a:endParaRPr lang="en-US" dirty="0"/>
                    </a:p>
                  </a:txBody>
                  <a:tcPr/>
                </a:tc>
                <a:tc>
                  <a:txBody>
                    <a:bodyPr/>
                    <a:lstStyle/>
                    <a:p>
                      <a:r>
                        <a:rPr lang="en-US" dirty="0" smtClean="0"/>
                        <a:t>172.32</a:t>
                      </a:r>
                      <a:endParaRPr lang="en-US" dirty="0"/>
                    </a:p>
                  </a:txBody>
                  <a:tcPr/>
                </a:tc>
                <a:tc>
                  <a:txBody>
                    <a:bodyPr/>
                    <a:lstStyle/>
                    <a:p>
                      <a:r>
                        <a:rPr lang="en-US" dirty="0" smtClean="0"/>
                        <a:t>789.46</a:t>
                      </a:r>
                      <a:endParaRPr lang="en-US" dirty="0"/>
                    </a:p>
                  </a:txBody>
                  <a:tcPr/>
                </a:tc>
              </a:tr>
              <a:tr h="736979">
                <a:tc vMerge="1">
                  <a:txBody>
                    <a:bodyPr/>
                    <a:lstStyle/>
                    <a:p>
                      <a:endParaRPr lang="en-US"/>
                    </a:p>
                  </a:txBody>
                  <a:tcPr/>
                </a:tc>
                <a:tc>
                  <a:txBody>
                    <a:bodyPr/>
                    <a:lstStyle/>
                    <a:p>
                      <a:r>
                        <a:rPr lang="en-US" dirty="0" smtClean="0"/>
                        <a:t>Standard</a:t>
                      </a:r>
                      <a:r>
                        <a:rPr lang="en-US" baseline="0" dirty="0" smtClean="0"/>
                        <a:t> Deviation</a:t>
                      </a:r>
                      <a:endParaRPr lang="en-US" dirty="0"/>
                    </a:p>
                  </a:txBody>
                  <a:tcPr/>
                </a:tc>
                <a:tc>
                  <a:txBody>
                    <a:bodyPr/>
                    <a:lstStyle/>
                    <a:p>
                      <a:r>
                        <a:rPr lang="en-US" dirty="0" smtClean="0"/>
                        <a:t>36.06</a:t>
                      </a:r>
                      <a:endParaRPr lang="en-US" dirty="0"/>
                    </a:p>
                  </a:txBody>
                  <a:tcPr/>
                </a:tc>
                <a:tc>
                  <a:txBody>
                    <a:bodyPr/>
                    <a:lstStyle/>
                    <a:p>
                      <a:r>
                        <a:rPr lang="en-US" dirty="0" smtClean="0"/>
                        <a:t>38.72</a:t>
                      </a:r>
                      <a:endParaRPr lang="en-US" dirty="0"/>
                    </a:p>
                  </a:txBody>
                  <a:tcPr/>
                </a:tc>
                <a:tc>
                  <a:txBody>
                    <a:bodyPr/>
                    <a:lstStyle/>
                    <a:p>
                      <a:r>
                        <a:rPr lang="en-US" dirty="0" smtClean="0"/>
                        <a:t>41.28</a:t>
                      </a:r>
                      <a:endParaRPr lang="en-US" dirty="0"/>
                    </a:p>
                  </a:txBody>
                  <a:tcPr/>
                </a:tc>
                <a:tc>
                  <a:txBody>
                    <a:bodyPr/>
                    <a:lstStyle/>
                    <a:p>
                      <a:r>
                        <a:rPr lang="en-US" dirty="0" smtClean="0"/>
                        <a:t>82.21</a:t>
                      </a:r>
                      <a:endParaRPr lang="en-US" dirty="0"/>
                    </a:p>
                  </a:txBody>
                  <a:tcPr/>
                </a:tc>
              </a:tr>
              <a:tr h="421131">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12469.58</a:t>
                      </a:r>
                      <a:endParaRPr lang="en-US" dirty="0"/>
                    </a:p>
                  </a:txBody>
                  <a:tcPr/>
                </a:tc>
                <a:tc>
                  <a:txBody>
                    <a:bodyPr/>
                    <a:lstStyle/>
                    <a:p>
                      <a:r>
                        <a:rPr lang="en-US" dirty="0" smtClean="0"/>
                        <a:t>12436.46</a:t>
                      </a:r>
                      <a:endParaRPr lang="en-US" dirty="0"/>
                    </a:p>
                  </a:txBody>
                  <a:tcPr/>
                </a:tc>
                <a:tc>
                  <a:txBody>
                    <a:bodyPr/>
                    <a:lstStyle/>
                    <a:p>
                      <a:r>
                        <a:rPr lang="en-US" dirty="0" smtClean="0"/>
                        <a:t>7979.66</a:t>
                      </a:r>
                      <a:endParaRPr lang="en-US" dirty="0"/>
                    </a:p>
                  </a:txBody>
                  <a:tcPr/>
                </a:tc>
                <a:tc>
                  <a:txBody>
                    <a:bodyPr/>
                    <a:lstStyle/>
                    <a:p>
                      <a:r>
                        <a:rPr lang="en-US" dirty="0" smtClean="0"/>
                        <a:t>32885.7</a:t>
                      </a:r>
                      <a:endParaRPr lang="en-US" dirty="0"/>
                    </a:p>
                  </a:txBody>
                  <a:tcPr/>
                </a:tc>
              </a:tr>
              <a:tr h="630241">
                <a:tc vMerge="1">
                  <a:txBody>
                    <a:bodyPr/>
                    <a:lstStyle/>
                    <a:p>
                      <a:endParaRPr lang="en-US"/>
                    </a:p>
                  </a:txBody>
                  <a:tcPr/>
                </a:tc>
                <a:tc>
                  <a:txBody>
                    <a:bodyPr/>
                    <a:lstStyle/>
                    <a:p>
                      <a:r>
                        <a:rPr lang="en-US" dirty="0" smtClean="0"/>
                        <a:t>Standard Deviation</a:t>
                      </a:r>
                      <a:endParaRPr lang="en-US" dirty="0"/>
                    </a:p>
                  </a:txBody>
                  <a:tcPr/>
                </a:tc>
                <a:tc>
                  <a:txBody>
                    <a:bodyPr/>
                    <a:lstStyle/>
                    <a:p>
                      <a:r>
                        <a:rPr lang="en-US" dirty="0" smtClean="0"/>
                        <a:t>138.99</a:t>
                      </a:r>
                      <a:endParaRPr lang="en-US" dirty="0"/>
                    </a:p>
                  </a:txBody>
                  <a:tcPr/>
                </a:tc>
                <a:tc>
                  <a:txBody>
                    <a:bodyPr/>
                    <a:lstStyle/>
                    <a:p>
                      <a:r>
                        <a:rPr lang="en-US" dirty="0" smtClean="0"/>
                        <a:t>284.79</a:t>
                      </a:r>
                      <a:endParaRPr lang="en-US" dirty="0"/>
                    </a:p>
                  </a:txBody>
                  <a:tcPr/>
                </a:tc>
                <a:tc>
                  <a:txBody>
                    <a:bodyPr/>
                    <a:lstStyle/>
                    <a:p>
                      <a:r>
                        <a:rPr lang="en-US" dirty="0" smtClean="0"/>
                        <a:t>949.88</a:t>
                      </a:r>
                      <a:endParaRPr lang="en-US" dirty="0"/>
                    </a:p>
                  </a:txBody>
                  <a:tcPr/>
                </a:tc>
                <a:tc>
                  <a:txBody>
                    <a:bodyPr/>
                    <a:lstStyle/>
                    <a:p>
                      <a:r>
                        <a:rPr lang="en-US" dirty="0" smtClean="0"/>
                        <a:t>1014.21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47436467"/>
              </p:ext>
            </p:extLst>
          </p:nvPr>
        </p:nvGraphicFramePr>
        <p:xfrm>
          <a:off x="457200" y="596938"/>
          <a:ext cx="8229600" cy="2958114"/>
        </p:xfrm>
        <a:graphic>
          <a:graphicData uri="http://schemas.openxmlformats.org/drawingml/2006/table">
            <a:tbl>
              <a:tblPr firstRow="1" bandRow="1">
                <a:tableStyleId>{5C22544A-7EE6-4342-B048-85BDC9FD1C3A}</a:tableStyleId>
              </a:tblPr>
              <a:tblGrid>
                <a:gridCol w="1056963"/>
                <a:gridCol w="1302506"/>
                <a:gridCol w="1253663"/>
                <a:gridCol w="1188536"/>
                <a:gridCol w="2056332"/>
                <a:gridCol w="1371600"/>
              </a:tblGrid>
              <a:tr h="425167">
                <a:tc gridSpan="2">
                  <a:txBody>
                    <a:bodyPr/>
                    <a:lstStyle/>
                    <a:p>
                      <a:r>
                        <a:rPr lang="en-US" i="1" dirty="0" smtClean="0"/>
                        <a:t>Historical</a:t>
                      </a:r>
                      <a:endParaRPr lang="en-US" i="1" dirty="0"/>
                    </a:p>
                  </a:txBody>
                  <a:tcPr/>
                </a:tc>
                <a:tc hMerge="1">
                  <a:txBody>
                    <a:bodyPr/>
                    <a:lstStyle/>
                    <a:p>
                      <a:endParaRPr lang="en-US" dirty="0"/>
                    </a:p>
                  </a:txBody>
                  <a:tcPr/>
                </a:tc>
                <a:tc>
                  <a:txBody>
                    <a:bodyPr/>
                    <a:lstStyle/>
                    <a:p>
                      <a:r>
                        <a:rPr lang="en-US" dirty="0" smtClean="0"/>
                        <a:t>Day 1</a:t>
                      </a:r>
                      <a:endParaRPr lang="en-US" dirty="0"/>
                    </a:p>
                  </a:txBody>
                  <a:tcPr/>
                </a:tc>
                <a:tc>
                  <a:txBody>
                    <a:bodyPr/>
                    <a:lstStyle/>
                    <a:p>
                      <a:r>
                        <a:rPr lang="en-US" dirty="0" smtClean="0"/>
                        <a:t>Day 2 </a:t>
                      </a:r>
                      <a:endParaRPr lang="en-US" dirty="0"/>
                    </a:p>
                  </a:txBody>
                  <a:tcPr/>
                </a:tc>
                <a:tc>
                  <a:txBody>
                    <a:bodyPr/>
                    <a:lstStyle/>
                    <a:p>
                      <a:r>
                        <a:rPr lang="en-US" dirty="0" smtClean="0"/>
                        <a:t>Day 3</a:t>
                      </a:r>
                    </a:p>
                    <a:p>
                      <a:r>
                        <a:rPr lang="en-US" dirty="0" smtClean="0"/>
                        <a:t>(Final Stand) </a:t>
                      </a:r>
                      <a:endParaRPr lang="en-US" dirty="0"/>
                    </a:p>
                  </a:txBody>
                  <a:tcPr/>
                </a:tc>
                <a:tc>
                  <a:txBody>
                    <a:bodyPr/>
                    <a:lstStyle/>
                    <a:p>
                      <a:r>
                        <a:rPr lang="en-US" dirty="0" smtClean="0"/>
                        <a:t>Total</a:t>
                      </a:r>
                      <a:endParaRPr lang="en-US" dirty="0"/>
                    </a:p>
                  </a:txBody>
                  <a:tcPr/>
                </a:tc>
              </a:tr>
              <a:tr h="425167">
                <a:tc rowSpan="2">
                  <a:txBody>
                    <a:bodyPr/>
                    <a:lstStyle/>
                    <a:p>
                      <a:endParaRPr lang="en-US" dirty="0" smtClean="0"/>
                    </a:p>
                    <a:p>
                      <a:r>
                        <a:rPr lang="en-US" dirty="0" smtClean="0"/>
                        <a:t>Greek</a:t>
                      </a:r>
                      <a:endParaRPr lang="en-US" dirty="0"/>
                    </a:p>
                  </a:txBody>
                  <a:tcPr/>
                </a:tc>
                <a:tc>
                  <a:txBody>
                    <a:bodyPr/>
                    <a:lstStyle/>
                    <a:p>
                      <a:r>
                        <a:rPr lang="en-US" dirty="0" smtClean="0"/>
                        <a:t>Average</a:t>
                      </a:r>
                      <a:endParaRPr lang="en-US" dirty="0"/>
                    </a:p>
                  </a:txBody>
                  <a:tcPr/>
                </a:tc>
                <a:tc>
                  <a:txBody>
                    <a:bodyPr/>
                    <a:lstStyle/>
                    <a:p>
                      <a:r>
                        <a:rPr lang="en-US" dirty="0" smtClean="0"/>
                        <a:t>168.48</a:t>
                      </a:r>
                      <a:endParaRPr lang="en-US" dirty="0"/>
                    </a:p>
                  </a:txBody>
                  <a:tcPr/>
                </a:tc>
                <a:tc>
                  <a:txBody>
                    <a:bodyPr/>
                    <a:lstStyle/>
                    <a:p>
                      <a:r>
                        <a:rPr lang="en-US" dirty="0" smtClean="0"/>
                        <a:t>42.06</a:t>
                      </a:r>
                      <a:endParaRPr lang="en-US" dirty="0"/>
                    </a:p>
                  </a:txBody>
                  <a:tcPr/>
                </a:tc>
                <a:tc>
                  <a:txBody>
                    <a:bodyPr/>
                    <a:lstStyle/>
                    <a:p>
                      <a:r>
                        <a:rPr lang="en-US" dirty="0" smtClean="0"/>
                        <a:t>1345.36</a:t>
                      </a:r>
                      <a:endParaRPr lang="en-US" dirty="0"/>
                    </a:p>
                  </a:txBody>
                  <a:tcPr/>
                </a:tc>
                <a:tc>
                  <a:txBody>
                    <a:bodyPr/>
                    <a:lstStyle/>
                    <a:p>
                      <a:r>
                        <a:rPr lang="en-US" dirty="0" smtClean="0"/>
                        <a:t>1555.9</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14.32</a:t>
                      </a:r>
                      <a:endParaRPr lang="en-US" dirty="0"/>
                    </a:p>
                  </a:txBody>
                  <a:tcPr/>
                </a:tc>
                <a:tc>
                  <a:txBody>
                    <a:bodyPr/>
                    <a:lstStyle/>
                    <a:p>
                      <a:r>
                        <a:rPr lang="en-US" dirty="0" smtClean="0"/>
                        <a:t>8.34</a:t>
                      </a:r>
                      <a:endParaRPr lang="en-US" dirty="0"/>
                    </a:p>
                  </a:txBody>
                  <a:tcPr/>
                </a:tc>
                <a:tc>
                  <a:txBody>
                    <a:bodyPr/>
                    <a:lstStyle/>
                    <a:p>
                      <a:r>
                        <a:rPr lang="en-US" dirty="0" smtClean="0"/>
                        <a:t>7.38</a:t>
                      </a:r>
                      <a:endParaRPr lang="en-US" dirty="0"/>
                    </a:p>
                  </a:txBody>
                  <a:tcPr/>
                </a:tc>
                <a:tc>
                  <a:txBody>
                    <a:bodyPr/>
                    <a:lstStyle/>
                    <a:p>
                      <a:r>
                        <a:rPr lang="en-US" dirty="0" smtClean="0"/>
                        <a:t>14.48</a:t>
                      </a:r>
                      <a:endParaRPr lang="en-US" dirty="0"/>
                    </a:p>
                  </a:txBody>
                  <a:tcPr/>
                </a:tc>
              </a:tr>
              <a:tr h="425167">
                <a:tc rowSpan="2">
                  <a:txBody>
                    <a:bodyPr/>
                    <a:lstStyle/>
                    <a:p>
                      <a:endParaRPr lang="en-US" dirty="0" smtClean="0"/>
                    </a:p>
                    <a:p>
                      <a:r>
                        <a:rPr lang="en-US" dirty="0" smtClean="0"/>
                        <a:t>Persian</a:t>
                      </a:r>
                      <a:endParaRPr lang="en-US" dirty="0"/>
                    </a:p>
                  </a:txBody>
                  <a:tcPr/>
                </a:tc>
                <a:tc>
                  <a:txBody>
                    <a:bodyPr/>
                    <a:lstStyle/>
                    <a:p>
                      <a:r>
                        <a:rPr lang="en-US" dirty="0" smtClean="0"/>
                        <a:t>Average</a:t>
                      </a:r>
                      <a:endParaRPr lang="en-US" dirty="0"/>
                    </a:p>
                  </a:txBody>
                  <a:tcPr/>
                </a:tc>
                <a:tc>
                  <a:txBody>
                    <a:bodyPr/>
                    <a:lstStyle/>
                    <a:p>
                      <a:r>
                        <a:rPr lang="en-US" dirty="0" smtClean="0"/>
                        <a:t>9811.72</a:t>
                      </a:r>
                      <a:endParaRPr lang="en-US" dirty="0"/>
                    </a:p>
                  </a:txBody>
                  <a:tcPr/>
                </a:tc>
                <a:tc>
                  <a:txBody>
                    <a:bodyPr/>
                    <a:lstStyle/>
                    <a:p>
                      <a:r>
                        <a:rPr lang="en-US" dirty="0" smtClean="0"/>
                        <a:t>3804.34</a:t>
                      </a:r>
                      <a:endParaRPr lang="en-US" dirty="0"/>
                    </a:p>
                  </a:txBody>
                  <a:tcPr/>
                </a:tc>
                <a:tc>
                  <a:txBody>
                    <a:bodyPr/>
                    <a:lstStyle/>
                    <a:p>
                      <a:r>
                        <a:rPr lang="en-US" dirty="0" smtClean="0"/>
                        <a:t>7253.4</a:t>
                      </a:r>
                      <a:endParaRPr lang="en-US" dirty="0"/>
                    </a:p>
                  </a:txBody>
                  <a:tcPr/>
                </a:tc>
                <a:tc>
                  <a:txBody>
                    <a:bodyPr/>
                    <a:lstStyle/>
                    <a:p>
                      <a:r>
                        <a:rPr lang="en-US" dirty="0" smtClean="0"/>
                        <a:t>20869.46</a:t>
                      </a:r>
                      <a:endParaRPr lang="en-US" dirty="0"/>
                    </a:p>
                  </a:txBody>
                  <a:tcPr/>
                </a:tc>
              </a:tr>
              <a:tr h="733850">
                <a:tc vMerge="1">
                  <a:txBody>
                    <a:bodyPr/>
                    <a:lstStyle/>
                    <a:p>
                      <a:endParaRPr lang="en-US" dirty="0"/>
                    </a:p>
                  </a:txBody>
                  <a:tcPr/>
                </a:tc>
                <a:tc>
                  <a:txBody>
                    <a:bodyPr/>
                    <a:lstStyle/>
                    <a:p>
                      <a:r>
                        <a:rPr lang="en-US" dirty="0" smtClean="0"/>
                        <a:t>Standard Deviation</a:t>
                      </a:r>
                      <a:endParaRPr lang="en-US" dirty="0"/>
                    </a:p>
                  </a:txBody>
                  <a:tcPr/>
                </a:tc>
                <a:tc>
                  <a:txBody>
                    <a:bodyPr/>
                    <a:lstStyle/>
                    <a:p>
                      <a:r>
                        <a:rPr lang="en-US" dirty="0" smtClean="0"/>
                        <a:t>125.06</a:t>
                      </a:r>
                      <a:endParaRPr lang="en-US" dirty="0"/>
                    </a:p>
                  </a:txBody>
                  <a:tcPr/>
                </a:tc>
                <a:tc>
                  <a:txBody>
                    <a:bodyPr/>
                    <a:lstStyle/>
                    <a:p>
                      <a:r>
                        <a:rPr lang="en-US" dirty="0" smtClean="0"/>
                        <a:t>70.88</a:t>
                      </a:r>
                      <a:endParaRPr lang="en-US" dirty="0"/>
                    </a:p>
                  </a:txBody>
                  <a:tcPr/>
                </a:tc>
                <a:tc>
                  <a:txBody>
                    <a:bodyPr/>
                    <a:lstStyle/>
                    <a:p>
                      <a:r>
                        <a:rPr lang="en-US" dirty="0" smtClean="0"/>
                        <a:t>18.89</a:t>
                      </a:r>
                      <a:endParaRPr lang="en-US" dirty="0"/>
                    </a:p>
                  </a:txBody>
                  <a:tcPr/>
                </a:tc>
                <a:tc>
                  <a:txBody>
                    <a:bodyPr/>
                    <a:lstStyle/>
                    <a:p>
                      <a:r>
                        <a:rPr lang="en-US" dirty="0" smtClean="0"/>
                        <a:t>130.32</a:t>
                      </a:r>
                      <a:endParaRPr lang="en-US" dirty="0"/>
                    </a:p>
                  </a:txBody>
                  <a:tcPr/>
                </a:tc>
              </a:tr>
            </a:tbl>
          </a:graphicData>
        </a:graphic>
      </p:graphicFrame>
    </p:spTree>
    <p:extLst>
      <p:ext uri="{BB962C8B-B14F-4D97-AF65-F5344CB8AC3E}">
        <p14:creationId xmlns:p14="http://schemas.microsoft.com/office/powerpoint/2010/main" val="1401416267"/>
      </p:ext>
    </p:extLst>
  </p:cSld>
  <p:clrMapOvr>
    <a:masterClrMapping/>
  </p:clrMapOvr>
  <mc:AlternateContent xmlns:mc="http://schemas.openxmlformats.org/markup-compatibility/2006" xmlns:p14="http://schemas.microsoft.com/office/powerpoint/2010/main">
    <mc:Choice Requires="p14">
      <p:transition spd="slow" p14:dur="2000" advTm="13715"/>
    </mc:Choice>
    <mc:Fallback xmlns="">
      <p:transition xmlns:p14="http://schemas.microsoft.com/office/powerpoint/2010/main" spd="slow" advTm="13715"/>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Ephialtes decided the battle</a:t>
            </a:r>
          </a:p>
          <a:p>
            <a:endParaRPr lang="en-US" dirty="0" smtClean="0"/>
          </a:p>
          <a:p>
            <a:endParaRPr lang="en-US" dirty="0"/>
          </a:p>
          <a:p>
            <a:r>
              <a:rPr lang="en-US" dirty="0" smtClean="0"/>
              <a:t>Professional army v. citizen army</a:t>
            </a:r>
            <a:endParaRPr lang="en-US" dirty="0"/>
          </a:p>
          <a:p>
            <a:pPr marL="36576" indent="0">
              <a:buNone/>
            </a:pPr>
            <a:endParaRPr lang="en-US" dirty="0" smtClean="0"/>
          </a:p>
          <a:p>
            <a:pPr marL="36576" indent="0">
              <a:buNone/>
            </a:pPr>
            <a:endParaRPr lang="en-US" dirty="0" smtClean="0"/>
          </a:p>
          <a:p>
            <a:r>
              <a:rPr lang="en-US" dirty="0" smtClean="0"/>
              <a:t>Position was essential</a:t>
            </a:r>
          </a:p>
          <a:p>
            <a:endParaRPr lang="en-US" dirty="0"/>
          </a:p>
          <a:p>
            <a:endParaRPr lang="en-US" dirty="0"/>
          </a:p>
        </p:txBody>
      </p:sp>
    </p:spTree>
    <p:extLst>
      <p:ext uri="{BB962C8B-B14F-4D97-AF65-F5344CB8AC3E}">
        <p14:creationId xmlns:p14="http://schemas.microsoft.com/office/powerpoint/2010/main" val="94858470"/>
      </p:ext>
    </p:extLst>
  </p:cSld>
  <p:clrMapOvr>
    <a:masterClrMapping/>
  </p:clrMapOvr>
  <mc:AlternateContent xmlns:mc="http://schemas.openxmlformats.org/markup-compatibility/2006" xmlns:p14="http://schemas.microsoft.com/office/powerpoint/2010/main">
    <mc:Choice Requires="p14">
      <p:transition spd="slow" p14:dur="2000" advTm="38660"/>
    </mc:Choice>
    <mc:Fallback xmlns="">
      <p:transition xmlns:p14="http://schemas.microsoft.com/office/powerpoint/2010/main" spd="slow" advTm="38660"/>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Persian retreat</a:t>
            </a:r>
          </a:p>
          <a:p>
            <a:endParaRPr lang="en-US" dirty="0"/>
          </a:p>
          <a:p>
            <a:r>
              <a:rPr lang="en-US" dirty="0" smtClean="0"/>
              <a:t>The effect of limited supplies</a:t>
            </a:r>
          </a:p>
          <a:p>
            <a:endParaRPr lang="en-US" dirty="0"/>
          </a:p>
          <a:p>
            <a:r>
              <a:rPr lang="en-US" dirty="0" smtClean="0"/>
              <a:t>Fixing “random” Persian strategy</a:t>
            </a:r>
          </a:p>
        </p:txBody>
      </p:sp>
    </p:spTree>
    <p:extLst>
      <p:ext uri="{BB962C8B-B14F-4D97-AF65-F5344CB8AC3E}">
        <p14:creationId xmlns:p14="http://schemas.microsoft.com/office/powerpoint/2010/main" val="3803961965"/>
      </p:ext>
    </p:extLst>
  </p:cSld>
  <p:clrMapOvr>
    <a:masterClrMapping/>
  </p:clrMapOvr>
  <mc:AlternateContent xmlns:mc="http://schemas.openxmlformats.org/markup-compatibility/2006" xmlns:p14="http://schemas.microsoft.com/office/powerpoint/2010/main">
    <mc:Choice Requires="p14">
      <p:transition spd="slow" p14:dur="2000" advTm="83729"/>
    </mc:Choice>
    <mc:Fallback xmlns="">
      <p:transition xmlns:p14="http://schemas.microsoft.com/office/powerpoint/2010/main" spd="slow" advTm="83729"/>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3549066"/>
          </a:xfrm>
        </p:spPr>
        <p:txBody>
          <a:bodyPr/>
          <a:lstStyle/>
          <a:p>
            <a:pPr algn="ctr"/>
            <a:r>
              <a:rPr lang="en-US" dirty="0" smtClean="0"/>
              <a:t>Questions?</a:t>
            </a:r>
            <a:endParaRPr lang="en-US" dirty="0"/>
          </a:p>
        </p:txBody>
      </p:sp>
    </p:spTree>
    <p:extLst>
      <p:ext uri="{BB962C8B-B14F-4D97-AF65-F5344CB8AC3E}">
        <p14:creationId xmlns:p14="http://schemas.microsoft.com/office/powerpoint/2010/main" val="4180056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a:t>Greek army (</a:t>
            </a:r>
            <a:r>
              <a:rPr lang="en-US" dirty="0" smtClean="0"/>
              <a:t>~5,200</a:t>
            </a:r>
            <a:r>
              <a:rPr lang="en-US" dirty="0"/>
              <a:t>) v. Persian army </a:t>
            </a:r>
            <a:r>
              <a:rPr lang="en-US" dirty="0" smtClean="0"/>
              <a:t>(~80,000 </a:t>
            </a:r>
            <a:r>
              <a:rPr lang="en-US" dirty="0"/>
              <a:t>- 100,000)</a:t>
            </a:r>
          </a:p>
          <a:p>
            <a:pPr lvl="1"/>
            <a:endParaRPr lang="en-US" dirty="0"/>
          </a:p>
          <a:p>
            <a:r>
              <a:rPr lang="en-US" dirty="0"/>
              <a:t>Outcome: Greeks are defeated at the Battle of Thermopylae in 3 days</a:t>
            </a:r>
          </a:p>
          <a:p>
            <a:pPr lvl="1"/>
            <a:r>
              <a:rPr lang="en-US" dirty="0"/>
              <a:t> Ultimately defeat the Persians as a result</a:t>
            </a:r>
          </a:p>
        </p:txBody>
      </p:sp>
    </p:spTree>
    <p:extLst>
      <p:ext uri="{BB962C8B-B14F-4D97-AF65-F5344CB8AC3E}">
        <p14:creationId xmlns:p14="http://schemas.microsoft.com/office/powerpoint/2010/main" val="2052170919"/>
      </p:ext>
    </p:extLst>
  </p:cSld>
  <p:clrMapOvr>
    <a:masterClrMapping/>
  </p:clrMapOvr>
  <mc:AlternateContent xmlns:mc="http://schemas.openxmlformats.org/markup-compatibility/2006" xmlns:p14="http://schemas.microsoft.com/office/powerpoint/2010/main">
    <mc:Choice Requires="p14">
      <p:transition spd="slow" p14:dur="2000" advTm="154507"/>
    </mc:Choice>
    <mc:Fallback xmlns="">
      <p:transition xmlns:p14="http://schemas.microsoft.com/office/powerpoint/2010/main" spd="slow" advTm="154507"/>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Goal</a:t>
            </a:r>
            <a:endParaRPr lang="en-US" dirty="0"/>
          </a:p>
        </p:txBody>
      </p:sp>
      <p:sp>
        <p:nvSpPr>
          <p:cNvPr id="3" name="Content Placeholder 2"/>
          <p:cNvSpPr>
            <a:spLocks noGrp="1"/>
          </p:cNvSpPr>
          <p:nvPr>
            <p:ph idx="1"/>
          </p:nvPr>
        </p:nvSpPr>
        <p:spPr/>
        <p:txBody>
          <a:bodyPr>
            <a:normAutofit/>
          </a:bodyPr>
          <a:lstStyle/>
          <a:p>
            <a:r>
              <a:rPr lang="en-US" dirty="0" smtClean="0"/>
              <a:t>Develop an accurate simulation of the Battle of Thermopylae </a:t>
            </a:r>
          </a:p>
          <a:p>
            <a:pPr lvl="1"/>
            <a:r>
              <a:rPr lang="en-US" dirty="0" smtClean="0"/>
              <a:t>Accurate according to historical record</a:t>
            </a:r>
          </a:p>
          <a:p>
            <a:r>
              <a:rPr lang="en-US" dirty="0" smtClean="0"/>
              <a:t>Use this model to simulate “What-if” scenarios</a:t>
            </a:r>
          </a:p>
          <a:p>
            <a:r>
              <a:rPr lang="en-US" dirty="0" smtClean="0"/>
              <a:t>Compare the results of counter-factual simulations with the historical simulation</a:t>
            </a:r>
          </a:p>
          <a:p>
            <a:pPr lvl="1"/>
            <a:r>
              <a:rPr lang="en-US" dirty="0" smtClean="0"/>
              <a:t>Determine the importance of key factors of the battle</a:t>
            </a:r>
          </a:p>
          <a:p>
            <a:pPr marL="0" indent="0">
              <a:buNone/>
            </a:pPr>
            <a:endParaRPr lang="en-US" dirty="0"/>
          </a:p>
        </p:txBody>
      </p:sp>
    </p:spTree>
    <p:extLst>
      <p:ext uri="{BB962C8B-B14F-4D97-AF65-F5344CB8AC3E}">
        <p14:creationId xmlns:p14="http://schemas.microsoft.com/office/powerpoint/2010/main" val="2024622351"/>
      </p:ext>
    </p:extLst>
  </p:cSld>
  <p:clrMapOvr>
    <a:masterClrMapping/>
  </p:clrMapOvr>
  <mc:AlternateContent xmlns:mc="http://schemas.openxmlformats.org/markup-compatibility/2006" xmlns:p14="http://schemas.microsoft.com/office/powerpoint/2010/main">
    <mc:Choice Requires="p14">
      <p:transition spd="slow" p14:dur="2000" advTm="35922"/>
    </mc:Choice>
    <mc:Fallback xmlns="">
      <p:transition xmlns:p14="http://schemas.microsoft.com/office/powerpoint/2010/main" spd="slow" advTm="35922"/>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Simulation</a:t>
            </a:r>
            <a:endParaRPr lang="en-US" dirty="0"/>
          </a:p>
        </p:txBody>
      </p:sp>
      <p:sp>
        <p:nvSpPr>
          <p:cNvPr id="3" name="Content Placeholder 2"/>
          <p:cNvSpPr>
            <a:spLocks noGrp="1"/>
          </p:cNvSpPr>
          <p:nvPr>
            <p:ph idx="1"/>
          </p:nvPr>
        </p:nvSpPr>
        <p:spPr/>
        <p:txBody>
          <a:bodyPr>
            <a:normAutofit/>
          </a:bodyPr>
          <a:lstStyle/>
          <a:p>
            <a:r>
              <a:rPr lang="en-US" dirty="0" smtClean="0"/>
              <a:t>Programming in Java and Unity</a:t>
            </a:r>
          </a:p>
          <a:p>
            <a:pPr lvl="1"/>
            <a:r>
              <a:rPr lang="en-US" dirty="0" smtClean="0"/>
              <a:t>Focus on graphical representation</a:t>
            </a:r>
          </a:p>
          <a:p>
            <a:pPr lvl="1"/>
            <a:r>
              <a:rPr lang="en-US" dirty="0" smtClean="0"/>
              <a:t>Too many obstacles, inefficient</a:t>
            </a:r>
          </a:p>
          <a:p>
            <a:pPr lvl="1"/>
            <a:endParaRPr lang="en-US" dirty="0" smtClean="0"/>
          </a:p>
          <a:p>
            <a:r>
              <a:rPr lang="en-US" dirty="0" smtClean="0"/>
              <a:t>SimPy</a:t>
            </a:r>
            <a:endParaRPr lang="en-US" dirty="0"/>
          </a:p>
          <a:p>
            <a:pPr lvl="1"/>
            <a:r>
              <a:rPr lang="en-US" dirty="0" smtClean="0"/>
              <a:t>“A process-based discrete-event simulation framework” (SimPy)</a:t>
            </a:r>
          </a:p>
          <a:p>
            <a:pPr lvl="1"/>
            <a:endParaRPr lang="en-US" dirty="0" smtClean="0"/>
          </a:p>
          <a:p>
            <a:endParaRPr lang="en-US" dirty="0"/>
          </a:p>
        </p:txBody>
      </p:sp>
    </p:spTree>
    <p:extLst>
      <p:ext uri="{BB962C8B-B14F-4D97-AF65-F5344CB8AC3E}">
        <p14:creationId xmlns:p14="http://schemas.microsoft.com/office/powerpoint/2010/main" val="1124527471"/>
      </p:ext>
    </p:extLst>
  </p:cSld>
  <p:clrMapOvr>
    <a:masterClrMapping/>
  </p:clrMapOvr>
  <mc:AlternateContent xmlns:mc="http://schemas.openxmlformats.org/markup-compatibility/2006" xmlns:p14="http://schemas.microsoft.com/office/powerpoint/2010/main">
    <mc:Choice Requires="p14">
      <p:transition spd="slow" p14:dur="2000" advTm="33844"/>
    </mc:Choice>
    <mc:Fallback xmlns="">
      <p:transition xmlns:p14="http://schemas.microsoft.com/office/powerpoint/2010/main" spd="slow" advTm="33844"/>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with SimPy</a:t>
            </a:r>
            <a:endParaRPr lang="en-US" dirty="0"/>
          </a:p>
        </p:txBody>
      </p:sp>
      <p:sp>
        <p:nvSpPr>
          <p:cNvPr id="3" name="Content Placeholder 2"/>
          <p:cNvSpPr>
            <a:spLocks noGrp="1"/>
          </p:cNvSpPr>
          <p:nvPr>
            <p:ph idx="1"/>
          </p:nvPr>
        </p:nvSpPr>
        <p:spPr/>
        <p:txBody>
          <a:bodyPr>
            <a:normAutofit/>
          </a:bodyPr>
          <a:lstStyle/>
          <a:p>
            <a:r>
              <a:rPr lang="en-US" dirty="0" smtClean="0"/>
              <a:t>Benefits of using SimPy:</a:t>
            </a:r>
          </a:p>
          <a:p>
            <a:pPr lvl="1"/>
            <a:endParaRPr lang="en-US" dirty="0" smtClean="0"/>
          </a:p>
          <a:p>
            <a:pPr lvl="1"/>
            <a:r>
              <a:rPr lang="en-US" dirty="0" smtClean="0"/>
              <a:t>Precisely schedule “events” within the battle</a:t>
            </a:r>
          </a:p>
          <a:p>
            <a:pPr lvl="1"/>
            <a:endParaRPr lang="en-US" dirty="0" smtClean="0"/>
          </a:p>
          <a:p>
            <a:pPr lvl="1"/>
            <a:r>
              <a:rPr lang="en-US" dirty="0" smtClean="0"/>
              <a:t>Still benefit from Python’s versatility</a:t>
            </a:r>
          </a:p>
          <a:p>
            <a:endParaRPr lang="en-US" dirty="0"/>
          </a:p>
        </p:txBody>
      </p:sp>
    </p:spTree>
    <p:extLst>
      <p:ext uri="{BB962C8B-B14F-4D97-AF65-F5344CB8AC3E}">
        <p14:creationId xmlns:p14="http://schemas.microsoft.com/office/powerpoint/2010/main" val="3221062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Design</a:t>
            </a:r>
            <a:endParaRPr lang="en-US" dirty="0"/>
          </a:p>
        </p:txBody>
      </p:sp>
      <p:sp>
        <p:nvSpPr>
          <p:cNvPr id="3" name="Content Placeholder 2"/>
          <p:cNvSpPr>
            <a:spLocks noGrp="1"/>
          </p:cNvSpPr>
          <p:nvPr>
            <p:ph idx="1"/>
          </p:nvPr>
        </p:nvSpPr>
        <p:spPr/>
        <p:txBody>
          <a:bodyPr/>
          <a:lstStyle/>
          <a:p>
            <a:r>
              <a:rPr lang="en-US" dirty="0" smtClean="0"/>
              <a:t>Hierarchical approach to daily events</a:t>
            </a:r>
          </a:p>
          <a:p>
            <a:pPr lvl="1"/>
            <a:endParaRPr lang="en-US" dirty="0" smtClean="0"/>
          </a:p>
          <a:p>
            <a:pPr lvl="1"/>
            <a:endParaRPr lang="en-US" dirty="0" smtClean="0"/>
          </a:p>
          <a:p>
            <a:pPr marL="36576" indent="0">
              <a:buNone/>
            </a:pPr>
            <a:endParaRPr lang="en-US" dirty="0"/>
          </a:p>
        </p:txBody>
      </p:sp>
      <p:pic>
        <p:nvPicPr>
          <p:cNvPr id="5" name="Picture 4" descr="Even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6496" y="2303463"/>
            <a:ext cx="6108700" cy="3822700"/>
          </a:xfrm>
          <a:prstGeom prst="rect">
            <a:avLst/>
          </a:prstGeom>
        </p:spPr>
      </p:pic>
    </p:spTree>
    <p:extLst>
      <p:ext uri="{BB962C8B-B14F-4D97-AF65-F5344CB8AC3E}">
        <p14:creationId xmlns:p14="http://schemas.microsoft.com/office/powerpoint/2010/main" val="2240827478"/>
      </p:ext>
    </p:extLst>
  </p:cSld>
  <p:clrMapOvr>
    <a:masterClrMapping/>
  </p:clrMapOvr>
  <mc:AlternateContent xmlns:mc="http://schemas.openxmlformats.org/markup-compatibility/2006" xmlns:p14="http://schemas.microsoft.com/office/powerpoint/2010/main">
    <mc:Choice Requires="p14">
      <p:transition spd="slow" p14:dur="2000" advTm="36717"/>
    </mc:Choice>
    <mc:Fallback xmlns="">
      <p:transition xmlns:p14="http://schemas.microsoft.com/office/powerpoint/2010/main" spd="slow" advTm="36717"/>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Events</a:t>
            </a:r>
            <a:endParaRPr lang="en-US" dirty="0"/>
          </a:p>
        </p:txBody>
      </p:sp>
      <p:sp>
        <p:nvSpPr>
          <p:cNvPr id="3" name="Content Placeholder 2"/>
          <p:cNvSpPr>
            <a:spLocks noGrp="1"/>
          </p:cNvSpPr>
          <p:nvPr>
            <p:ph idx="1"/>
          </p:nvPr>
        </p:nvSpPr>
        <p:spPr/>
        <p:txBody>
          <a:bodyPr>
            <a:normAutofit/>
          </a:bodyPr>
          <a:lstStyle/>
          <a:p>
            <a:r>
              <a:rPr lang="en-US" dirty="0" smtClean="0"/>
              <a:t>Day 1:</a:t>
            </a:r>
          </a:p>
          <a:p>
            <a:pPr lvl="1"/>
            <a:r>
              <a:rPr lang="en-US" dirty="0" smtClean="0"/>
              <a:t>Mountain defense</a:t>
            </a:r>
            <a:endParaRPr lang="en-US" dirty="0"/>
          </a:p>
          <a:p>
            <a:r>
              <a:rPr lang="en-US" dirty="0" smtClean="0"/>
              <a:t>Day 2:</a:t>
            </a:r>
          </a:p>
          <a:p>
            <a:pPr lvl="1"/>
            <a:r>
              <a:rPr lang="en-US" dirty="0" smtClean="0"/>
              <a:t>Fighting ends early</a:t>
            </a:r>
            <a:endParaRPr lang="en-US" dirty="0"/>
          </a:p>
          <a:p>
            <a:r>
              <a:rPr lang="en-US" dirty="0" smtClean="0"/>
              <a:t>Day 3:</a:t>
            </a:r>
          </a:p>
          <a:p>
            <a:pPr lvl="1"/>
            <a:r>
              <a:rPr lang="en-US" dirty="0" smtClean="0"/>
              <a:t>Ephialtes’s betrayal</a:t>
            </a:r>
          </a:p>
          <a:p>
            <a:pPr lvl="1"/>
            <a:r>
              <a:rPr lang="en-US" dirty="0" smtClean="0"/>
              <a:t>Greeks retreat</a:t>
            </a:r>
          </a:p>
          <a:p>
            <a:pPr lvl="1"/>
            <a:r>
              <a:rPr lang="en-US" dirty="0" smtClean="0"/>
              <a:t>Final stand</a:t>
            </a:r>
          </a:p>
        </p:txBody>
      </p:sp>
    </p:spTree>
    <p:extLst>
      <p:ext uri="{BB962C8B-B14F-4D97-AF65-F5344CB8AC3E}">
        <p14:creationId xmlns:p14="http://schemas.microsoft.com/office/powerpoint/2010/main" val="1669150291"/>
      </p:ext>
    </p:extLst>
  </p:cSld>
  <p:clrMapOvr>
    <a:masterClrMapping/>
  </p:clrMapOvr>
  <mc:AlternateContent xmlns:mc="http://schemas.openxmlformats.org/markup-compatibility/2006" xmlns:p14="http://schemas.microsoft.com/office/powerpoint/2010/main">
    <mc:Choice Requires="p14">
      <p:transition spd="slow" p14:dur="2000" advTm="41930"/>
    </mc:Choice>
    <mc:Fallback xmlns="">
      <p:transition xmlns:p14="http://schemas.microsoft.com/office/powerpoint/2010/main" spd="slow" advTm="4193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Components</a:t>
            </a:r>
            <a:endParaRPr lang="en-US" dirty="0"/>
          </a:p>
        </p:txBody>
      </p:sp>
      <p:sp>
        <p:nvSpPr>
          <p:cNvPr id="3" name="Content Placeholder 2"/>
          <p:cNvSpPr>
            <a:spLocks noGrp="1"/>
          </p:cNvSpPr>
          <p:nvPr>
            <p:ph idx="1"/>
          </p:nvPr>
        </p:nvSpPr>
        <p:spPr/>
        <p:txBody>
          <a:bodyPr/>
          <a:lstStyle/>
          <a:p>
            <a:r>
              <a:rPr lang="en-US" dirty="0" smtClean="0"/>
              <a:t>Accurately scheduled events</a:t>
            </a:r>
          </a:p>
          <a:p>
            <a:pPr marL="36576" indent="0">
              <a:buNone/>
            </a:pPr>
            <a:endParaRPr lang="en-US" dirty="0" smtClean="0"/>
          </a:p>
          <a:p>
            <a:pPr marL="36576" indent="0">
              <a:buNone/>
            </a:pPr>
            <a:endParaRPr lang="en-US" dirty="0" smtClean="0"/>
          </a:p>
          <a:p>
            <a:r>
              <a:rPr lang="en-US" dirty="0" smtClean="0"/>
              <a:t>Historically accurate values and quantities</a:t>
            </a:r>
          </a:p>
          <a:p>
            <a:endParaRPr lang="en-US" dirty="0" smtClean="0"/>
          </a:p>
          <a:p>
            <a:r>
              <a:rPr lang="en-US" dirty="0" smtClean="0"/>
              <a:t>Produce data to compare to other scenarios</a:t>
            </a:r>
          </a:p>
          <a:p>
            <a:endParaRPr lang="en-US" dirty="0"/>
          </a:p>
        </p:txBody>
      </p:sp>
    </p:spTree>
    <p:extLst>
      <p:ext uri="{BB962C8B-B14F-4D97-AF65-F5344CB8AC3E}">
        <p14:creationId xmlns:p14="http://schemas.microsoft.com/office/powerpoint/2010/main" val="301277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1948</TotalTime>
  <Words>2832</Words>
  <Application>Microsoft Macintosh PowerPoint</Application>
  <PresentationFormat>On-screen Show (4:3)</PresentationFormat>
  <Paragraphs>669</Paragraphs>
  <Slides>26</Slides>
  <Notes>24</Notes>
  <HiddenSlides>2</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Accurately Simulating the Battle of Thermopylae to Analyze “What-If” Scenarios</vt:lpstr>
      <vt:lpstr>Battle of Thermopylae 480 BCE</vt:lpstr>
      <vt:lpstr>History</vt:lpstr>
      <vt:lpstr>Research Goal</vt:lpstr>
      <vt:lpstr>Developing the Simulation</vt:lpstr>
      <vt:lpstr>Programming with SimPy</vt:lpstr>
      <vt:lpstr>Simulation Design</vt:lpstr>
      <vt:lpstr>Battle Events</vt:lpstr>
      <vt:lpstr>Simulation Components</vt:lpstr>
      <vt:lpstr>Combat System</vt:lpstr>
      <vt:lpstr>Historical Simulation:  Greek and Persian Base Stats</vt:lpstr>
      <vt:lpstr>Historical Simulation: Greek and Persian Bonus Skills</vt:lpstr>
      <vt:lpstr>Results of Historical Simulation</vt:lpstr>
      <vt:lpstr>What-if</vt:lpstr>
      <vt:lpstr>What if Ephialtes never betrayed the Greeks?</vt:lpstr>
      <vt:lpstr>What if Ephialtes never betrayed the Greeks?</vt:lpstr>
      <vt:lpstr>PowerPoint Presentation</vt:lpstr>
      <vt:lpstr>What if the battle was not fought during the Carnea Festival?</vt:lpstr>
      <vt:lpstr>What if the battle was not fought during the Carnea Festival?</vt:lpstr>
      <vt:lpstr>PowerPoint Presentation</vt:lpstr>
      <vt:lpstr>What if the battle was not fought at the “Middle Gate”?</vt:lpstr>
      <vt:lpstr>What if the battle was not fought at the “Middle Gate”?</vt:lpstr>
      <vt:lpstr>PowerPoint Presentation</vt:lpstr>
      <vt:lpstr>Conclusions</vt:lpstr>
      <vt:lpstr>Future Work</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Wasserman</dc:creator>
  <cp:lastModifiedBy>Josh Wasserman</cp:lastModifiedBy>
  <cp:revision>70</cp:revision>
  <dcterms:created xsi:type="dcterms:W3CDTF">2017-02-27T18:22:15Z</dcterms:created>
  <dcterms:modified xsi:type="dcterms:W3CDTF">2017-03-04T04:36:53Z</dcterms:modified>
</cp:coreProperties>
</file>