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2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1B73-C861-4286-A552-ECD9CE0F043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D626-CAB3-4C77-AA01-7A2E13F8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Bn299iI6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95650" y="3605127"/>
            <a:ext cx="5872682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Ruili Tang</a:t>
            </a:r>
          </a:p>
          <a:p>
            <a:r>
              <a:rPr lang="en-US" dirty="0" smtClean="0"/>
              <a:t>          Advisors: Chris </a:t>
            </a:r>
            <a:r>
              <a:rPr lang="en-US" dirty="0" err="1" smtClean="0"/>
              <a:t>Fernandes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Steven Sargent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32" y="80963"/>
            <a:ext cx="526519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6515" y="647701"/>
            <a:ext cx="7058685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ylfaen" panose="010A0502050306030303" pitchFamily="18" charset="0"/>
              </a:rPr>
              <a:t>Multi-Agent Simulation of the Battle of Ankara, 1402</a:t>
            </a:r>
            <a:endParaRPr lang="en-US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253" y="105092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Sylfaen" panose="010A0502050306030303" pitchFamily="18" charset="0"/>
              </a:rPr>
              <a:t>WEKA R</a:t>
            </a:r>
            <a:r>
              <a:rPr lang="en-US" altLang="zh-CN" b="1" u="sng" dirty="0" smtClean="0">
                <a:latin typeface="Sylfaen" panose="010A0502050306030303" pitchFamily="18" charset="0"/>
              </a:rPr>
              <a:t>esults (statistical analysis)</a:t>
            </a:r>
            <a:endParaRPr lang="en-US" b="1" u="sng" dirty="0">
              <a:latin typeface="Sylfaen" panose="010A050205030603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571" y="1323207"/>
            <a:ext cx="10515600" cy="51077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Classifier: J48</a:t>
            </a:r>
          </a:p>
          <a:p>
            <a:r>
              <a:rPr lang="en-US" sz="3200" dirty="0" err="1" smtClean="0"/>
              <a:t>A</a:t>
            </a:r>
            <a:r>
              <a:rPr lang="en-US" altLang="zh-CN" sz="3200" dirty="0" err="1" smtClean="0"/>
              <a:t>ttributeSelectClassifier</a:t>
            </a:r>
            <a:endParaRPr lang="en-US" altLang="zh-CN" sz="3200" dirty="0" smtClean="0"/>
          </a:p>
          <a:p>
            <a:pPr lvl="1"/>
            <a:r>
              <a:rPr lang="en-US" sz="2800" dirty="0" err="1" smtClean="0"/>
              <a:t>InfoGain</a:t>
            </a:r>
            <a:r>
              <a:rPr lang="en-US" sz="2800" dirty="0" smtClean="0"/>
              <a:t> as the evaluator and Ranker as the search method</a:t>
            </a:r>
          </a:p>
          <a:p>
            <a:pPr lvl="1"/>
            <a:r>
              <a:rPr lang="en-US" sz="2800" dirty="0"/>
              <a:t>Accuracy =  97.4306 %</a:t>
            </a:r>
          </a:p>
          <a:p>
            <a:r>
              <a:rPr lang="en-US" sz="3200" dirty="0" smtClean="0"/>
              <a:t>Ranking: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200" dirty="0" smtClean="0"/>
              <a:t> 0.21926       Size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200" dirty="0" smtClean="0"/>
              <a:t> 0.21803       Betrayal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200" dirty="0" smtClean="0"/>
              <a:t> 0.01547       Offensive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200" dirty="0" smtClean="0"/>
              <a:t> 0.00175       Poisoned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3200" dirty="0" smtClean="0"/>
              <a:t> 0        </a:t>
            </a:r>
            <a:r>
              <a:rPr lang="en-US" sz="3200" dirty="0"/>
              <a:t>	 </a:t>
            </a:r>
            <a:r>
              <a:rPr lang="en-US" sz="3200" dirty="0" smtClean="0"/>
              <a:t>  Forced March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49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2138"/>
          <a:stretch/>
        </p:blipFill>
        <p:spPr>
          <a:xfrm>
            <a:off x="84968" y="606582"/>
            <a:ext cx="8467695" cy="558959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504" y="185578"/>
            <a:ext cx="11566215" cy="1325563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Counter-factual Results – Ottoman Victory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07807" y="1163755"/>
            <a:ext cx="4004493" cy="1384995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Ottomans Won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Betrayal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Ottoman Size &gt;127,000 </a:t>
            </a:r>
            <a:endParaRPr lang="en-US" sz="2800" dirty="0"/>
          </a:p>
        </p:txBody>
      </p:sp>
      <p:cxnSp>
        <p:nvCxnSpPr>
          <p:cNvPr id="9" name="曲线连接符 8"/>
          <p:cNvCxnSpPr/>
          <p:nvPr/>
        </p:nvCxnSpPr>
        <p:spPr>
          <a:xfrm flipV="1">
            <a:off x="6641226" y="1901228"/>
            <a:ext cx="1766581" cy="1473678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>
          <a:xfrm flipV="1">
            <a:off x="5459240" y="4490519"/>
            <a:ext cx="2218099" cy="995881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644818" y="3526927"/>
            <a:ext cx="506874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31750">
            <a:bevelT w="11430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Ottomans Won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No Betrayal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Ottoman Size = 127,000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Ottomans on the Offense,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Tamerlane Idle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90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4394" y="1762402"/>
            <a:ext cx="7466545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Counter-factual Result: Ottomans Win!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Attribute: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Betrayal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Ottoman Size = 127,000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Ottoman on the Offense, 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     Tamerlane Idle</a:t>
            </a:r>
          </a:p>
          <a:p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21180" y="2452804"/>
            <a:ext cx="10515600" cy="498655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https://youtu.be/SEBn299iI6k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latin typeface="Sylfaen" panose="010A0502050306030303" pitchFamily="18" charset="0"/>
              </a:rPr>
              <a:t>Conclusion</a:t>
            </a:r>
            <a:endParaRPr lang="en-US" sz="4800" b="1" u="sng" dirty="0">
              <a:latin typeface="Sylfaen" panose="010A050205030603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5914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important factors: Size and Betrayal</a:t>
            </a:r>
          </a:p>
          <a:p>
            <a:r>
              <a:rPr lang="en-US" sz="3200" dirty="0" smtClean="0"/>
              <a:t>Being on the offensive </a:t>
            </a:r>
            <a:r>
              <a:rPr lang="en-US" sz="3200" dirty="0" smtClean="0">
                <a:sym typeface="Wingdings" panose="05000000000000000000" pitchFamily="2" charset="2"/>
              </a:rPr>
              <a:t> more chance of winning</a:t>
            </a:r>
          </a:p>
          <a:p>
            <a:r>
              <a:rPr lang="en-US" sz="3200" dirty="0" smtClean="0"/>
              <a:t>Counter-factual result if:</a:t>
            </a:r>
          </a:p>
          <a:p>
            <a:pPr lvl="1"/>
            <a:r>
              <a:rPr lang="en-US" sz="2800" dirty="0" smtClean="0"/>
              <a:t>No betrayal</a:t>
            </a:r>
          </a:p>
          <a:p>
            <a:pPr lvl="1"/>
            <a:r>
              <a:rPr lang="en-US" sz="2800" dirty="0" smtClean="0"/>
              <a:t>Ottoman has more soldiers</a:t>
            </a:r>
          </a:p>
          <a:p>
            <a:pPr lvl="1"/>
            <a:r>
              <a:rPr lang="en-US" sz="2800" dirty="0" smtClean="0"/>
              <a:t>Being Offensive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7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323" y="420072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Sylfaen" panose="010A0502050306030303" pitchFamily="18" charset="0"/>
              </a:rPr>
              <a:t>Thank you for your attention!</a:t>
            </a:r>
            <a:endParaRPr lang="en-US" sz="5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687837"/>
              </p:ext>
            </p:extLst>
          </p:nvPr>
        </p:nvGraphicFramePr>
        <p:xfrm>
          <a:off x="7355391" y="251209"/>
          <a:ext cx="4632292" cy="27231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16146"/>
                <a:gridCol w="2316146"/>
              </a:tblGrid>
              <a:tr h="91884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Ottomans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Tamerlane</a:t>
                      </a:r>
                      <a:endParaRPr lang="en-US" sz="3200" dirty="0"/>
                    </a:p>
                  </a:txBody>
                  <a:tcPr/>
                </a:tc>
              </a:tr>
              <a:tr h="90212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86,400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150,000</a:t>
                      </a:r>
                      <a:endParaRPr lang="en-US" sz="3200" dirty="0"/>
                    </a:p>
                  </a:txBody>
                  <a:tcPr/>
                </a:tc>
              </a:tr>
              <a:tr h="902128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Tamerlane WON!!!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84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Possible Reasons for Ottomans’ Defeat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3405"/>
            <a:ext cx="10515600" cy="4351338"/>
          </a:xfrm>
        </p:spPr>
        <p:txBody>
          <a:bodyPr/>
          <a:lstStyle/>
          <a:p>
            <a:r>
              <a:rPr lang="en-US" dirty="0" smtClean="0"/>
              <a:t>Betrayal of several Ottoman units. </a:t>
            </a:r>
            <a:endParaRPr lang="en-US" dirty="0"/>
          </a:p>
          <a:p>
            <a:r>
              <a:rPr lang="en-US" dirty="0" smtClean="0"/>
              <a:t>Ottoman size was much less than Tamerlane size.</a:t>
            </a:r>
          </a:p>
          <a:p>
            <a:r>
              <a:rPr lang="en-US" dirty="0" smtClean="0"/>
              <a:t>The defensive position Ottoman took.</a:t>
            </a:r>
          </a:p>
          <a:p>
            <a:r>
              <a:rPr lang="en-US" dirty="0" smtClean="0"/>
              <a:t>Ottomans drank from the well poisoned by Tamerlane</a:t>
            </a:r>
          </a:p>
          <a:p>
            <a:r>
              <a:rPr lang="en-US" dirty="0" smtClean="0"/>
              <a:t>Ottomans got exhausted from forced march.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QUESTION: Which factor is most important to Ottomans’ defeat?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46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6971" y="246743"/>
            <a:ext cx="10515600" cy="1325563"/>
          </a:xfrm>
        </p:spPr>
        <p:txBody>
          <a:bodyPr/>
          <a:lstStyle/>
          <a:p>
            <a:r>
              <a:rPr lang="en-US" sz="4800" b="1" u="sng" dirty="0" smtClean="0">
                <a:latin typeface="Sylfaen" panose="010A0502050306030303" pitchFamily="18" charset="0"/>
              </a:rPr>
              <a:t>Simulation</a:t>
            </a:r>
            <a:endParaRPr lang="en-US" b="1" u="sng" dirty="0">
              <a:latin typeface="Sylfaen" panose="010A050205030603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0458" y="1557792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Multi-Agent (116</a:t>
            </a:r>
            <a:r>
              <a:rPr lang="en-US" sz="3600" dirty="0" smtClean="0"/>
              <a:t>), each has 1500 soldiers</a:t>
            </a:r>
          </a:p>
          <a:p>
            <a:pPr lvl="1"/>
            <a:r>
              <a:rPr lang="en-US" sz="2800" dirty="0" smtClean="0"/>
              <a:t>Ottoman : 55 agents </a:t>
            </a:r>
          </a:p>
          <a:p>
            <a:pPr lvl="1"/>
            <a:r>
              <a:rPr lang="en-US" sz="2800" dirty="0" smtClean="0"/>
              <a:t>Tamerlane 61 agents</a:t>
            </a:r>
            <a:endParaRPr lang="en-US" sz="2800" dirty="0"/>
          </a:p>
          <a:p>
            <a:r>
              <a:rPr lang="en-US" sz="3600" dirty="0" smtClean="0"/>
              <a:t>Takes </a:t>
            </a:r>
            <a:r>
              <a:rPr lang="en-US" sz="3600" dirty="0" smtClean="0"/>
              <a:t>into account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Topography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line-of-sight 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Melee and shooter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Training and armor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War elephant!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82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661" y="38579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latin typeface="Sylfaen" panose="010A0502050306030303" pitchFamily="18" charset="0"/>
              </a:rPr>
              <a:t>Analysis</a:t>
            </a:r>
            <a:endParaRPr lang="en-US" sz="6000" b="1" u="sng" dirty="0">
              <a:latin typeface="Sylfaen" panose="010A050205030603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8813" y="1840423"/>
            <a:ext cx="11053187" cy="590340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 dirty="0" smtClean="0"/>
              <a:t>Data set: </a:t>
            </a:r>
            <a:endParaRPr lang="en-US" sz="44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4320 </a:t>
            </a:r>
            <a:r>
              <a:rPr lang="en-US" sz="3600" dirty="0" smtClean="0"/>
              <a:t>battles</a:t>
            </a:r>
            <a:endParaRPr lang="en-US" sz="36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600" dirty="0"/>
              <a:t>5</a:t>
            </a:r>
            <a:r>
              <a:rPr lang="en-US" sz="3600" dirty="0" smtClean="0"/>
              <a:t> Attributes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Result </a:t>
            </a:r>
            <a:r>
              <a:rPr lang="en-US" sz="3600" dirty="0" smtClean="0"/>
              <a:t>{Tamerlane Won, Ottomans Won, Draw</a:t>
            </a:r>
            <a:r>
              <a:rPr lang="en-US" sz="3600" dirty="0" smtClean="0"/>
              <a:t>}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69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247795"/>
              </p:ext>
            </p:extLst>
          </p:nvPr>
        </p:nvGraphicFramePr>
        <p:xfrm>
          <a:off x="452175" y="190919"/>
          <a:ext cx="11625944" cy="61998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12972"/>
                <a:gridCol w="5812972"/>
              </a:tblGrid>
              <a:tr h="5506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Attribute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Effect</a:t>
                      </a:r>
                      <a:endParaRPr lang="en-US" sz="2800" dirty="0"/>
                    </a:p>
                  </a:txBody>
                  <a:tcPr/>
                </a:tc>
              </a:tr>
              <a:tr h="117924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Ottomans endured 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forced</a:t>
                      </a:r>
                      <a:r>
                        <a:rPr lang="en-US" sz="2800" baseline="0" dirty="0" smtClean="0"/>
                        <a:t> march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Ottoman agent</a:t>
                      </a:r>
                      <a:r>
                        <a:rPr lang="en-US" sz="2800" baseline="0" dirty="0" smtClean="0"/>
                        <a:t> fatigue++</a:t>
                      </a:r>
                      <a:endParaRPr lang="en-US" sz="2800" dirty="0"/>
                    </a:p>
                  </a:txBody>
                  <a:tcPr/>
                </a:tc>
              </a:tr>
              <a:tr h="10041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Ottomans drank poisoned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Ottoman agent size --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Ottoman agent morale --</a:t>
                      </a:r>
                    </a:p>
                  </a:txBody>
                  <a:tcPr/>
                </a:tc>
              </a:tr>
              <a:tr h="145759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Betrayal in Ottoman troops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An Ottoman agent</a:t>
                      </a:r>
                      <a:r>
                        <a:rPr lang="en-US" sz="2800" baseline="0" dirty="0" smtClean="0"/>
                        <a:t> becomes a Tamerlane agent.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Also influence </a:t>
                      </a:r>
                      <a:r>
                        <a:rPr lang="en-US" sz="2800" baseline="0" dirty="0" smtClean="0"/>
                        <a:t>neighbor’s </a:t>
                      </a:r>
                      <a:r>
                        <a:rPr lang="en-US" sz="2800" baseline="0" dirty="0" smtClean="0"/>
                        <a:t>morale</a:t>
                      </a:r>
                      <a:endParaRPr lang="en-US" sz="2800" dirty="0"/>
                    </a:p>
                  </a:txBody>
                  <a:tcPr/>
                </a:tc>
              </a:tr>
              <a:tr h="10041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Ottomans took</a:t>
                      </a:r>
                      <a:r>
                        <a:rPr lang="en-US" sz="2800" baseline="0" dirty="0" smtClean="0"/>
                        <a:t> a</a:t>
                      </a:r>
                      <a:r>
                        <a:rPr lang="en-US" sz="2800" dirty="0" smtClean="0"/>
                        <a:t> defensive position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Ottoman</a:t>
                      </a:r>
                      <a:r>
                        <a:rPr lang="en-US" sz="2800" baseline="0" dirty="0" smtClean="0"/>
                        <a:t>s r</a:t>
                      </a:r>
                      <a:r>
                        <a:rPr lang="en-US" sz="2800" dirty="0" smtClean="0"/>
                        <a:t>emain</a:t>
                      </a:r>
                      <a:r>
                        <a:rPr lang="en-US" sz="2800" baseline="0" dirty="0" smtClean="0"/>
                        <a:t> idle or attack at the start</a:t>
                      </a:r>
                      <a:endParaRPr lang="en-US" sz="2800" dirty="0"/>
                    </a:p>
                  </a:txBody>
                  <a:tcPr/>
                </a:tc>
              </a:tr>
              <a:tr h="10041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Ottoman</a:t>
                      </a:r>
                      <a:r>
                        <a:rPr lang="en-US" sz="2800" baseline="0" dirty="0" smtClean="0"/>
                        <a:t> army could be bigger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Increase</a:t>
                      </a:r>
                      <a:r>
                        <a:rPr lang="en-US" sz="2800" baseline="0" dirty="0" smtClean="0"/>
                        <a:t> Ottoman size by a reasonable amount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8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143" y="1040605"/>
            <a:ext cx="1008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Tamerlane Size is 150,000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825"/>
            <a:ext cx="11091296" cy="5294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16839" b="8881"/>
          <a:stretch/>
        </p:blipFill>
        <p:spPr>
          <a:xfrm>
            <a:off x="9969500" y="2984499"/>
            <a:ext cx="2387600" cy="11684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34743" y="174171"/>
            <a:ext cx="545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ylfaen" panose="010A0502050306030303" pitchFamily="18" charset="0"/>
              </a:rPr>
              <a:t>Influence of Size</a:t>
            </a:r>
            <a:endParaRPr lang="en-US" sz="5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00" y="519033"/>
            <a:ext cx="5462058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Influence Of Ottoman Tactics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143" y="2217606"/>
            <a:ext cx="44387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Offensive: move actively and search for opponents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Idle: does not move  </a:t>
            </a:r>
            <a:endParaRPr 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685983" y="832564"/>
            <a:ext cx="3613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Tamerlane Offensive</a:t>
            </a:r>
          </a:p>
          <a:p>
            <a:r>
              <a:rPr lang="en-US" sz="2800" dirty="0" smtClean="0"/>
              <a:t>Ottomans </a:t>
            </a:r>
            <a:r>
              <a:rPr lang="en-US" sz="2800" dirty="0" smtClean="0"/>
              <a:t>Idle</a:t>
            </a:r>
          </a:p>
          <a:p>
            <a:r>
              <a:rPr lang="en-US" sz="2800" dirty="0" smtClean="0"/>
              <a:t>(historical)</a:t>
            </a:r>
            <a:endParaRPr 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855242" y="2987048"/>
            <a:ext cx="3444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Tamerlane Idle</a:t>
            </a:r>
          </a:p>
          <a:p>
            <a:r>
              <a:rPr lang="en-US" sz="2800" dirty="0" smtClean="0"/>
              <a:t>Ottomans Offensive</a:t>
            </a:r>
            <a:endParaRPr 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747706" y="5238971"/>
            <a:ext cx="355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Offensive</a:t>
            </a:r>
            <a:endParaRPr 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1891" t="2095" r="22136" b="4137"/>
          <a:stretch/>
        </p:blipFill>
        <p:spPr>
          <a:xfrm>
            <a:off x="6542127" y="48126"/>
            <a:ext cx="2143856" cy="21536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459" t="3679" r="21182" b="2553"/>
          <a:stretch/>
        </p:blipFill>
        <p:spPr>
          <a:xfrm>
            <a:off x="6533189" y="2387276"/>
            <a:ext cx="2196922" cy="21536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21000" t="3089" r="20723" b="3143"/>
          <a:stretch/>
        </p:blipFill>
        <p:spPr>
          <a:xfrm>
            <a:off x="6542127" y="4674212"/>
            <a:ext cx="2232112" cy="21536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16839" b="8881"/>
          <a:stretch/>
        </p:blipFill>
        <p:spPr>
          <a:xfrm>
            <a:off x="3995438" y="5238971"/>
            <a:ext cx="2387600" cy="11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151" y="337964"/>
            <a:ext cx="5236819" cy="1325563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Influence of Betrayal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2151" y="1820351"/>
            <a:ext cx="51280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Historically, betrayal took place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Given the best tactics and extra soldiers (upper pie chart)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Betrayal </a:t>
            </a:r>
            <a:r>
              <a:rPr lang="en-US" sz="2800" dirty="0" smtClean="0">
                <a:sym typeface="Wingdings" panose="05000000000000000000" pitchFamily="2" charset="2"/>
              </a:rPr>
              <a:t> Ottoman defeat</a:t>
            </a:r>
            <a:endParaRPr 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16839" b="8881"/>
          <a:stretch/>
        </p:blipFill>
        <p:spPr>
          <a:xfrm>
            <a:off x="3431228" y="5160431"/>
            <a:ext cx="2387600" cy="11684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796" y="170014"/>
            <a:ext cx="5209098" cy="31236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828" y="3390011"/>
            <a:ext cx="5154066" cy="30906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92586" y="1301297"/>
            <a:ext cx="227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 Betrayal</a:t>
            </a:r>
            <a:endParaRPr 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892586" y="4497355"/>
            <a:ext cx="210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Betrayal!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6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1205</TotalTime>
  <Words>388</Words>
  <Application>Microsoft Office PowerPoint</Application>
  <PresentationFormat>宽屏</PresentationFormat>
  <Paragraphs>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Sylfaen</vt:lpstr>
      <vt:lpstr>Wingdings</vt:lpstr>
      <vt:lpstr>Office 主题</vt:lpstr>
      <vt:lpstr>Multi-Agent Simulation of the Battle of Ankara, 1402</vt:lpstr>
      <vt:lpstr>PowerPoint 演示文稿</vt:lpstr>
      <vt:lpstr>Possible Reasons for Ottomans’ Defeat</vt:lpstr>
      <vt:lpstr>Simulation</vt:lpstr>
      <vt:lpstr>Analysis</vt:lpstr>
      <vt:lpstr>PowerPoint 演示文稿</vt:lpstr>
      <vt:lpstr>PowerPoint 演示文稿</vt:lpstr>
      <vt:lpstr>Influence Of Ottoman Tactics</vt:lpstr>
      <vt:lpstr>Influence of Betrayal </vt:lpstr>
      <vt:lpstr>WEKA Results (statistical analysis)</vt:lpstr>
      <vt:lpstr>Counter-factual Results – Ottoman Victory</vt:lpstr>
      <vt:lpstr>PowerPoint 演示文稿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Ruili Tang</dc:creator>
  <cp:lastModifiedBy>Ruili Tang</cp:lastModifiedBy>
  <cp:revision>60</cp:revision>
  <dcterms:created xsi:type="dcterms:W3CDTF">2017-02-28T19:40:17Z</dcterms:created>
  <dcterms:modified xsi:type="dcterms:W3CDTF">2017-03-04T03:46:52Z</dcterms:modified>
</cp:coreProperties>
</file>