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t/>
            </a:r>
            <a:endParaRPr sz="1200">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spcBef>
                <a:spcPts val="2538"/>
              </a:spcBef>
              <a:buNone/>
            </a:pPr>
            <a:r>
              <a:t/>
            </a:r>
            <a:endParaRPr>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spcBef>
                <a:spcPts val="2538"/>
              </a:spcBef>
              <a:buNone/>
            </a:pPr>
            <a:r>
              <a:t/>
            </a:r>
            <a:endParaRPr sz="1200">
              <a:latin typeface="Roboto"/>
              <a:ea typeface="Roboto"/>
              <a:cs typeface="Roboto"/>
              <a:sym typeface="Robo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spcBef>
                <a:spcPts val="2538"/>
              </a:spcBef>
              <a:buNone/>
            </a:pPr>
            <a:r>
              <a:t/>
            </a:r>
            <a:endParaRPr sz="1200">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spcBef>
                <a:spcPts val="2538"/>
              </a:spcBef>
              <a:buNone/>
            </a:pPr>
            <a:r>
              <a:t/>
            </a:r>
            <a:endParaRPr sz="1200">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spcBef>
                <a:spcPts val="2538"/>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spcBef>
                <a:spcPts val="2538"/>
              </a:spcBef>
              <a:buNone/>
            </a:pPr>
            <a:r>
              <a:rPr lang="en" sz="1200">
                <a:latin typeface="Calibri"/>
                <a:ea typeface="Calibri"/>
                <a:cs typeface="Calibri"/>
                <a:sym typeface="Calibri"/>
              </a:rPr>
              <a:t>The method I proposed to make an animated road sign without the use of a digital display is to use a mechanism very similar as a mechanical flip book, except a stepper motor is used to make it operate automatically, and programmable and controllable with an arduino to make the flip animation stop at any specific slide. The outside box of my device is made with this grey acryllic sheet, and so is the spindle that the slides are attached to, The material of the slides are plastic. After choosing a currently existing warning sign that I wanted to animate, I designed the animation, planned how to divide it between 24 slides that the device can hold, and after testing and revising on a smaller prototype, I painted it to a larger size and glued it to each slide. From the art perspective, this device incorporates not only icon designing and painting for each image slide, but also the </a:t>
            </a:r>
            <a:r>
              <a:rPr lang="en" sz="1200">
                <a:latin typeface="Times New Roman"/>
                <a:ea typeface="Times New Roman"/>
                <a:cs typeface="Times New Roman"/>
                <a:sym typeface="Times New Roman"/>
              </a:rPr>
              <a:t>primitive form of animation using flip books. Benefits of incorporating this early motion picture device can be that its attractive animation will give the viewer the moment to stop in order to look at the unfamiliar animation, and as a result slow down.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spcBef>
                <a:spcPts val="2538"/>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rgbClr val="000000"/>
              </a:buClr>
              <a:buSzPct val="25000"/>
              <a:buFont typeface="Arial"/>
              <a:buNone/>
            </a:pPr>
            <a:r>
              <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t/>
            </a:r>
            <a:endParaRPr sz="1200">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tIns="91425"/>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47190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69425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226077" y="357800"/>
            <a:ext cx="2808000" cy="9534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rIns="91425" tIns="91425"/>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tIns="91425"/>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6"/>
            <a:ext cx="4045200" cy="12350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rIns="91425" tIns="91425"/>
          <a:lstStyle>
            <a:lvl1pPr lv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tIns="91425"/>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youtube.com/v/R-RCect73ik" TargetMode="External"/><Relationship Id="rId4" Type="http://schemas.openxmlformats.org/officeDocument/2006/relationships/image" Target="../media/image03.jpg"/><Relationship Id="rId11" Type="http://schemas.openxmlformats.org/officeDocument/2006/relationships/image" Target="../media/image18.jpg"/><Relationship Id="rId10" Type="http://schemas.openxmlformats.org/officeDocument/2006/relationships/image" Target="../media/image09.jpg"/><Relationship Id="rId12" Type="http://schemas.openxmlformats.org/officeDocument/2006/relationships/image" Target="../media/image22.png"/><Relationship Id="rId9" Type="http://schemas.openxmlformats.org/officeDocument/2006/relationships/hyperlink" Target="http://youtube.com/v/1eSxLpAdexU" TargetMode="External"/><Relationship Id="rId5" Type="http://schemas.openxmlformats.org/officeDocument/2006/relationships/hyperlink" Target="http://youtube.com/v/x_riZw_r7wc" TargetMode="External"/><Relationship Id="rId6" Type="http://schemas.openxmlformats.org/officeDocument/2006/relationships/image" Target="../media/image14.jpg"/><Relationship Id="rId7" Type="http://schemas.openxmlformats.org/officeDocument/2006/relationships/hyperlink" Target="http://youtube.com/v/SrUTE7zQRY8" TargetMode="External"/><Relationship Id="rId8" Type="http://schemas.openxmlformats.org/officeDocument/2006/relationships/image" Target="../media/image0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9.jp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youtube.com/v/R-RCect73ik" TargetMode="External"/><Relationship Id="rId4" Type="http://schemas.openxmlformats.org/officeDocument/2006/relationships/image" Target="../media/image03.jpg"/><Relationship Id="rId5" Type="http://schemas.openxmlformats.org/officeDocument/2006/relationships/hyperlink" Target="http://youtube.com/v/x_riZw_r7wc" TargetMode="External"/><Relationship Id="rId6"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07.png"/><Relationship Id="rId4" Type="http://schemas.openxmlformats.org/officeDocument/2006/relationships/image" Target="../media/image00.gif"/><Relationship Id="rId5" Type="http://schemas.openxmlformats.org/officeDocument/2006/relationships/image" Target="../media/image1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0.gif"/><Relationship Id="rId4" Type="http://schemas.openxmlformats.org/officeDocument/2006/relationships/image" Target="../media/image05.gif"/><Relationship Id="rId5" Type="http://schemas.openxmlformats.org/officeDocument/2006/relationships/image" Target="../media/image04.jpg"/><Relationship Id="rId6"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01.jpg"/><Relationship Id="rId4" Type="http://schemas.openxmlformats.org/officeDocument/2006/relationships/hyperlink" Target="http://youtube.com/v/R-RCect73ik" TargetMode="External"/><Relationship Id="rId11" Type="http://schemas.openxmlformats.org/officeDocument/2006/relationships/image" Target="../media/image14.jpg"/><Relationship Id="rId10" Type="http://schemas.openxmlformats.org/officeDocument/2006/relationships/hyperlink" Target="http://youtube.com/v/x_riZw_r7wc" TargetMode="External"/><Relationship Id="rId9" Type="http://schemas.openxmlformats.org/officeDocument/2006/relationships/image" Target="../media/image09.jpg"/><Relationship Id="rId5" Type="http://schemas.openxmlformats.org/officeDocument/2006/relationships/image" Target="../media/image03.jpg"/><Relationship Id="rId6" Type="http://schemas.openxmlformats.org/officeDocument/2006/relationships/hyperlink" Target="http://youtube.com/v/SrUTE7zQRY8" TargetMode="External"/><Relationship Id="rId7" Type="http://schemas.openxmlformats.org/officeDocument/2006/relationships/image" Target="../media/image08.jpg"/><Relationship Id="rId8" Type="http://schemas.openxmlformats.org/officeDocument/2006/relationships/hyperlink" Target="http://youtube.com/v/1eSxLpAdex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youtube.com/v/ZtKRNDHAIrk"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hyperlink" Target="http://youtube.com/v/A-95rUxCEF0" TargetMode="External"/><Relationship Id="rId5"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ctrTitle"/>
          </p:nvPr>
        </p:nvSpPr>
        <p:spPr>
          <a:xfrm>
            <a:off x="390525" y="1819275"/>
            <a:ext cx="8222100" cy="933600"/>
          </a:xfrm>
          <a:prstGeom prst="rect">
            <a:avLst/>
          </a:prstGeom>
        </p:spPr>
        <p:txBody>
          <a:bodyPr anchorCtr="0" anchor="b" bIns="91425" lIns="91425" rIns="91425" tIns="91425">
            <a:noAutofit/>
          </a:bodyPr>
          <a:lstStyle/>
          <a:p>
            <a:pPr lvl="0" algn="ctr">
              <a:spcBef>
                <a:spcPts val="0"/>
              </a:spcBef>
              <a:buNone/>
            </a:pPr>
            <a:r>
              <a:rPr lang="en"/>
              <a:t>Flip Animated Road Sign</a:t>
            </a:r>
          </a:p>
        </p:txBody>
      </p:sp>
      <p:sp>
        <p:nvSpPr>
          <p:cNvPr id="68" name="Shape 68"/>
          <p:cNvSpPr txBox="1"/>
          <p:nvPr>
            <p:ph idx="1" type="subTitle"/>
          </p:nvPr>
        </p:nvSpPr>
        <p:spPr>
          <a:xfrm>
            <a:off x="390525" y="2789130"/>
            <a:ext cx="8222100" cy="432900"/>
          </a:xfrm>
          <a:prstGeom prst="rect">
            <a:avLst/>
          </a:prstGeom>
        </p:spPr>
        <p:txBody>
          <a:bodyPr anchorCtr="0" anchor="t" bIns="91425" lIns="91425" rIns="91425" tIns="91425">
            <a:noAutofit/>
          </a:bodyPr>
          <a:lstStyle/>
          <a:p>
            <a:pPr lvl="0" rtl="0" algn="ctr">
              <a:spcBef>
                <a:spcPts val="0"/>
              </a:spcBef>
              <a:buNone/>
            </a:pPr>
            <a:r>
              <a:rPr lang="en"/>
              <a:t>IDM-499</a:t>
            </a:r>
          </a:p>
          <a:p>
            <a:pPr lvl="0" rtl="0" algn="ctr">
              <a:spcBef>
                <a:spcPts val="0"/>
              </a:spcBef>
              <a:buNone/>
            </a:pPr>
            <a:r>
              <a:t/>
            </a:r>
            <a:endParaRPr/>
          </a:p>
          <a:p>
            <a:pPr lvl="0" rtl="0" algn="ctr">
              <a:spcBef>
                <a:spcPts val="0"/>
              </a:spcBef>
              <a:buNone/>
            </a:pPr>
            <a:r>
              <a:rPr lang="en"/>
              <a:t>Yuki Shimano</a:t>
            </a:r>
          </a:p>
          <a:p>
            <a:pPr lvl="0" rtl="0" algn="ctr">
              <a:spcBef>
                <a:spcPts val="0"/>
              </a:spcBef>
              <a:buNone/>
            </a:pPr>
            <a:r>
              <a:t/>
            </a:r>
            <a:endParaRPr/>
          </a:p>
          <a:p>
            <a:pPr lvl="0" rtl="0" algn="ctr">
              <a:spcBef>
                <a:spcPts val="0"/>
              </a:spcBef>
              <a:buNone/>
            </a:pPr>
            <a:r>
              <a:rPr lang="en"/>
              <a:t>Advisor: Professor Kristina Striegnitz</a:t>
            </a:r>
          </a:p>
          <a:p>
            <a:pPr lvl="0" algn="ctr">
              <a:spcBef>
                <a:spcPts val="0"/>
              </a:spcBef>
              <a:buNone/>
            </a:pPr>
            <a:r>
              <a:t/>
            </a:r>
            <a:endParaRPr/>
          </a:p>
        </p:txBody>
      </p:sp>
      <p:pic>
        <p:nvPicPr>
          <p:cNvPr id="69" name="Shape 69"/>
          <p:cNvPicPr preferRelativeResize="0"/>
          <p:nvPr/>
        </p:nvPicPr>
        <p:blipFill>
          <a:blip r:embed="rId3">
            <a:alphaModFix/>
          </a:blip>
          <a:stretch>
            <a:fillRect/>
          </a:stretch>
        </p:blipFill>
        <p:spPr>
          <a:xfrm>
            <a:off x="3848048" y="256025"/>
            <a:ext cx="1447900" cy="1633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pic>
        <p:nvPicPr>
          <p:cNvPr id="146" name="Shape 146"/>
          <p:cNvPicPr preferRelativeResize="0"/>
          <p:nvPr/>
        </p:nvPicPr>
        <p:blipFill>
          <a:blip r:embed="rId3">
            <a:alphaModFix/>
          </a:blip>
          <a:stretch>
            <a:fillRect/>
          </a:stretch>
        </p:blipFill>
        <p:spPr>
          <a:xfrm>
            <a:off x="199675" y="867900"/>
            <a:ext cx="4381944" cy="4219650"/>
          </a:xfrm>
          <a:prstGeom prst="rect">
            <a:avLst/>
          </a:prstGeom>
          <a:noFill/>
          <a:ln>
            <a:noFill/>
          </a:ln>
        </p:spPr>
      </p:pic>
      <p:sp>
        <p:nvSpPr>
          <p:cNvPr id="147" name="Shape 147"/>
          <p:cNvSpPr/>
          <p:nvPr/>
        </p:nvSpPr>
        <p:spPr>
          <a:xfrm>
            <a:off x="3988700" y="166700"/>
            <a:ext cx="1525200" cy="1193100"/>
          </a:xfrm>
          <a:prstGeom prst="rect">
            <a:avLst/>
          </a:prstGeom>
          <a:solidFill>
            <a:schemeClr val="lt1"/>
          </a:solidFill>
          <a:ln cap="flat" cmpd="sng" w="28575">
            <a:solidFill>
              <a:schemeClr val="dk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8" name="Shape 148"/>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sz="3200"/>
              <a:t>Results/Conclusion</a:t>
            </a:r>
          </a:p>
        </p:txBody>
      </p:sp>
      <p:sp>
        <p:nvSpPr>
          <p:cNvPr id="149" name="Shape 149"/>
          <p:cNvSpPr txBox="1"/>
          <p:nvPr>
            <p:ph idx="4294967295" type="body"/>
          </p:nvPr>
        </p:nvSpPr>
        <p:spPr>
          <a:xfrm>
            <a:off x="5513900" y="1884750"/>
            <a:ext cx="3352500" cy="1374000"/>
          </a:xfrm>
          <a:prstGeom prst="rect">
            <a:avLst/>
          </a:prstGeom>
        </p:spPr>
        <p:txBody>
          <a:bodyPr anchorCtr="0" anchor="t" bIns="91425" lIns="91425" rIns="91425" tIns="91425">
            <a:noAutofit/>
          </a:bodyPr>
          <a:lstStyle/>
          <a:p>
            <a:pPr indent="-368300" lvl="0" marL="457200" rtl="0">
              <a:spcBef>
                <a:spcPts val="0"/>
              </a:spcBef>
              <a:buSzPct val="100000"/>
            </a:pPr>
            <a:r>
              <a:rPr lang="en" sz="2200" u="sng">
                <a:solidFill>
                  <a:srgbClr val="000000"/>
                </a:solidFill>
              </a:rPr>
              <a:t>Not necessarily faster reaction times for flip animated sign</a:t>
            </a:r>
          </a:p>
        </p:txBody>
      </p:sp>
      <p:sp>
        <p:nvSpPr>
          <p:cNvPr id="150" name="Shape 150"/>
          <p:cNvSpPr txBox="1"/>
          <p:nvPr/>
        </p:nvSpPr>
        <p:spPr>
          <a:xfrm>
            <a:off x="3878375" y="96425"/>
            <a:ext cx="1749900" cy="404400"/>
          </a:xfrm>
          <a:prstGeom prst="rect">
            <a:avLst/>
          </a:prstGeom>
          <a:noFill/>
          <a:ln>
            <a:noFill/>
          </a:ln>
        </p:spPr>
        <p:txBody>
          <a:bodyPr anchorCtr="0" anchor="t" bIns="91425" lIns="91425" rIns="91425" tIns="91425">
            <a:noAutofit/>
          </a:bodyPr>
          <a:lstStyle/>
          <a:p>
            <a:pPr lvl="0" algn="ctr">
              <a:spcBef>
                <a:spcPts val="0"/>
              </a:spcBef>
              <a:buNone/>
            </a:pPr>
            <a:r>
              <a:rPr lang="en" sz="1200">
                <a:latin typeface="Roboto"/>
                <a:ea typeface="Roboto"/>
                <a:cs typeface="Roboto"/>
                <a:sym typeface="Roboto"/>
              </a:rPr>
              <a:t>From Task 1: Response Time Study</a:t>
            </a:r>
          </a:p>
        </p:txBody>
      </p:sp>
      <p:pic>
        <p:nvPicPr>
          <p:cNvPr id="151" name="Shape 151"/>
          <p:cNvPicPr preferRelativeResize="0"/>
          <p:nvPr/>
        </p:nvPicPr>
        <p:blipFill>
          <a:blip r:embed="rId4">
            <a:alphaModFix/>
          </a:blip>
          <a:stretch>
            <a:fillRect/>
          </a:stretch>
        </p:blipFill>
        <p:spPr>
          <a:xfrm>
            <a:off x="4229381" y="571103"/>
            <a:ext cx="1047868" cy="7367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sz="3200"/>
              <a:t>Results/Conclusion</a:t>
            </a:r>
          </a:p>
        </p:txBody>
      </p:sp>
      <p:sp>
        <p:nvSpPr>
          <p:cNvPr id="157" name="Shape 157" title="deer">
            <a:hlinkClick r:id="rId3"/>
          </p:cNvPr>
          <p:cNvSpPr/>
          <p:nvPr/>
        </p:nvSpPr>
        <p:spPr>
          <a:xfrm>
            <a:off x="5429426" y="944250"/>
            <a:ext cx="1472048" cy="1104049"/>
          </a:xfrm>
          <a:prstGeom prst="rect">
            <a:avLst/>
          </a:prstGeom>
          <a:blipFill>
            <a:blip r:embed="rId4">
              <a:alphaModFix/>
            </a:blip>
            <a:stretch>
              <a:fillRect/>
            </a:stretch>
          </a:blipFill>
          <a:ln>
            <a:noFill/>
          </a:ln>
        </p:spPr>
      </p:sp>
      <p:sp>
        <p:nvSpPr>
          <p:cNvPr id="158" name="Shape 158" title="falling rocks">
            <a:hlinkClick r:id="rId5"/>
          </p:cNvPr>
          <p:cNvSpPr/>
          <p:nvPr/>
        </p:nvSpPr>
        <p:spPr>
          <a:xfrm>
            <a:off x="7312175" y="944250"/>
            <a:ext cx="1472075" cy="1104049"/>
          </a:xfrm>
          <a:prstGeom prst="rect">
            <a:avLst/>
          </a:prstGeom>
          <a:blipFill>
            <a:blip r:embed="rId6">
              <a:alphaModFix/>
            </a:blip>
            <a:stretch>
              <a:fillRect/>
            </a:stretch>
          </a:blipFill>
          <a:ln>
            <a:noFill/>
          </a:ln>
        </p:spPr>
      </p:sp>
      <p:sp>
        <p:nvSpPr>
          <p:cNvPr id="159" name="Shape 159"/>
          <p:cNvSpPr txBox="1"/>
          <p:nvPr/>
        </p:nvSpPr>
        <p:spPr>
          <a:xfrm>
            <a:off x="5350325" y="2048300"/>
            <a:ext cx="3804900" cy="573000"/>
          </a:xfrm>
          <a:prstGeom prst="rect">
            <a:avLst/>
          </a:prstGeom>
          <a:noFill/>
          <a:ln>
            <a:noFill/>
          </a:ln>
        </p:spPr>
        <p:txBody>
          <a:bodyPr anchorCtr="0" anchor="t" bIns="91425" lIns="91425" rIns="91425" tIns="91425">
            <a:noAutofit/>
          </a:bodyPr>
          <a:lstStyle/>
          <a:p>
            <a:pPr lvl="0">
              <a:spcBef>
                <a:spcPts val="0"/>
              </a:spcBef>
              <a:buNone/>
            </a:pPr>
            <a:r>
              <a:rPr lang="en" sz="2000" u="sng">
                <a:latin typeface="Roboto"/>
                <a:ea typeface="Roboto"/>
                <a:cs typeface="Roboto"/>
                <a:sym typeface="Roboto"/>
              </a:rPr>
              <a:t>Deer Crossing and Falling Rocks had more perceived risk</a:t>
            </a:r>
          </a:p>
        </p:txBody>
      </p:sp>
      <p:sp>
        <p:nvSpPr>
          <p:cNvPr id="160" name="Shape 160"/>
          <p:cNvSpPr txBox="1"/>
          <p:nvPr/>
        </p:nvSpPr>
        <p:spPr>
          <a:xfrm>
            <a:off x="5350325" y="3188350"/>
            <a:ext cx="3697500" cy="428400"/>
          </a:xfrm>
          <a:prstGeom prst="rect">
            <a:avLst/>
          </a:prstGeom>
          <a:noFill/>
          <a:ln>
            <a:noFill/>
          </a:ln>
        </p:spPr>
        <p:txBody>
          <a:bodyPr anchorCtr="0" anchor="t" bIns="91425" lIns="91425" rIns="91425" tIns="91425">
            <a:noAutofit/>
          </a:bodyPr>
          <a:lstStyle/>
          <a:p>
            <a:pPr lvl="0">
              <a:spcBef>
                <a:spcPts val="0"/>
              </a:spcBef>
              <a:buNone/>
            </a:pPr>
            <a:r>
              <a:rPr lang="en" sz="2000">
                <a:latin typeface="Roboto"/>
                <a:ea typeface="Roboto"/>
                <a:cs typeface="Roboto"/>
                <a:sym typeface="Roboto"/>
              </a:rPr>
              <a:t>Signs with less perceived risk:</a:t>
            </a:r>
          </a:p>
          <a:p>
            <a:pPr lvl="0">
              <a:spcBef>
                <a:spcPts val="0"/>
              </a:spcBef>
              <a:buNone/>
            </a:pPr>
            <a:r>
              <a:t/>
            </a:r>
            <a:endParaRPr sz="2000">
              <a:latin typeface="Roboto"/>
              <a:ea typeface="Roboto"/>
              <a:cs typeface="Roboto"/>
              <a:sym typeface="Roboto"/>
            </a:endParaRPr>
          </a:p>
        </p:txBody>
      </p:sp>
      <p:sp>
        <p:nvSpPr>
          <p:cNvPr id="161" name="Shape 161" title="school">
            <a:hlinkClick r:id="rId7"/>
          </p:cNvPr>
          <p:cNvSpPr/>
          <p:nvPr/>
        </p:nvSpPr>
        <p:spPr>
          <a:xfrm>
            <a:off x="5506299" y="3681174"/>
            <a:ext cx="1472099" cy="1104047"/>
          </a:xfrm>
          <a:prstGeom prst="rect">
            <a:avLst/>
          </a:prstGeom>
          <a:blipFill>
            <a:blip r:embed="rId8">
              <a:alphaModFix/>
            </a:blip>
            <a:stretch>
              <a:fillRect/>
            </a:stretch>
          </a:blipFill>
          <a:ln>
            <a:noFill/>
          </a:ln>
        </p:spPr>
      </p:sp>
      <p:sp>
        <p:nvSpPr>
          <p:cNvPr id="162" name="Shape 162" title="hill">
            <a:hlinkClick r:id="rId9"/>
          </p:cNvPr>
          <p:cNvSpPr/>
          <p:nvPr/>
        </p:nvSpPr>
        <p:spPr>
          <a:xfrm>
            <a:off x="7248262" y="3681175"/>
            <a:ext cx="1472100" cy="1104075"/>
          </a:xfrm>
          <a:prstGeom prst="rect">
            <a:avLst/>
          </a:prstGeom>
          <a:blipFill>
            <a:blip r:embed="rId10">
              <a:alphaModFix/>
            </a:blip>
            <a:stretch>
              <a:fillRect/>
            </a:stretch>
          </a:blipFill>
          <a:ln>
            <a:noFill/>
          </a:ln>
        </p:spPr>
      </p:sp>
      <p:pic>
        <p:nvPicPr>
          <p:cNvPr id="163" name="Shape 163"/>
          <p:cNvPicPr preferRelativeResize="0"/>
          <p:nvPr/>
        </p:nvPicPr>
        <p:blipFill>
          <a:blip r:embed="rId11">
            <a:alphaModFix/>
          </a:blip>
          <a:stretch>
            <a:fillRect/>
          </a:stretch>
        </p:blipFill>
        <p:spPr>
          <a:xfrm>
            <a:off x="223325" y="764775"/>
            <a:ext cx="4076772" cy="4219650"/>
          </a:xfrm>
          <a:prstGeom prst="rect">
            <a:avLst/>
          </a:prstGeom>
          <a:noFill/>
          <a:ln>
            <a:noFill/>
          </a:ln>
        </p:spPr>
      </p:pic>
      <p:sp>
        <p:nvSpPr>
          <p:cNvPr id="164" name="Shape 164"/>
          <p:cNvSpPr/>
          <p:nvPr/>
        </p:nvSpPr>
        <p:spPr>
          <a:xfrm>
            <a:off x="3847100" y="75575"/>
            <a:ext cx="1472100" cy="1193100"/>
          </a:xfrm>
          <a:prstGeom prst="rect">
            <a:avLst/>
          </a:prstGeom>
          <a:solidFill>
            <a:schemeClr val="lt1"/>
          </a:solidFill>
          <a:ln cap="flat" cmpd="sng" w="28575">
            <a:solidFill>
              <a:schemeClr val="dk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5" name="Shape 165"/>
          <p:cNvSpPr txBox="1"/>
          <p:nvPr/>
        </p:nvSpPr>
        <p:spPr>
          <a:xfrm>
            <a:off x="3697050" y="16350"/>
            <a:ext cx="1749900" cy="404400"/>
          </a:xfrm>
          <a:prstGeom prst="rect">
            <a:avLst/>
          </a:prstGeom>
          <a:noFill/>
          <a:ln>
            <a:noFill/>
          </a:ln>
        </p:spPr>
        <p:txBody>
          <a:bodyPr anchorCtr="0" anchor="t" bIns="91425" lIns="91425" rIns="91425" tIns="91425">
            <a:noAutofit/>
          </a:bodyPr>
          <a:lstStyle/>
          <a:p>
            <a:pPr lvl="0" rtl="0" algn="ctr">
              <a:spcBef>
                <a:spcPts val="0"/>
              </a:spcBef>
              <a:buNone/>
            </a:pPr>
            <a:r>
              <a:rPr lang="en" sz="1200">
                <a:latin typeface="Roboto"/>
                <a:ea typeface="Roboto"/>
                <a:cs typeface="Roboto"/>
                <a:sym typeface="Roboto"/>
              </a:rPr>
              <a:t>From Task 2: Perceived Risk Study</a:t>
            </a:r>
          </a:p>
        </p:txBody>
      </p:sp>
      <p:pic>
        <p:nvPicPr>
          <p:cNvPr id="166" name="Shape 166"/>
          <p:cNvPicPr preferRelativeResize="0"/>
          <p:nvPr/>
        </p:nvPicPr>
        <p:blipFill>
          <a:blip r:embed="rId12">
            <a:alphaModFix/>
          </a:blip>
          <a:stretch>
            <a:fillRect/>
          </a:stretch>
        </p:blipFill>
        <p:spPr>
          <a:xfrm>
            <a:off x="3974448" y="502974"/>
            <a:ext cx="1195098" cy="6911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sz="3200"/>
              <a:t>Results/Conclusion</a:t>
            </a:r>
          </a:p>
        </p:txBody>
      </p:sp>
      <p:sp>
        <p:nvSpPr>
          <p:cNvPr id="172" name="Shape 172"/>
          <p:cNvSpPr txBox="1"/>
          <p:nvPr>
            <p:ph idx="4294967295" type="body"/>
          </p:nvPr>
        </p:nvSpPr>
        <p:spPr>
          <a:xfrm>
            <a:off x="5199700" y="1948700"/>
            <a:ext cx="3453300" cy="3051000"/>
          </a:xfrm>
          <a:prstGeom prst="rect">
            <a:avLst/>
          </a:prstGeom>
        </p:spPr>
        <p:txBody>
          <a:bodyPr anchorCtr="0" anchor="t" bIns="91425" lIns="91425" rIns="91425" tIns="91425">
            <a:noAutofit/>
          </a:bodyPr>
          <a:lstStyle/>
          <a:p>
            <a:pPr indent="-368300" lvl="0" marL="457200" rtl="0">
              <a:spcBef>
                <a:spcPts val="0"/>
              </a:spcBef>
              <a:buClr>
                <a:srgbClr val="000000"/>
              </a:buClr>
              <a:buSzPct val="100000"/>
            </a:pPr>
            <a:r>
              <a:rPr lang="en" sz="2200">
                <a:solidFill>
                  <a:srgbClr val="000000"/>
                </a:solidFill>
              </a:rPr>
              <a:t>Higher Caution levels for Deer Crossing and Steep Hill Flip Animated Sign</a:t>
            </a:r>
          </a:p>
        </p:txBody>
      </p:sp>
      <p:pic>
        <p:nvPicPr>
          <p:cNvPr id="173" name="Shape 173"/>
          <p:cNvPicPr preferRelativeResize="0"/>
          <p:nvPr/>
        </p:nvPicPr>
        <p:blipFill>
          <a:blip r:embed="rId3">
            <a:alphaModFix/>
          </a:blip>
          <a:stretch>
            <a:fillRect/>
          </a:stretch>
        </p:blipFill>
        <p:spPr>
          <a:xfrm>
            <a:off x="530800" y="780050"/>
            <a:ext cx="3771976" cy="4219649"/>
          </a:xfrm>
          <a:prstGeom prst="rect">
            <a:avLst/>
          </a:prstGeom>
          <a:noFill/>
          <a:ln>
            <a:noFill/>
          </a:ln>
        </p:spPr>
      </p:pic>
      <p:sp>
        <p:nvSpPr>
          <p:cNvPr id="174" name="Shape 174"/>
          <p:cNvSpPr/>
          <p:nvPr/>
        </p:nvSpPr>
        <p:spPr>
          <a:xfrm>
            <a:off x="3847100" y="75575"/>
            <a:ext cx="1472100" cy="1193100"/>
          </a:xfrm>
          <a:prstGeom prst="rect">
            <a:avLst/>
          </a:prstGeom>
          <a:solidFill>
            <a:schemeClr val="lt1"/>
          </a:solidFill>
          <a:ln cap="flat" cmpd="sng" w="28575">
            <a:solidFill>
              <a:schemeClr val="dk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5" name="Shape 175"/>
          <p:cNvSpPr txBox="1"/>
          <p:nvPr/>
        </p:nvSpPr>
        <p:spPr>
          <a:xfrm>
            <a:off x="3697050" y="16350"/>
            <a:ext cx="1749900" cy="404400"/>
          </a:xfrm>
          <a:prstGeom prst="rect">
            <a:avLst/>
          </a:prstGeom>
          <a:noFill/>
          <a:ln>
            <a:noFill/>
          </a:ln>
        </p:spPr>
        <p:txBody>
          <a:bodyPr anchorCtr="0" anchor="t" bIns="91425" lIns="91425" rIns="91425" tIns="91425">
            <a:noAutofit/>
          </a:bodyPr>
          <a:lstStyle/>
          <a:p>
            <a:pPr lvl="0" rtl="0" algn="ctr">
              <a:spcBef>
                <a:spcPts val="0"/>
              </a:spcBef>
              <a:buNone/>
            </a:pPr>
            <a:r>
              <a:rPr lang="en" sz="1200">
                <a:latin typeface="Roboto"/>
                <a:ea typeface="Roboto"/>
                <a:cs typeface="Roboto"/>
                <a:sym typeface="Roboto"/>
              </a:rPr>
              <a:t>From Task 2: Perceived Risk Study</a:t>
            </a:r>
          </a:p>
        </p:txBody>
      </p:sp>
      <p:pic>
        <p:nvPicPr>
          <p:cNvPr id="176" name="Shape 176"/>
          <p:cNvPicPr preferRelativeResize="0"/>
          <p:nvPr/>
        </p:nvPicPr>
        <p:blipFill>
          <a:blip r:embed="rId4">
            <a:alphaModFix/>
          </a:blip>
          <a:stretch>
            <a:fillRect/>
          </a:stretch>
        </p:blipFill>
        <p:spPr>
          <a:xfrm>
            <a:off x="3974448" y="502974"/>
            <a:ext cx="1195098" cy="6911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sz="3200"/>
              <a:t>Results/Conclusion</a:t>
            </a:r>
          </a:p>
        </p:txBody>
      </p:sp>
      <p:sp>
        <p:nvSpPr>
          <p:cNvPr id="182" name="Shape 182"/>
          <p:cNvSpPr txBox="1"/>
          <p:nvPr>
            <p:ph idx="4294967295" type="body"/>
          </p:nvPr>
        </p:nvSpPr>
        <p:spPr>
          <a:xfrm>
            <a:off x="5471650" y="2014975"/>
            <a:ext cx="3453300" cy="2984700"/>
          </a:xfrm>
          <a:prstGeom prst="rect">
            <a:avLst/>
          </a:prstGeom>
        </p:spPr>
        <p:txBody>
          <a:bodyPr anchorCtr="0" anchor="t" bIns="91425" lIns="91425" rIns="91425" tIns="91425">
            <a:noAutofit/>
          </a:bodyPr>
          <a:lstStyle/>
          <a:p>
            <a:pPr indent="-368300" lvl="0" marL="457200" rtl="0">
              <a:spcBef>
                <a:spcPts val="0"/>
              </a:spcBef>
              <a:buClr>
                <a:srgbClr val="000000"/>
              </a:buClr>
              <a:buSzPct val="100000"/>
            </a:pPr>
            <a:r>
              <a:rPr lang="en" sz="2200">
                <a:solidFill>
                  <a:srgbClr val="000000"/>
                </a:solidFill>
              </a:rPr>
              <a:t>Majority of Flip Animated Sign (except school crossing) slowed the speed of drivers </a:t>
            </a:r>
          </a:p>
          <a:p>
            <a:pPr lvl="0" rtl="0">
              <a:spcBef>
                <a:spcPts val="0"/>
              </a:spcBef>
              <a:buNone/>
            </a:pPr>
            <a:r>
              <a:t/>
            </a:r>
            <a:endParaRPr sz="2200">
              <a:solidFill>
                <a:srgbClr val="000000"/>
              </a:solidFill>
            </a:endParaRPr>
          </a:p>
        </p:txBody>
      </p:sp>
      <p:pic>
        <p:nvPicPr>
          <p:cNvPr id="183" name="Shape 183"/>
          <p:cNvPicPr preferRelativeResize="0"/>
          <p:nvPr/>
        </p:nvPicPr>
        <p:blipFill>
          <a:blip r:embed="rId3">
            <a:alphaModFix/>
          </a:blip>
          <a:stretch>
            <a:fillRect/>
          </a:stretch>
        </p:blipFill>
        <p:spPr>
          <a:xfrm>
            <a:off x="578050" y="780025"/>
            <a:ext cx="3579016" cy="4219651"/>
          </a:xfrm>
          <a:prstGeom prst="rect">
            <a:avLst/>
          </a:prstGeom>
          <a:noFill/>
          <a:ln>
            <a:noFill/>
          </a:ln>
        </p:spPr>
      </p:pic>
      <p:sp>
        <p:nvSpPr>
          <p:cNvPr id="184" name="Shape 184"/>
          <p:cNvSpPr/>
          <p:nvPr/>
        </p:nvSpPr>
        <p:spPr>
          <a:xfrm>
            <a:off x="3847100" y="75575"/>
            <a:ext cx="1472100" cy="1193100"/>
          </a:xfrm>
          <a:prstGeom prst="rect">
            <a:avLst/>
          </a:prstGeom>
          <a:solidFill>
            <a:schemeClr val="lt1"/>
          </a:solidFill>
          <a:ln cap="flat" cmpd="sng" w="28575">
            <a:solidFill>
              <a:schemeClr val="dk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5" name="Shape 185"/>
          <p:cNvSpPr txBox="1"/>
          <p:nvPr/>
        </p:nvSpPr>
        <p:spPr>
          <a:xfrm>
            <a:off x="3697050" y="16350"/>
            <a:ext cx="1749900" cy="404400"/>
          </a:xfrm>
          <a:prstGeom prst="rect">
            <a:avLst/>
          </a:prstGeom>
          <a:noFill/>
          <a:ln>
            <a:noFill/>
          </a:ln>
        </p:spPr>
        <p:txBody>
          <a:bodyPr anchorCtr="0" anchor="t" bIns="91425" lIns="91425" rIns="91425" tIns="91425">
            <a:noAutofit/>
          </a:bodyPr>
          <a:lstStyle/>
          <a:p>
            <a:pPr lvl="0" rtl="0" algn="ctr">
              <a:spcBef>
                <a:spcPts val="0"/>
              </a:spcBef>
              <a:buNone/>
            </a:pPr>
            <a:r>
              <a:rPr lang="en" sz="1200">
                <a:latin typeface="Roboto"/>
                <a:ea typeface="Roboto"/>
                <a:cs typeface="Roboto"/>
                <a:sym typeface="Roboto"/>
              </a:rPr>
              <a:t>From Task 2: Perceived Risk Study</a:t>
            </a:r>
          </a:p>
        </p:txBody>
      </p:sp>
      <p:pic>
        <p:nvPicPr>
          <p:cNvPr id="186" name="Shape 186"/>
          <p:cNvPicPr preferRelativeResize="0"/>
          <p:nvPr/>
        </p:nvPicPr>
        <p:blipFill>
          <a:blip r:embed="rId4">
            <a:alphaModFix/>
          </a:blip>
          <a:stretch>
            <a:fillRect/>
          </a:stretch>
        </p:blipFill>
        <p:spPr>
          <a:xfrm>
            <a:off x="3974448" y="502974"/>
            <a:ext cx="1195098" cy="6911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sz="3200"/>
              <a:t>Results/Conclusion</a:t>
            </a:r>
          </a:p>
        </p:txBody>
      </p:sp>
      <p:sp>
        <p:nvSpPr>
          <p:cNvPr id="192" name="Shape 192"/>
          <p:cNvSpPr txBox="1"/>
          <p:nvPr>
            <p:ph idx="4294967295" type="body"/>
          </p:nvPr>
        </p:nvSpPr>
        <p:spPr>
          <a:xfrm>
            <a:off x="5471650" y="2094525"/>
            <a:ext cx="3453300" cy="2905200"/>
          </a:xfrm>
          <a:prstGeom prst="rect">
            <a:avLst/>
          </a:prstGeom>
        </p:spPr>
        <p:txBody>
          <a:bodyPr anchorCtr="0" anchor="t" bIns="91425" lIns="91425" rIns="91425" tIns="91425">
            <a:noAutofit/>
          </a:bodyPr>
          <a:lstStyle/>
          <a:p>
            <a:pPr indent="-368300" lvl="0" marL="457200" rtl="0">
              <a:spcBef>
                <a:spcPts val="0"/>
              </a:spcBef>
              <a:buClr>
                <a:srgbClr val="000000"/>
              </a:buClr>
              <a:buSzPct val="100000"/>
            </a:pPr>
            <a:r>
              <a:rPr lang="en" sz="2200">
                <a:solidFill>
                  <a:srgbClr val="000000"/>
                </a:solidFill>
              </a:rPr>
              <a:t>No misinterpretation caused by the Flip Animated or Icon Design. </a:t>
            </a:r>
          </a:p>
        </p:txBody>
      </p:sp>
      <p:pic>
        <p:nvPicPr>
          <p:cNvPr id="193" name="Shape 193"/>
          <p:cNvPicPr preferRelativeResize="0"/>
          <p:nvPr/>
        </p:nvPicPr>
        <p:blipFill>
          <a:blip r:embed="rId3">
            <a:alphaModFix/>
          </a:blip>
          <a:stretch>
            <a:fillRect/>
          </a:stretch>
        </p:blipFill>
        <p:spPr>
          <a:xfrm>
            <a:off x="329775" y="780075"/>
            <a:ext cx="3852527" cy="4219650"/>
          </a:xfrm>
          <a:prstGeom prst="rect">
            <a:avLst/>
          </a:prstGeom>
          <a:noFill/>
          <a:ln>
            <a:noFill/>
          </a:ln>
        </p:spPr>
      </p:pic>
      <p:sp>
        <p:nvSpPr>
          <p:cNvPr id="194" name="Shape 194"/>
          <p:cNvSpPr/>
          <p:nvPr/>
        </p:nvSpPr>
        <p:spPr>
          <a:xfrm>
            <a:off x="3847100" y="75575"/>
            <a:ext cx="1472100" cy="1193100"/>
          </a:xfrm>
          <a:prstGeom prst="rect">
            <a:avLst/>
          </a:prstGeom>
          <a:solidFill>
            <a:schemeClr val="lt1"/>
          </a:solidFill>
          <a:ln cap="flat" cmpd="sng" w="28575">
            <a:solidFill>
              <a:schemeClr val="dk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5" name="Shape 195"/>
          <p:cNvSpPr txBox="1"/>
          <p:nvPr/>
        </p:nvSpPr>
        <p:spPr>
          <a:xfrm>
            <a:off x="3697050" y="16350"/>
            <a:ext cx="1749900" cy="404400"/>
          </a:xfrm>
          <a:prstGeom prst="rect">
            <a:avLst/>
          </a:prstGeom>
          <a:noFill/>
          <a:ln>
            <a:noFill/>
          </a:ln>
        </p:spPr>
        <p:txBody>
          <a:bodyPr anchorCtr="0" anchor="t" bIns="91425" lIns="91425" rIns="91425" tIns="91425">
            <a:noAutofit/>
          </a:bodyPr>
          <a:lstStyle/>
          <a:p>
            <a:pPr lvl="0" rtl="0" algn="ctr">
              <a:spcBef>
                <a:spcPts val="0"/>
              </a:spcBef>
              <a:buNone/>
            </a:pPr>
            <a:r>
              <a:rPr lang="en" sz="1200">
                <a:latin typeface="Roboto"/>
                <a:ea typeface="Roboto"/>
                <a:cs typeface="Roboto"/>
                <a:sym typeface="Roboto"/>
              </a:rPr>
              <a:t>From Task 2: Perceived Risk Study</a:t>
            </a:r>
          </a:p>
        </p:txBody>
      </p:sp>
      <p:pic>
        <p:nvPicPr>
          <p:cNvPr id="196" name="Shape 196"/>
          <p:cNvPicPr preferRelativeResize="0"/>
          <p:nvPr/>
        </p:nvPicPr>
        <p:blipFill>
          <a:blip r:embed="rId4">
            <a:alphaModFix/>
          </a:blip>
          <a:stretch>
            <a:fillRect/>
          </a:stretch>
        </p:blipFill>
        <p:spPr>
          <a:xfrm>
            <a:off x="3974448" y="502974"/>
            <a:ext cx="1195098" cy="6911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98250" y="16350"/>
            <a:ext cx="8826600" cy="602700"/>
          </a:xfrm>
          <a:prstGeom prst="rect">
            <a:avLst/>
          </a:prstGeom>
        </p:spPr>
        <p:txBody>
          <a:bodyPr anchorCtr="0" anchor="ctr" bIns="91425" lIns="91425" rIns="91425" tIns="91425">
            <a:noAutofit/>
          </a:bodyPr>
          <a:lstStyle/>
          <a:p>
            <a:pPr lvl="0">
              <a:spcBef>
                <a:spcPts val="0"/>
              </a:spcBef>
              <a:buNone/>
            </a:pPr>
            <a:r>
              <a:rPr lang="en" sz="3200"/>
              <a:t>Other Conclusions</a:t>
            </a:r>
          </a:p>
        </p:txBody>
      </p:sp>
      <p:sp>
        <p:nvSpPr>
          <p:cNvPr id="202" name="Shape 202"/>
          <p:cNvSpPr txBox="1"/>
          <p:nvPr>
            <p:ph idx="4294967295" type="body"/>
          </p:nvPr>
        </p:nvSpPr>
        <p:spPr>
          <a:xfrm>
            <a:off x="460950" y="1077750"/>
            <a:ext cx="8222100" cy="2988000"/>
          </a:xfrm>
          <a:prstGeom prst="rect">
            <a:avLst/>
          </a:prstGeom>
        </p:spPr>
        <p:txBody>
          <a:bodyPr anchorCtr="0" anchor="t" bIns="91425" lIns="91425" rIns="91425" tIns="91425">
            <a:noAutofit/>
          </a:bodyPr>
          <a:lstStyle/>
          <a:p>
            <a:pPr lvl="0">
              <a:spcBef>
                <a:spcPts val="0"/>
              </a:spcBef>
              <a:buNone/>
            </a:pPr>
            <a:r>
              <a:rPr lang="en" sz="2200">
                <a:solidFill>
                  <a:srgbClr val="000000"/>
                </a:solidFill>
              </a:rPr>
              <a:t>Attentive? </a:t>
            </a:r>
          </a:p>
          <a:p>
            <a:pPr lvl="0">
              <a:spcBef>
                <a:spcPts val="0"/>
              </a:spcBef>
              <a:buNone/>
            </a:pPr>
            <a:r>
              <a:rPr lang="en" sz="2200">
                <a:solidFill>
                  <a:srgbClr val="000000"/>
                </a:solidFill>
              </a:rPr>
              <a:t>User-friendly? </a:t>
            </a:r>
          </a:p>
          <a:p>
            <a:pPr lvl="0">
              <a:spcBef>
                <a:spcPts val="0"/>
              </a:spcBef>
              <a:buNone/>
            </a:pPr>
            <a:r>
              <a:rPr lang="en" sz="2200">
                <a:solidFill>
                  <a:srgbClr val="000000"/>
                </a:solidFill>
              </a:rPr>
              <a:t>Visually pleasing? </a:t>
            </a:r>
          </a:p>
          <a:p>
            <a:pPr lvl="0">
              <a:spcBef>
                <a:spcPts val="0"/>
              </a:spcBef>
              <a:buNone/>
            </a:pPr>
            <a:r>
              <a:rPr lang="en" sz="2200">
                <a:solidFill>
                  <a:srgbClr val="000000"/>
                </a:solidFill>
              </a:rPr>
              <a:t>Non-distracting? </a:t>
            </a:r>
          </a:p>
          <a:p>
            <a:pPr lvl="0">
              <a:spcBef>
                <a:spcPts val="0"/>
              </a:spcBef>
              <a:buNone/>
            </a:pPr>
            <a:r>
              <a:rPr lang="en" sz="2200">
                <a:solidFill>
                  <a:srgbClr val="000000"/>
                </a:solidFill>
              </a:rPr>
              <a:t>Energy saving?</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98250" y="16350"/>
            <a:ext cx="8826600" cy="602700"/>
          </a:xfrm>
          <a:prstGeom prst="rect">
            <a:avLst/>
          </a:prstGeom>
        </p:spPr>
        <p:txBody>
          <a:bodyPr anchorCtr="0" anchor="ctr" bIns="91425" lIns="91425" rIns="91425" tIns="91425">
            <a:noAutofit/>
          </a:bodyPr>
          <a:lstStyle/>
          <a:p>
            <a:pPr lvl="0">
              <a:spcBef>
                <a:spcPts val="0"/>
              </a:spcBef>
              <a:buNone/>
            </a:pPr>
            <a:r>
              <a:rPr lang="en" sz="3200"/>
              <a:t>Future Work</a:t>
            </a:r>
          </a:p>
        </p:txBody>
      </p:sp>
      <p:sp>
        <p:nvSpPr>
          <p:cNvPr id="208" name="Shape 208"/>
          <p:cNvSpPr txBox="1"/>
          <p:nvPr>
            <p:ph idx="4294967295" type="body"/>
          </p:nvPr>
        </p:nvSpPr>
        <p:spPr>
          <a:xfrm>
            <a:off x="3970150" y="3036275"/>
            <a:ext cx="5124300" cy="602700"/>
          </a:xfrm>
          <a:prstGeom prst="rect">
            <a:avLst/>
          </a:prstGeom>
        </p:spPr>
        <p:txBody>
          <a:bodyPr anchorCtr="0" anchor="t" bIns="91425" lIns="91425" rIns="91425" tIns="91425">
            <a:noAutofit/>
          </a:bodyPr>
          <a:lstStyle/>
          <a:p>
            <a:pPr lvl="0" rtl="0">
              <a:spcBef>
                <a:spcPts val="0"/>
              </a:spcBef>
              <a:buNone/>
            </a:pPr>
            <a:r>
              <a:rPr lang="en" sz="2200">
                <a:solidFill>
                  <a:srgbClr val="000000"/>
                </a:solidFill>
              </a:rPr>
              <a:t>3. Inform participants of reaction time test</a:t>
            </a:r>
          </a:p>
        </p:txBody>
      </p:sp>
      <p:sp>
        <p:nvSpPr>
          <p:cNvPr id="209" name="Shape 209" title="deer">
            <a:hlinkClick r:id="rId3"/>
          </p:cNvPr>
          <p:cNvSpPr/>
          <p:nvPr/>
        </p:nvSpPr>
        <p:spPr>
          <a:xfrm>
            <a:off x="307649" y="768600"/>
            <a:ext cx="1344253" cy="1008199"/>
          </a:xfrm>
          <a:prstGeom prst="rect">
            <a:avLst/>
          </a:prstGeom>
          <a:blipFill>
            <a:blip r:embed="rId4">
              <a:alphaModFix/>
            </a:blip>
            <a:stretch>
              <a:fillRect/>
            </a:stretch>
          </a:blipFill>
          <a:ln>
            <a:noFill/>
          </a:ln>
        </p:spPr>
      </p:sp>
      <p:sp>
        <p:nvSpPr>
          <p:cNvPr id="210" name="Shape 210" title="falling rocks">
            <a:hlinkClick r:id="rId5"/>
          </p:cNvPr>
          <p:cNvSpPr/>
          <p:nvPr/>
        </p:nvSpPr>
        <p:spPr>
          <a:xfrm>
            <a:off x="2102375" y="768600"/>
            <a:ext cx="1344274" cy="1008199"/>
          </a:xfrm>
          <a:prstGeom prst="rect">
            <a:avLst/>
          </a:prstGeom>
          <a:blipFill>
            <a:blip r:embed="rId6">
              <a:alphaModFix/>
            </a:blip>
            <a:stretch>
              <a:fillRect/>
            </a:stretch>
          </a:blipFill>
          <a:ln>
            <a:noFill/>
          </a:ln>
        </p:spPr>
      </p:sp>
      <p:sp>
        <p:nvSpPr>
          <p:cNvPr id="211" name="Shape 211"/>
          <p:cNvSpPr txBox="1"/>
          <p:nvPr/>
        </p:nvSpPr>
        <p:spPr>
          <a:xfrm>
            <a:off x="153725" y="1776800"/>
            <a:ext cx="3743400" cy="573000"/>
          </a:xfrm>
          <a:prstGeom prst="rect">
            <a:avLst/>
          </a:prstGeom>
          <a:noFill/>
          <a:ln>
            <a:noFill/>
          </a:ln>
        </p:spPr>
        <p:txBody>
          <a:bodyPr anchorCtr="0" anchor="t" bIns="91425" lIns="91425" rIns="91425" tIns="91425">
            <a:noAutofit/>
          </a:bodyPr>
          <a:lstStyle/>
          <a:p>
            <a:pPr lvl="0" rtl="0">
              <a:spcBef>
                <a:spcPts val="0"/>
              </a:spcBef>
              <a:buNone/>
            </a:pPr>
            <a:r>
              <a:rPr lang="en" sz="2000" u="sng">
                <a:latin typeface="Roboto"/>
                <a:ea typeface="Roboto"/>
                <a:cs typeface="Roboto"/>
                <a:sym typeface="Roboto"/>
              </a:rPr>
              <a:t>Deer Crossing and Falling Rocks had more perceived risk</a:t>
            </a:r>
          </a:p>
        </p:txBody>
      </p:sp>
      <p:sp>
        <p:nvSpPr>
          <p:cNvPr id="212" name="Shape 212"/>
          <p:cNvSpPr txBox="1"/>
          <p:nvPr/>
        </p:nvSpPr>
        <p:spPr>
          <a:xfrm>
            <a:off x="3897125" y="1010225"/>
            <a:ext cx="4905000" cy="856200"/>
          </a:xfrm>
          <a:prstGeom prst="rect">
            <a:avLst/>
          </a:prstGeom>
          <a:noFill/>
          <a:ln>
            <a:noFill/>
          </a:ln>
        </p:spPr>
        <p:txBody>
          <a:bodyPr anchorCtr="0" anchor="t" bIns="91425" lIns="91425" rIns="91425" tIns="91425">
            <a:noAutofit/>
          </a:bodyPr>
          <a:lstStyle/>
          <a:p>
            <a:pPr indent="-368300" lvl="0" marL="457200" rtl="0">
              <a:lnSpc>
                <a:spcPct val="115000"/>
              </a:lnSpc>
              <a:spcBef>
                <a:spcPts val="0"/>
              </a:spcBef>
              <a:spcAft>
                <a:spcPts val="1600"/>
              </a:spcAft>
              <a:buSzPct val="100000"/>
              <a:buFont typeface="Roboto"/>
              <a:buAutoNum type="arabicPeriod"/>
            </a:pPr>
            <a:r>
              <a:rPr lang="en" sz="2200">
                <a:latin typeface="Roboto"/>
                <a:ea typeface="Roboto"/>
                <a:cs typeface="Roboto"/>
                <a:sym typeface="Roboto"/>
              </a:rPr>
              <a:t>Study the effects of color in signs.</a:t>
            </a:r>
          </a:p>
          <a:p>
            <a:pPr indent="-368300" lvl="0" marL="457200" rtl="0">
              <a:lnSpc>
                <a:spcPct val="115000"/>
              </a:lnSpc>
              <a:spcBef>
                <a:spcPts val="0"/>
              </a:spcBef>
              <a:spcAft>
                <a:spcPts val="1600"/>
              </a:spcAft>
              <a:buSzPct val="100000"/>
              <a:buFont typeface="Roboto"/>
              <a:buAutoNum type="arabicPeriod"/>
            </a:pPr>
            <a:r>
              <a:rPr lang="en" sz="2200">
                <a:latin typeface="Roboto"/>
                <a:ea typeface="Roboto"/>
                <a:cs typeface="Roboto"/>
                <a:sym typeface="Roboto"/>
              </a:rPr>
              <a:t>Study the ranges of dynamic motion</a:t>
            </a:r>
          </a:p>
        </p:txBody>
      </p:sp>
      <p:sp>
        <p:nvSpPr>
          <p:cNvPr id="213" name="Shape 213"/>
          <p:cNvSpPr txBox="1"/>
          <p:nvPr/>
        </p:nvSpPr>
        <p:spPr>
          <a:xfrm>
            <a:off x="307650" y="2932375"/>
            <a:ext cx="3155100" cy="16317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2000" u="sng">
                <a:latin typeface="Roboto"/>
                <a:ea typeface="Roboto"/>
                <a:cs typeface="Roboto"/>
                <a:sym typeface="Roboto"/>
              </a:rPr>
              <a:t>Not necessarily faster reaction times for flip animated sign</a:t>
            </a:r>
          </a:p>
        </p:txBody>
      </p:sp>
      <p:sp>
        <p:nvSpPr>
          <p:cNvPr id="214" name="Shape 214"/>
          <p:cNvSpPr txBox="1"/>
          <p:nvPr/>
        </p:nvSpPr>
        <p:spPr>
          <a:xfrm>
            <a:off x="3970150" y="3910650"/>
            <a:ext cx="4387800" cy="450600"/>
          </a:xfrm>
          <a:prstGeom prst="rect">
            <a:avLst/>
          </a:prstGeom>
          <a:noFill/>
          <a:ln>
            <a:noFill/>
          </a:ln>
        </p:spPr>
        <p:txBody>
          <a:bodyPr anchorCtr="0" anchor="t" bIns="91425" lIns="91425" rIns="91425" tIns="91425">
            <a:noAutofit/>
          </a:bodyPr>
          <a:lstStyle/>
          <a:p>
            <a:pPr lvl="0">
              <a:spcBef>
                <a:spcPts val="0"/>
              </a:spcBef>
              <a:buNone/>
            </a:pPr>
            <a:r>
              <a:rPr lang="en" sz="2200">
                <a:latin typeface="Roboto"/>
                <a:ea typeface="Roboto"/>
                <a:cs typeface="Roboto"/>
                <a:sym typeface="Roboto"/>
              </a:rPr>
              <a:t>4. </a:t>
            </a:r>
            <a:r>
              <a:rPr lang="en" sz="2200">
                <a:latin typeface="Roboto"/>
                <a:ea typeface="Roboto"/>
                <a:cs typeface="Roboto"/>
                <a:sym typeface="Roboto"/>
              </a:rPr>
              <a:t>Build using sturdier materials.</a:t>
            </a:r>
          </a:p>
        </p:txBody>
      </p:sp>
      <p:cxnSp>
        <p:nvCxnSpPr>
          <p:cNvPr id="215" name="Shape 215"/>
          <p:cNvCxnSpPr/>
          <p:nvPr/>
        </p:nvCxnSpPr>
        <p:spPr>
          <a:xfrm>
            <a:off x="3804425" y="619050"/>
            <a:ext cx="13200" cy="4511100"/>
          </a:xfrm>
          <a:prstGeom prst="straightConnector1">
            <a:avLst/>
          </a:prstGeom>
          <a:noFill/>
          <a:ln cap="flat" cmpd="sng" w="38100">
            <a:solidFill>
              <a:schemeClr val="dk1"/>
            </a:solidFill>
            <a:prstDash val="solid"/>
            <a:round/>
            <a:headEnd len="lg" w="lg" type="none"/>
            <a:tailEnd len="lg" w="lg" type="none"/>
          </a:ln>
        </p:spPr>
      </p:cxnSp>
      <p:sp>
        <p:nvSpPr>
          <p:cNvPr id="216" name="Shape 216"/>
          <p:cNvSpPr txBox="1"/>
          <p:nvPr/>
        </p:nvSpPr>
        <p:spPr>
          <a:xfrm>
            <a:off x="3970150" y="4454125"/>
            <a:ext cx="4387800" cy="450600"/>
          </a:xfrm>
          <a:prstGeom prst="rect">
            <a:avLst/>
          </a:prstGeom>
          <a:noFill/>
          <a:ln>
            <a:noFill/>
          </a:ln>
        </p:spPr>
        <p:txBody>
          <a:bodyPr anchorCtr="0" anchor="t" bIns="91425" lIns="91425" rIns="91425" tIns="91425">
            <a:noAutofit/>
          </a:bodyPr>
          <a:lstStyle/>
          <a:p>
            <a:pPr lvl="0" rtl="0">
              <a:spcBef>
                <a:spcPts val="0"/>
              </a:spcBef>
              <a:buNone/>
            </a:pPr>
            <a:r>
              <a:rPr lang="en" sz="2200">
                <a:latin typeface="Roboto"/>
                <a:ea typeface="Roboto"/>
                <a:cs typeface="Roboto"/>
                <a:sym typeface="Roboto"/>
              </a:rPr>
              <a:t>5. More participants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460950" y="2065350"/>
            <a:ext cx="8222100" cy="1012800"/>
          </a:xfrm>
          <a:prstGeom prst="rect">
            <a:avLst/>
          </a:prstGeom>
        </p:spPr>
        <p:txBody>
          <a:bodyPr anchorCtr="0" anchor="ctr" bIns="91425" lIns="91425" rIns="91425" tIns="91425">
            <a:noAutofit/>
          </a:bodyPr>
          <a:lstStyle/>
          <a:p>
            <a:pPr lvl="0">
              <a:spcBef>
                <a:spcPts val="0"/>
              </a:spcBef>
              <a:buNone/>
            </a:pPr>
            <a:r>
              <a:rPr lang="en" sz="3600"/>
              <a:t>Thank you. Questions?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References</a:t>
            </a:r>
          </a:p>
        </p:txBody>
      </p:sp>
      <p:sp>
        <p:nvSpPr>
          <p:cNvPr id="227" name="Shape 227"/>
          <p:cNvSpPr txBox="1"/>
          <p:nvPr>
            <p:ph idx="1" type="body"/>
          </p:nvPr>
        </p:nvSpPr>
        <p:spPr>
          <a:xfrm>
            <a:off x="471900" y="1919075"/>
            <a:ext cx="8222100" cy="2710200"/>
          </a:xfrm>
          <a:prstGeom prst="rect">
            <a:avLst/>
          </a:prstGeom>
        </p:spPr>
        <p:txBody>
          <a:bodyPr anchorCtr="0" anchor="t" bIns="91425" lIns="91425" rIns="91425" tIns="91425">
            <a:noAutofit/>
          </a:bodyPr>
          <a:lstStyle/>
          <a:p>
            <a:pPr lvl="0" marL="877887" rtl="0">
              <a:lnSpc>
                <a:spcPct val="100000"/>
              </a:lnSpc>
              <a:spcBef>
                <a:spcPts val="0"/>
              </a:spcBef>
              <a:spcAft>
                <a:spcPts val="0"/>
              </a:spcAft>
              <a:buClr>
                <a:srgbClr val="000000"/>
              </a:buClr>
              <a:buSzPct val="25000"/>
              <a:buFont typeface="Arial"/>
              <a:buNone/>
            </a:pPr>
            <a:r>
              <a:rPr lang="en" sz="1200">
                <a:solidFill>
                  <a:srgbClr val="000000"/>
                </a:solidFill>
                <a:latin typeface="Calibri"/>
                <a:ea typeface="Calibri"/>
                <a:cs typeface="Calibri"/>
                <a:sym typeface="Calibri"/>
              </a:rPr>
              <a:t>[1] L. Can, A. Krishna, and R. S. Elder, "A Sign of Things to Come: Behavioral Change through Dynamic Iconography," </a:t>
            </a:r>
            <a:r>
              <a:rPr i="1" lang="en" sz="1200">
                <a:solidFill>
                  <a:srgbClr val="000000"/>
                </a:solidFill>
                <a:latin typeface="Calibri"/>
                <a:ea typeface="Calibri"/>
                <a:cs typeface="Calibri"/>
                <a:sym typeface="Calibri"/>
              </a:rPr>
              <a:t>Journal of Consumer Research</a:t>
            </a:r>
            <a:r>
              <a:rPr lang="en" sz="1200">
                <a:solidFill>
                  <a:srgbClr val="000000"/>
                </a:solidFill>
                <a:latin typeface="Calibri"/>
                <a:ea typeface="Calibri"/>
                <a:cs typeface="Calibri"/>
                <a:sym typeface="Calibri"/>
              </a:rPr>
              <a:t>, vol. 41, p. 1427, Apr. 2015.</a:t>
            </a:r>
          </a:p>
          <a:p>
            <a:pPr lvl="0" marL="877887" rtl="0" algn="just">
              <a:lnSpc>
                <a:spcPct val="100000"/>
              </a:lnSpc>
              <a:spcBef>
                <a:spcPts val="1763"/>
              </a:spcBef>
              <a:spcAft>
                <a:spcPts val="0"/>
              </a:spcAft>
              <a:buNone/>
            </a:pPr>
            <a:r>
              <a:rPr lang="en" sz="1200">
                <a:solidFill>
                  <a:srgbClr val="000000"/>
                </a:solidFill>
                <a:latin typeface="Calibri"/>
                <a:ea typeface="Calibri"/>
                <a:cs typeface="Calibri"/>
                <a:sym typeface="Calibri"/>
              </a:rPr>
              <a:t>[2] J. Pratt, R. A. Abrams, and P. V. Radulescu, "It’s Alive!: Animate Motion Captures Visual Attention," </a:t>
            </a:r>
            <a:r>
              <a:rPr i="1" lang="en" sz="1200">
                <a:solidFill>
                  <a:srgbClr val="000000"/>
                </a:solidFill>
                <a:latin typeface="Calibri"/>
                <a:ea typeface="Calibri"/>
                <a:cs typeface="Calibri"/>
                <a:sym typeface="Calibri"/>
              </a:rPr>
              <a:t>Psychological Science</a:t>
            </a:r>
            <a:r>
              <a:rPr lang="en" sz="1200">
                <a:solidFill>
                  <a:srgbClr val="000000"/>
                </a:solidFill>
                <a:latin typeface="Calibri"/>
                <a:ea typeface="Calibri"/>
                <a:cs typeface="Calibri"/>
                <a:sym typeface="Calibri"/>
              </a:rPr>
              <a:t>, vol. 21, pp. 1724–1730, Oct. 2010.</a:t>
            </a:r>
          </a:p>
          <a:p>
            <a:pPr lvl="0" marL="877887" rtl="0" algn="just">
              <a:lnSpc>
                <a:spcPct val="100000"/>
              </a:lnSpc>
              <a:spcBef>
                <a:spcPts val="1763"/>
              </a:spcBef>
              <a:spcAft>
                <a:spcPts val="0"/>
              </a:spcAft>
              <a:buNone/>
            </a:pPr>
            <a:r>
              <a:rPr lang="en" sz="1200">
                <a:solidFill>
                  <a:srgbClr val="000000"/>
                </a:solidFill>
                <a:latin typeface="Calibri"/>
                <a:ea typeface="Calibri"/>
                <a:cs typeface="Calibri"/>
                <a:sym typeface="Calibri"/>
              </a:rPr>
              <a:t>[3] T. Greene and A. Valentini, "Wide Format Print vs. Digital Display – Part 1," </a:t>
            </a:r>
            <a:r>
              <a:rPr i="1" lang="en" sz="1200">
                <a:solidFill>
                  <a:srgbClr val="000000"/>
                </a:solidFill>
                <a:latin typeface="Calibri"/>
                <a:ea typeface="Calibri"/>
                <a:cs typeface="Calibri"/>
                <a:sym typeface="Calibri"/>
              </a:rPr>
              <a:t>Info Trends</a:t>
            </a:r>
            <a:r>
              <a:rPr lang="en" sz="1200">
                <a:solidFill>
                  <a:srgbClr val="000000"/>
                </a:solidFill>
                <a:latin typeface="Calibri"/>
                <a:ea typeface="Calibri"/>
                <a:cs typeface="Calibri"/>
                <a:sym typeface="Calibri"/>
              </a:rPr>
              <a:t>, pp. 1–10, Dec. 2013.</a:t>
            </a:r>
          </a:p>
          <a:p>
            <a:pPr lvl="0" marL="877887" rtl="0" algn="just">
              <a:lnSpc>
                <a:spcPct val="100000"/>
              </a:lnSpc>
              <a:spcBef>
                <a:spcPts val="1763"/>
              </a:spcBef>
              <a:spcAft>
                <a:spcPts val="0"/>
              </a:spcAft>
              <a:buClr>
                <a:srgbClr val="000000"/>
              </a:buClr>
              <a:buSzPct val="25000"/>
              <a:buFont typeface="Arial"/>
              <a:buNone/>
            </a:pPr>
            <a:r>
              <a:t/>
            </a:r>
            <a:endParaRPr>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98250" y="16350"/>
            <a:ext cx="8826600" cy="602700"/>
          </a:xfrm>
          <a:prstGeom prst="rect">
            <a:avLst/>
          </a:prstGeom>
        </p:spPr>
        <p:txBody>
          <a:bodyPr anchorCtr="0" anchor="ctr" bIns="91425" lIns="91425" rIns="91425" tIns="91425">
            <a:noAutofit/>
          </a:bodyPr>
          <a:lstStyle/>
          <a:p>
            <a:pPr lvl="0">
              <a:spcBef>
                <a:spcPts val="0"/>
              </a:spcBef>
              <a:buNone/>
            </a:pPr>
            <a:r>
              <a:rPr lang="en" sz="3200"/>
              <a:t>Introduction</a:t>
            </a:r>
          </a:p>
        </p:txBody>
      </p:sp>
      <p:sp>
        <p:nvSpPr>
          <p:cNvPr id="75" name="Shape 75"/>
          <p:cNvSpPr txBox="1"/>
          <p:nvPr>
            <p:ph idx="4294967295" type="body"/>
          </p:nvPr>
        </p:nvSpPr>
        <p:spPr>
          <a:xfrm>
            <a:off x="460950" y="1322100"/>
            <a:ext cx="8222100" cy="2499300"/>
          </a:xfrm>
          <a:prstGeom prst="rect">
            <a:avLst/>
          </a:prstGeom>
          <a:ln>
            <a:noFill/>
          </a:ln>
        </p:spPr>
        <p:txBody>
          <a:bodyPr anchorCtr="0" anchor="t" bIns="91425" lIns="91425" rIns="91425" tIns="91425">
            <a:noAutofit/>
          </a:bodyPr>
          <a:lstStyle/>
          <a:p>
            <a:pPr indent="-374650" lvl="0" marL="457200" rtl="0">
              <a:spcBef>
                <a:spcPts val="0"/>
              </a:spcBef>
              <a:buClr>
                <a:srgbClr val="000000"/>
              </a:buClr>
              <a:buSzPct val="100000"/>
            </a:pPr>
            <a:r>
              <a:rPr lang="en" sz="2300">
                <a:solidFill>
                  <a:srgbClr val="000000"/>
                </a:solidFill>
              </a:rPr>
              <a:t>How art and computer technology can be combined to make something helpful in everyday life.</a:t>
            </a:r>
          </a:p>
          <a:p>
            <a:pPr lvl="0" rtl="0">
              <a:spcBef>
                <a:spcPts val="0"/>
              </a:spcBef>
              <a:buNone/>
            </a:pPr>
            <a:r>
              <a:t/>
            </a:r>
            <a:endParaRPr sz="2300">
              <a:solidFill>
                <a:srgbClr val="000000"/>
              </a:solidFill>
            </a:endParaRPr>
          </a:p>
          <a:p>
            <a:pPr indent="-374650" lvl="0" marL="457200" rtl="0">
              <a:spcBef>
                <a:spcPts val="0"/>
              </a:spcBef>
              <a:buClr>
                <a:srgbClr val="000000"/>
              </a:buClr>
              <a:buSzPct val="100000"/>
            </a:pPr>
            <a:r>
              <a:rPr lang="en" sz="2300">
                <a:solidFill>
                  <a:srgbClr val="000000"/>
                </a:solidFill>
              </a:rPr>
              <a:t>Road sign design and imagery</a:t>
            </a:r>
          </a:p>
          <a:p>
            <a:pPr lvl="0">
              <a:spcBef>
                <a:spcPts val="0"/>
              </a:spcBef>
              <a:buNone/>
            </a:pPr>
            <a:r>
              <a:t/>
            </a: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98250" y="16350"/>
            <a:ext cx="8826600" cy="602700"/>
          </a:xfrm>
          <a:prstGeom prst="rect">
            <a:avLst/>
          </a:prstGeom>
        </p:spPr>
        <p:txBody>
          <a:bodyPr anchorCtr="0" anchor="ctr" bIns="91425" lIns="91425" rIns="91425" tIns="91425">
            <a:noAutofit/>
          </a:bodyPr>
          <a:lstStyle/>
          <a:p>
            <a:pPr lvl="0">
              <a:spcBef>
                <a:spcPts val="0"/>
              </a:spcBef>
              <a:buNone/>
            </a:pPr>
            <a:r>
              <a:rPr lang="en" sz="3200"/>
              <a:t>Thesis Scope</a:t>
            </a:r>
          </a:p>
        </p:txBody>
      </p:sp>
      <p:sp>
        <p:nvSpPr>
          <p:cNvPr id="81" name="Shape 81"/>
          <p:cNvSpPr txBox="1"/>
          <p:nvPr>
            <p:ph idx="4294967295" type="body"/>
          </p:nvPr>
        </p:nvSpPr>
        <p:spPr>
          <a:xfrm>
            <a:off x="253587" y="952912"/>
            <a:ext cx="4520400" cy="3281700"/>
          </a:xfrm>
          <a:prstGeom prst="rect">
            <a:avLst/>
          </a:prstGeom>
        </p:spPr>
        <p:txBody>
          <a:bodyPr anchorCtr="0" anchor="t" bIns="91425" lIns="91425" rIns="91425" tIns="91425">
            <a:noAutofit/>
          </a:bodyPr>
          <a:lstStyle/>
          <a:p>
            <a:pPr lvl="0">
              <a:spcBef>
                <a:spcPts val="0"/>
              </a:spcBef>
              <a:buNone/>
            </a:pPr>
            <a:r>
              <a:rPr lang="en" sz="2000">
                <a:solidFill>
                  <a:srgbClr val="000000"/>
                </a:solidFill>
              </a:rPr>
              <a:t>Improve currently existing road sign imagery using:</a:t>
            </a:r>
          </a:p>
          <a:p>
            <a:pPr lvl="0" rtl="0">
              <a:spcBef>
                <a:spcPts val="0"/>
              </a:spcBef>
              <a:buNone/>
            </a:pPr>
            <a:r>
              <a:t/>
            </a:r>
            <a:endParaRPr sz="1400">
              <a:solidFill>
                <a:srgbClr val="000000"/>
              </a:solidFill>
            </a:endParaRPr>
          </a:p>
          <a:p>
            <a:pPr indent="-355600" lvl="0" marL="457200" rtl="0">
              <a:spcBef>
                <a:spcPts val="0"/>
              </a:spcBef>
              <a:buClr>
                <a:srgbClr val="000000"/>
              </a:buClr>
              <a:buSzPct val="100000"/>
            </a:pPr>
            <a:r>
              <a:rPr lang="en" sz="2000" u="sng">
                <a:solidFill>
                  <a:srgbClr val="000000"/>
                </a:solidFill>
              </a:rPr>
              <a:t>dynamic motion (animation), </a:t>
            </a:r>
          </a:p>
          <a:p>
            <a:pPr indent="-355600" lvl="0" marL="457200" rtl="0">
              <a:spcBef>
                <a:spcPts val="0"/>
              </a:spcBef>
              <a:buClr>
                <a:srgbClr val="000000"/>
              </a:buClr>
              <a:buSzPct val="100000"/>
            </a:pPr>
            <a:r>
              <a:rPr lang="en" sz="2000" u="sng">
                <a:solidFill>
                  <a:srgbClr val="000000"/>
                </a:solidFill>
              </a:rPr>
              <a:t>and without a digital display</a:t>
            </a:r>
            <a:r>
              <a:rPr lang="en" sz="1200">
                <a:solidFill>
                  <a:srgbClr val="000000"/>
                </a:solidFill>
              </a:rPr>
              <a:t>[1][2][3]</a:t>
            </a:r>
            <a:r>
              <a:rPr lang="en" sz="2000">
                <a:solidFill>
                  <a:srgbClr val="000000"/>
                </a:solidFill>
              </a:rPr>
              <a:t>.</a:t>
            </a:r>
          </a:p>
          <a:p>
            <a:pPr lvl="0" rtl="0">
              <a:spcBef>
                <a:spcPts val="0"/>
              </a:spcBef>
              <a:buNone/>
            </a:pPr>
            <a:r>
              <a:t/>
            </a:r>
            <a:endParaRPr>
              <a:solidFill>
                <a:srgbClr val="000000"/>
              </a:solidFill>
            </a:endParaRPr>
          </a:p>
          <a:p>
            <a:pPr lvl="0">
              <a:spcBef>
                <a:spcPts val="0"/>
              </a:spcBef>
              <a:buNone/>
            </a:pPr>
            <a:r>
              <a:rPr lang="en" sz="2000">
                <a:solidFill>
                  <a:srgbClr val="000000"/>
                </a:solidFill>
              </a:rPr>
              <a:t>Idea from Cian et al, 2015.</a:t>
            </a:r>
          </a:p>
        </p:txBody>
      </p:sp>
      <p:sp>
        <p:nvSpPr>
          <p:cNvPr id="82" name="Shape 82"/>
          <p:cNvSpPr txBox="1"/>
          <p:nvPr/>
        </p:nvSpPr>
        <p:spPr>
          <a:xfrm>
            <a:off x="4957862" y="908875"/>
            <a:ext cx="3818700" cy="604500"/>
          </a:xfrm>
          <a:prstGeom prst="rect">
            <a:avLst/>
          </a:prstGeom>
          <a:noFill/>
          <a:ln>
            <a:noFill/>
          </a:ln>
        </p:spPr>
        <p:txBody>
          <a:bodyPr anchorCtr="0" anchor="t" bIns="91425" lIns="91425" rIns="91425" tIns="91425">
            <a:noAutofit/>
          </a:bodyPr>
          <a:lstStyle/>
          <a:p>
            <a:pPr lvl="0" algn="ctr">
              <a:spcBef>
                <a:spcPts val="0"/>
              </a:spcBef>
              <a:buNone/>
            </a:pPr>
            <a:r>
              <a:rPr lang="en" sz="2000"/>
              <a:t>Example of </a:t>
            </a:r>
            <a:r>
              <a:rPr lang="en" sz="2000"/>
              <a:t>showing</a:t>
            </a:r>
            <a:r>
              <a:rPr lang="en" sz="2000"/>
              <a:t> dynamic motion in road signs:</a:t>
            </a:r>
          </a:p>
        </p:txBody>
      </p:sp>
      <p:sp>
        <p:nvSpPr>
          <p:cNvPr id="83" name="Shape 83"/>
          <p:cNvSpPr txBox="1"/>
          <p:nvPr/>
        </p:nvSpPr>
        <p:spPr>
          <a:xfrm>
            <a:off x="4957875" y="3199887"/>
            <a:ext cx="3818700" cy="604500"/>
          </a:xfrm>
          <a:prstGeom prst="rect">
            <a:avLst/>
          </a:prstGeom>
          <a:noFill/>
          <a:ln>
            <a:noFill/>
          </a:ln>
        </p:spPr>
        <p:txBody>
          <a:bodyPr anchorCtr="0" anchor="t" bIns="91425" lIns="91425" rIns="91425" tIns="91425">
            <a:noAutofit/>
          </a:bodyPr>
          <a:lstStyle/>
          <a:p>
            <a:pPr lvl="0" algn="ctr">
              <a:spcBef>
                <a:spcPts val="0"/>
              </a:spcBef>
              <a:buNone/>
            </a:pPr>
            <a:r>
              <a:rPr lang="en" sz="2000"/>
              <a:t>An even better way of showing dynamic motion in road signs:</a:t>
            </a:r>
          </a:p>
        </p:txBody>
      </p:sp>
      <p:pic>
        <p:nvPicPr>
          <p:cNvPr id="84" name="Shape 84"/>
          <p:cNvPicPr preferRelativeResize="0"/>
          <p:nvPr/>
        </p:nvPicPr>
        <p:blipFill>
          <a:blip r:embed="rId3">
            <a:alphaModFix/>
          </a:blip>
          <a:stretch>
            <a:fillRect/>
          </a:stretch>
        </p:blipFill>
        <p:spPr>
          <a:xfrm>
            <a:off x="4844012" y="1682837"/>
            <a:ext cx="4046400" cy="935497"/>
          </a:xfrm>
          <a:prstGeom prst="rect">
            <a:avLst/>
          </a:prstGeom>
          <a:noFill/>
          <a:ln>
            <a:noFill/>
          </a:ln>
        </p:spPr>
      </p:pic>
      <p:pic>
        <p:nvPicPr>
          <p:cNvPr descr="animated-road-sign-image-0054.gif" id="85" name="Shape 85"/>
          <p:cNvPicPr preferRelativeResize="0"/>
          <p:nvPr/>
        </p:nvPicPr>
        <p:blipFill>
          <a:blip r:embed="rId4">
            <a:alphaModFix/>
          </a:blip>
          <a:stretch>
            <a:fillRect/>
          </a:stretch>
        </p:blipFill>
        <p:spPr>
          <a:xfrm>
            <a:off x="5792229" y="3889362"/>
            <a:ext cx="845206" cy="767724"/>
          </a:xfrm>
          <a:prstGeom prst="rect">
            <a:avLst/>
          </a:prstGeom>
          <a:noFill/>
          <a:ln>
            <a:noFill/>
          </a:ln>
        </p:spPr>
      </p:pic>
      <p:pic>
        <p:nvPicPr>
          <p:cNvPr descr="animated-road-sign-image-0004.gif" id="86" name="Shape 86"/>
          <p:cNvPicPr preferRelativeResize="0"/>
          <p:nvPr/>
        </p:nvPicPr>
        <p:blipFill>
          <a:blip r:embed="rId5">
            <a:alphaModFix/>
          </a:blip>
          <a:stretch>
            <a:fillRect/>
          </a:stretch>
        </p:blipFill>
        <p:spPr>
          <a:xfrm>
            <a:off x="7079112" y="3889362"/>
            <a:ext cx="754013" cy="767725"/>
          </a:xfrm>
          <a:prstGeom prst="rect">
            <a:avLst/>
          </a:prstGeom>
          <a:noFill/>
          <a:ln>
            <a:noFill/>
          </a:ln>
        </p:spPr>
      </p:pic>
      <p:cxnSp>
        <p:nvCxnSpPr>
          <p:cNvPr id="87" name="Shape 87"/>
          <p:cNvCxnSpPr/>
          <p:nvPr/>
        </p:nvCxnSpPr>
        <p:spPr>
          <a:xfrm>
            <a:off x="4715712" y="1034387"/>
            <a:ext cx="37500" cy="371880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98250" y="16350"/>
            <a:ext cx="8826600" cy="602700"/>
          </a:xfrm>
          <a:prstGeom prst="rect">
            <a:avLst/>
          </a:prstGeom>
        </p:spPr>
        <p:txBody>
          <a:bodyPr anchorCtr="0" anchor="ctr" bIns="91425" lIns="91425" rIns="91425" tIns="91425">
            <a:noAutofit/>
          </a:bodyPr>
          <a:lstStyle/>
          <a:p>
            <a:pPr lvl="0">
              <a:spcBef>
                <a:spcPts val="0"/>
              </a:spcBef>
              <a:buNone/>
            </a:pPr>
            <a:r>
              <a:rPr lang="en" sz="3200"/>
              <a:t>Method</a:t>
            </a:r>
          </a:p>
        </p:txBody>
      </p:sp>
      <p:sp>
        <p:nvSpPr>
          <p:cNvPr id="93" name="Shape 93"/>
          <p:cNvSpPr txBox="1"/>
          <p:nvPr>
            <p:ph idx="4294967295" type="body"/>
          </p:nvPr>
        </p:nvSpPr>
        <p:spPr>
          <a:xfrm>
            <a:off x="375525" y="1679375"/>
            <a:ext cx="3063900" cy="2244600"/>
          </a:xfrm>
          <a:prstGeom prst="rect">
            <a:avLst/>
          </a:prstGeom>
        </p:spPr>
        <p:txBody>
          <a:bodyPr anchorCtr="0" anchor="t" bIns="91425" lIns="91425" rIns="91425" tIns="91425">
            <a:noAutofit/>
          </a:bodyPr>
          <a:lstStyle/>
          <a:p>
            <a:pPr lvl="0" rtl="0">
              <a:spcBef>
                <a:spcPts val="0"/>
              </a:spcBef>
              <a:buNone/>
            </a:pPr>
            <a:r>
              <a:rPr lang="en" sz="2000" u="sng">
                <a:solidFill>
                  <a:srgbClr val="000000"/>
                </a:solidFill>
              </a:rPr>
              <a:t>using dynamic motion (animation), and without a digital display…</a:t>
            </a:r>
          </a:p>
          <a:p>
            <a:pPr indent="-355600" lvl="0" marL="457200" rtl="0">
              <a:spcBef>
                <a:spcPts val="0"/>
              </a:spcBef>
              <a:buClr>
                <a:srgbClr val="000000"/>
              </a:buClr>
              <a:buSzPct val="100000"/>
              <a:buChar char="-"/>
            </a:pPr>
            <a:r>
              <a:rPr lang="en" sz="2000">
                <a:solidFill>
                  <a:srgbClr val="000000"/>
                </a:solidFill>
              </a:rPr>
              <a:t>Featured the art of flipbook animation.</a:t>
            </a:r>
          </a:p>
          <a:p>
            <a:pPr lvl="0">
              <a:spcBef>
                <a:spcPts val="0"/>
              </a:spcBef>
              <a:buNone/>
            </a:pPr>
            <a:r>
              <a:t/>
            </a:r>
            <a:endParaRPr>
              <a:solidFill>
                <a:srgbClr val="000000"/>
              </a:solidFill>
            </a:endParaRPr>
          </a:p>
        </p:txBody>
      </p:sp>
      <p:pic>
        <p:nvPicPr>
          <p:cNvPr id="94" name="Shape 94"/>
          <p:cNvPicPr preferRelativeResize="0"/>
          <p:nvPr/>
        </p:nvPicPr>
        <p:blipFill>
          <a:blip r:embed="rId3">
            <a:alphaModFix/>
          </a:blip>
          <a:stretch>
            <a:fillRect/>
          </a:stretch>
        </p:blipFill>
        <p:spPr>
          <a:xfrm>
            <a:off x="4124499" y="752624"/>
            <a:ext cx="1625875" cy="1292950"/>
          </a:xfrm>
          <a:prstGeom prst="rect">
            <a:avLst/>
          </a:prstGeom>
          <a:noFill/>
          <a:ln>
            <a:noFill/>
          </a:ln>
        </p:spPr>
      </p:pic>
      <p:pic>
        <p:nvPicPr>
          <p:cNvPr id="95" name="Shape 95"/>
          <p:cNvPicPr preferRelativeResize="0"/>
          <p:nvPr/>
        </p:nvPicPr>
        <p:blipFill rotWithShape="1">
          <a:blip r:embed="rId4">
            <a:alphaModFix/>
          </a:blip>
          <a:srcRect b="18334" l="0" r="0" t="16717"/>
          <a:stretch/>
        </p:blipFill>
        <p:spPr>
          <a:xfrm>
            <a:off x="6601225" y="699774"/>
            <a:ext cx="1954200" cy="1345812"/>
          </a:xfrm>
          <a:prstGeom prst="rect">
            <a:avLst/>
          </a:prstGeom>
          <a:noFill/>
          <a:ln>
            <a:noFill/>
          </a:ln>
        </p:spPr>
      </p:pic>
      <p:cxnSp>
        <p:nvCxnSpPr>
          <p:cNvPr id="96" name="Shape 96"/>
          <p:cNvCxnSpPr/>
          <p:nvPr/>
        </p:nvCxnSpPr>
        <p:spPr>
          <a:xfrm>
            <a:off x="6269125" y="2045575"/>
            <a:ext cx="15600" cy="500400"/>
          </a:xfrm>
          <a:prstGeom prst="straightConnector1">
            <a:avLst/>
          </a:prstGeom>
          <a:noFill/>
          <a:ln cap="flat" cmpd="sng" w="28575">
            <a:solidFill>
              <a:schemeClr val="dk2"/>
            </a:solidFill>
            <a:prstDash val="solid"/>
            <a:round/>
            <a:headEnd len="lg" w="lg" type="none"/>
            <a:tailEnd len="lg" w="lg" type="triangle"/>
          </a:ln>
        </p:spPr>
      </p:cxnSp>
      <p:sp>
        <p:nvSpPr>
          <p:cNvPr id="97" name="Shape 97"/>
          <p:cNvSpPr txBox="1"/>
          <p:nvPr/>
        </p:nvSpPr>
        <p:spPr>
          <a:xfrm>
            <a:off x="4647025" y="4611950"/>
            <a:ext cx="3259800" cy="437700"/>
          </a:xfrm>
          <a:prstGeom prst="rect">
            <a:avLst/>
          </a:prstGeom>
          <a:noFill/>
          <a:ln>
            <a:noFill/>
          </a:ln>
        </p:spPr>
        <p:txBody>
          <a:bodyPr anchorCtr="0" anchor="t" bIns="91425" lIns="91425" rIns="91425" tIns="91425">
            <a:noAutofit/>
          </a:bodyPr>
          <a:lstStyle/>
          <a:p>
            <a:pPr lvl="0">
              <a:spcBef>
                <a:spcPts val="0"/>
              </a:spcBef>
              <a:buNone/>
            </a:pPr>
            <a:r>
              <a:rPr lang="en" sz="1800"/>
              <a:t>My Flip Animated Sign Device</a:t>
            </a:r>
          </a:p>
        </p:txBody>
      </p:sp>
      <p:pic>
        <p:nvPicPr>
          <p:cNvPr id="98" name="Shape 98"/>
          <p:cNvPicPr preferRelativeResize="0"/>
          <p:nvPr/>
        </p:nvPicPr>
        <p:blipFill>
          <a:blip r:embed="rId5">
            <a:alphaModFix/>
          </a:blip>
          <a:stretch>
            <a:fillRect/>
          </a:stretch>
        </p:blipFill>
        <p:spPr>
          <a:xfrm>
            <a:off x="4800750" y="2615922"/>
            <a:ext cx="1954199" cy="2089678"/>
          </a:xfrm>
          <a:prstGeom prst="rect">
            <a:avLst/>
          </a:prstGeom>
          <a:noFill/>
          <a:ln>
            <a:noFill/>
          </a:ln>
        </p:spPr>
      </p:pic>
      <p:pic>
        <p:nvPicPr>
          <p:cNvPr id="99" name="Shape 99"/>
          <p:cNvPicPr preferRelativeResize="0"/>
          <p:nvPr/>
        </p:nvPicPr>
        <p:blipFill>
          <a:blip r:embed="rId6">
            <a:alphaModFix/>
          </a:blip>
          <a:stretch>
            <a:fillRect/>
          </a:stretch>
        </p:blipFill>
        <p:spPr>
          <a:xfrm>
            <a:off x="6976575" y="3159538"/>
            <a:ext cx="1436947" cy="1546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98250" y="16350"/>
            <a:ext cx="8826600" cy="602700"/>
          </a:xfrm>
          <a:prstGeom prst="rect">
            <a:avLst/>
          </a:prstGeom>
        </p:spPr>
        <p:txBody>
          <a:bodyPr anchorCtr="0" anchor="ctr" bIns="91425" lIns="91425" rIns="91425" tIns="91425">
            <a:noAutofit/>
          </a:bodyPr>
          <a:lstStyle/>
          <a:p>
            <a:pPr lvl="0">
              <a:spcBef>
                <a:spcPts val="0"/>
              </a:spcBef>
              <a:buNone/>
            </a:pPr>
            <a:r>
              <a:rPr lang="en" sz="3200"/>
              <a:t>Method</a:t>
            </a:r>
          </a:p>
        </p:txBody>
      </p:sp>
      <p:pic>
        <p:nvPicPr>
          <p:cNvPr id="105" name="Shape 105"/>
          <p:cNvPicPr preferRelativeResize="0"/>
          <p:nvPr/>
        </p:nvPicPr>
        <p:blipFill>
          <a:blip r:embed="rId3">
            <a:alphaModFix/>
          </a:blip>
          <a:stretch>
            <a:fillRect/>
          </a:stretch>
        </p:blipFill>
        <p:spPr>
          <a:xfrm>
            <a:off x="2489787" y="1163302"/>
            <a:ext cx="4164418" cy="937575"/>
          </a:xfrm>
          <a:prstGeom prst="rect">
            <a:avLst/>
          </a:prstGeom>
          <a:noFill/>
          <a:ln>
            <a:noFill/>
          </a:ln>
        </p:spPr>
      </p:pic>
      <p:sp>
        <p:nvSpPr>
          <p:cNvPr id="106" name="Shape 106"/>
          <p:cNvSpPr txBox="1"/>
          <p:nvPr/>
        </p:nvSpPr>
        <p:spPr>
          <a:xfrm>
            <a:off x="2623500" y="619050"/>
            <a:ext cx="3897000" cy="579600"/>
          </a:xfrm>
          <a:prstGeom prst="rect">
            <a:avLst/>
          </a:prstGeom>
          <a:noFill/>
          <a:ln>
            <a:noFill/>
          </a:ln>
        </p:spPr>
        <p:txBody>
          <a:bodyPr anchorCtr="0" anchor="t" bIns="91425" lIns="91425" rIns="91425" tIns="91425">
            <a:noAutofit/>
          </a:bodyPr>
          <a:lstStyle/>
          <a:p>
            <a:pPr lvl="0" rtl="0">
              <a:spcBef>
                <a:spcPts val="0"/>
              </a:spcBef>
              <a:buNone/>
            </a:pPr>
            <a:r>
              <a:rPr lang="en" sz="2000">
                <a:latin typeface="Roboto"/>
                <a:ea typeface="Roboto"/>
                <a:cs typeface="Roboto"/>
                <a:sym typeface="Roboto"/>
              </a:rPr>
              <a:t>4 </a:t>
            </a:r>
            <a:r>
              <a:rPr lang="en" sz="2000">
                <a:latin typeface="Roboto"/>
                <a:ea typeface="Roboto"/>
                <a:cs typeface="Roboto"/>
                <a:sym typeface="Roboto"/>
              </a:rPr>
              <a:t>types of signs that were made:</a:t>
            </a:r>
          </a:p>
          <a:p>
            <a:pPr lvl="0" rtl="0">
              <a:spcBef>
                <a:spcPts val="0"/>
              </a:spcBef>
              <a:buNone/>
            </a:pPr>
            <a:r>
              <a:t/>
            </a:r>
            <a:endParaRPr sz="2000">
              <a:latin typeface="Roboto"/>
              <a:ea typeface="Roboto"/>
              <a:cs typeface="Roboto"/>
              <a:sym typeface="Roboto"/>
            </a:endParaRPr>
          </a:p>
        </p:txBody>
      </p:sp>
      <p:cxnSp>
        <p:nvCxnSpPr>
          <p:cNvPr id="107" name="Shape 107"/>
          <p:cNvCxnSpPr/>
          <p:nvPr/>
        </p:nvCxnSpPr>
        <p:spPr>
          <a:xfrm flipH="1">
            <a:off x="3786800" y="2231275"/>
            <a:ext cx="212100" cy="1171800"/>
          </a:xfrm>
          <a:prstGeom prst="straightConnector1">
            <a:avLst/>
          </a:prstGeom>
          <a:noFill/>
          <a:ln cap="flat" cmpd="sng" w="9525">
            <a:solidFill>
              <a:schemeClr val="dk2"/>
            </a:solidFill>
            <a:prstDash val="solid"/>
            <a:round/>
            <a:headEnd len="lg" w="lg" type="none"/>
            <a:tailEnd len="lg" w="lg" type="triangle"/>
          </a:ln>
        </p:spPr>
      </p:cxnSp>
      <p:cxnSp>
        <p:nvCxnSpPr>
          <p:cNvPr id="108" name="Shape 108"/>
          <p:cNvCxnSpPr/>
          <p:nvPr/>
        </p:nvCxnSpPr>
        <p:spPr>
          <a:xfrm>
            <a:off x="6621350" y="2173300"/>
            <a:ext cx="1158900" cy="1220700"/>
          </a:xfrm>
          <a:prstGeom prst="straightConnector1">
            <a:avLst/>
          </a:prstGeom>
          <a:noFill/>
          <a:ln cap="flat" cmpd="sng" w="9525">
            <a:solidFill>
              <a:schemeClr val="dk2"/>
            </a:solidFill>
            <a:prstDash val="solid"/>
            <a:round/>
            <a:headEnd len="lg" w="lg" type="none"/>
            <a:tailEnd len="lg" w="lg" type="triangle"/>
          </a:ln>
        </p:spPr>
      </p:cxnSp>
      <p:cxnSp>
        <p:nvCxnSpPr>
          <p:cNvPr id="109" name="Shape 109"/>
          <p:cNvCxnSpPr/>
          <p:nvPr/>
        </p:nvCxnSpPr>
        <p:spPr>
          <a:xfrm>
            <a:off x="5317263" y="2223971"/>
            <a:ext cx="387300" cy="1170899"/>
          </a:xfrm>
          <a:prstGeom prst="straightConnector1">
            <a:avLst/>
          </a:prstGeom>
          <a:noFill/>
          <a:ln cap="flat" cmpd="sng" w="9525">
            <a:solidFill>
              <a:schemeClr val="dk2"/>
            </a:solidFill>
            <a:prstDash val="solid"/>
            <a:round/>
            <a:headEnd len="lg" w="lg" type="none"/>
            <a:tailEnd len="lg" w="lg" type="triangle"/>
          </a:ln>
        </p:spPr>
      </p:cxnSp>
      <p:cxnSp>
        <p:nvCxnSpPr>
          <p:cNvPr id="110" name="Shape 110"/>
          <p:cNvCxnSpPr/>
          <p:nvPr/>
        </p:nvCxnSpPr>
        <p:spPr>
          <a:xfrm flipH="1">
            <a:off x="1832775" y="2260250"/>
            <a:ext cx="1021500" cy="1192500"/>
          </a:xfrm>
          <a:prstGeom prst="straightConnector1">
            <a:avLst/>
          </a:prstGeom>
          <a:noFill/>
          <a:ln cap="flat" cmpd="sng" w="9525">
            <a:solidFill>
              <a:schemeClr val="dk2"/>
            </a:solidFill>
            <a:prstDash val="solid"/>
            <a:round/>
            <a:headEnd len="lg" w="lg" type="none"/>
            <a:tailEnd len="lg" w="lg" type="triangle"/>
          </a:ln>
        </p:spPr>
      </p:cxnSp>
      <p:sp>
        <p:nvSpPr>
          <p:cNvPr id="111" name="Shape 111" title="deer">
            <a:hlinkClick r:id="rId4"/>
          </p:cNvPr>
          <p:cNvSpPr/>
          <p:nvPr/>
        </p:nvSpPr>
        <p:spPr>
          <a:xfrm>
            <a:off x="2711724" y="3452750"/>
            <a:ext cx="1721224" cy="1290924"/>
          </a:xfrm>
          <a:prstGeom prst="rect">
            <a:avLst/>
          </a:prstGeom>
          <a:blipFill>
            <a:blip r:embed="rId5">
              <a:alphaModFix/>
            </a:blip>
            <a:stretch>
              <a:fillRect/>
            </a:stretch>
          </a:blipFill>
          <a:ln>
            <a:noFill/>
          </a:ln>
        </p:spPr>
      </p:sp>
      <p:sp>
        <p:nvSpPr>
          <p:cNvPr id="112" name="Shape 112" title="school">
            <a:hlinkClick r:id="rId6"/>
          </p:cNvPr>
          <p:cNvSpPr/>
          <p:nvPr/>
        </p:nvSpPr>
        <p:spPr>
          <a:xfrm>
            <a:off x="638499" y="3452749"/>
            <a:ext cx="1721224" cy="1290924"/>
          </a:xfrm>
          <a:prstGeom prst="rect">
            <a:avLst/>
          </a:prstGeom>
          <a:blipFill>
            <a:blip r:embed="rId7">
              <a:alphaModFix/>
            </a:blip>
            <a:stretch>
              <a:fillRect/>
            </a:stretch>
          </a:blipFill>
          <a:ln>
            <a:noFill/>
          </a:ln>
        </p:spPr>
      </p:sp>
      <p:sp>
        <p:nvSpPr>
          <p:cNvPr id="113" name="Shape 113" title="hill">
            <a:hlinkClick r:id="rId8"/>
          </p:cNvPr>
          <p:cNvSpPr/>
          <p:nvPr/>
        </p:nvSpPr>
        <p:spPr>
          <a:xfrm>
            <a:off x="4784950" y="3466418"/>
            <a:ext cx="1836399" cy="1377306"/>
          </a:xfrm>
          <a:prstGeom prst="rect">
            <a:avLst/>
          </a:prstGeom>
          <a:blipFill>
            <a:blip r:embed="rId9">
              <a:alphaModFix/>
            </a:blip>
            <a:stretch>
              <a:fillRect/>
            </a:stretch>
          </a:blipFill>
          <a:ln>
            <a:noFill/>
          </a:ln>
        </p:spPr>
      </p:sp>
      <p:sp>
        <p:nvSpPr>
          <p:cNvPr id="114" name="Shape 114" title="falling rocks">
            <a:hlinkClick r:id="rId10"/>
          </p:cNvPr>
          <p:cNvSpPr/>
          <p:nvPr/>
        </p:nvSpPr>
        <p:spPr>
          <a:xfrm>
            <a:off x="6973350" y="3452750"/>
            <a:ext cx="1836399" cy="1377306"/>
          </a:xfrm>
          <a:prstGeom prst="rect">
            <a:avLst/>
          </a:prstGeom>
          <a:blipFill>
            <a:blip r:embed="rId11">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98250" y="16350"/>
            <a:ext cx="8826600" cy="602700"/>
          </a:xfrm>
          <a:prstGeom prst="rect">
            <a:avLst/>
          </a:prstGeom>
        </p:spPr>
        <p:txBody>
          <a:bodyPr anchorCtr="0" anchor="ctr" bIns="91425" lIns="91425" rIns="91425" tIns="91425">
            <a:noAutofit/>
          </a:bodyPr>
          <a:lstStyle/>
          <a:p>
            <a:pPr lvl="0">
              <a:spcBef>
                <a:spcPts val="0"/>
              </a:spcBef>
              <a:buNone/>
            </a:pPr>
            <a:r>
              <a:rPr lang="en" sz="3200"/>
              <a:t>Experimental Procedure</a:t>
            </a:r>
          </a:p>
        </p:txBody>
      </p:sp>
      <p:sp>
        <p:nvSpPr>
          <p:cNvPr id="120" name="Shape 120"/>
          <p:cNvSpPr txBox="1"/>
          <p:nvPr>
            <p:ph idx="4294967295" type="body"/>
          </p:nvPr>
        </p:nvSpPr>
        <p:spPr>
          <a:xfrm>
            <a:off x="460950" y="993600"/>
            <a:ext cx="8222100" cy="3156300"/>
          </a:xfrm>
          <a:prstGeom prst="rect">
            <a:avLst/>
          </a:prstGeom>
        </p:spPr>
        <p:txBody>
          <a:bodyPr anchorCtr="0" anchor="t" bIns="91425" lIns="91425" rIns="91425" tIns="91425">
            <a:noAutofit/>
          </a:bodyPr>
          <a:lstStyle/>
          <a:p>
            <a:pPr indent="-355600" lvl="0" marL="457200" rtl="0" algn="just">
              <a:lnSpc>
                <a:spcPct val="100000"/>
              </a:lnSpc>
              <a:spcBef>
                <a:spcPts val="2538"/>
              </a:spcBef>
              <a:spcAft>
                <a:spcPts val="0"/>
              </a:spcAft>
              <a:buClr>
                <a:srgbClr val="000000"/>
              </a:buClr>
              <a:buSzPct val="100000"/>
              <a:buFont typeface="Roboto"/>
              <a:buChar char="●"/>
            </a:pPr>
            <a:r>
              <a:rPr lang="en" sz="2000">
                <a:solidFill>
                  <a:srgbClr val="000000"/>
                </a:solidFill>
              </a:rPr>
              <a:t>Similar test as Cian et al’s experiment</a:t>
            </a:r>
          </a:p>
          <a:p>
            <a:pPr lvl="0" rtl="0" algn="just">
              <a:lnSpc>
                <a:spcPct val="100000"/>
              </a:lnSpc>
              <a:spcBef>
                <a:spcPts val="2538"/>
              </a:spcBef>
              <a:spcAft>
                <a:spcPts val="0"/>
              </a:spcAft>
              <a:buNone/>
            </a:pPr>
            <a:r>
              <a:t/>
            </a:r>
            <a:endParaRPr sz="2000">
              <a:solidFill>
                <a:srgbClr val="000000"/>
              </a:solidFill>
              <a:latin typeface="Calibri"/>
              <a:ea typeface="Calibri"/>
              <a:cs typeface="Calibri"/>
              <a:sym typeface="Calibri"/>
            </a:endParaRPr>
          </a:p>
          <a:p>
            <a:pPr indent="-374650" lvl="0" marL="914400" rtl="0">
              <a:lnSpc>
                <a:spcPct val="100000"/>
              </a:lnSpc>
              <a:spcBef>
                <a:spcPts val="0"/>
              </a:spcBef>
              <a:spcAft>
                <a:spcPts val="0"/>
              </a:spcAft>
              <a:buClr>
                <a:srgbClr val="000000"/>
              </a:buClr>
              <a:buSzPct val="100000"/>
              <a:buChar char="-"/>
            </a:pPr>
            <a:r>
              <a:rPr lang="en" sz="2300">
                <a:solidFill>
                  <a:srgbClr val="000000"/>
                </a:solidFill>
              </a:rPr>
              <a:t>Task 1: Response Time Study</a:t>
            </a:r>
          </a:p>
          <a:p>
            <a:pPr indent="-374650" lvl="0" marL="914400" rtl="0">
              <a:lnSpc>
                <a:spcPct val="100000"/>
              </a:lnSpc>
              <a:spcBef>
                <a:spcPts val="0"/>
              </a:spcBef>
              <a:spcAft>
                <a:spcPts val="0"/>
              </a:spcAft>
              <a:buClr>
                <a:srgbClr val="000000"/>
              </a:buClr>
              <a:buSzPct val="100000"/>
              <a:buFont typeface="Calibri"/>
              <a:buChar char="-"/>
            </a:pPr>
            <a:r>
              <a:rPr lang="en" sz="2300">
                <a:solidFill>
                  <a:srgbClr val="000000"/>
                </a:solidFill>
              </a:rPr>
              <a:t>Task 2: Perceived Risk Study</a:t>
            </a:r>
            <a:r>
              <a:rPr lang="en" sz="2300">
                <a:solidFill>
                  <a:srgbClr val="000000"/>
                </a:solidFill>
                <a:latin typeface="Calibri"/>
                <a:ea typeface="Calibri"/>
                <a:cs typeface="Calibri"/>
                <a:sym typeface="Calibri"/>
              </a:rPr>
              <a:t> </a:t>
            </a:r>
          </a:p>
          <a:p>
            <a:pPr lvl="0" rtl="0">
              <a:spcBef>
                <a:spcPts val="0"/>
              </a:spcBef>
              <a:buNone/>
            </a:pPr>
            <a:r>
              <a:t/>
            </a:r>
            <a:endParaRPr sz="2000">
              <a:solidFill>
                <a:srgbClr val="000000"/>
              </a:solidFill>
            </a:endParaRPr>
          </a:p>
          <a:p>
            <a:pPr indent="-355600" lvl="0" marL="457200" rtl="0">
              <a:spcBef>
                <a:spcPts val="0"/>
              </a:spcBef>
              <a:buClr>
                <a:srgbClr val="000000"/>
              </a:buClr>
              <a:buSzPct val="100000"/>
            </a:pPr>
            <a:r>
              <a:rPr lang="en" sz="2000">
                <a:solidFill>
                  <a:srgbClr val="000000"/>
                </a:solidFill>
              </a:rPr>
              <a:t>47 Participants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nvSpPr>
        <p:spPr>
          <a:xfrm>
            <a:off x="115750" y="0"/>
            <a:ext cx="5709300" cy="720000"/>
          </a:xfrm>
          <a:prstGeom prst="rect">
            <a:avLst/>
          </a:prstGeom>
          <a:noFill/>
          <a:ln>
            <a:noFill/>
          </a:ln>
        </p:spPr>
        <p:txBody>
          <a:bodyPr anchorCtr="0" anchor="ctr" bIns="91425" lIns="91425" rIns="91425" tIns="91425">
            <a:noAutofit/>
          </a:bodyPr>
          <a:lstStyle/>
          <a:p>
            <a:pPr lvl="0" rtl="0">
              <a:spcBef>
                <a:spcPts val="0"/>
              </a:spcBef>
              <a:buNone/>
            </a:pPr>
            <a:r>
              <a:rPr lang="en" sz="2300">
                <a:latin typeface="Roboto"/>
                <a:ea typeface="Roboto"/>
                <a:cs typeface="Roboto"/>
                <a:sym typeface="Roboto"/>
              </a:rPr>
              <a:t>Task 1: Response Time Study</a:t>
            </a:r>
          </a:p>
        </p:txBody>
      </p:sp>
      <p:sp>
        <p:nvSpPr>
          <p:cNvPr id="126" name="Shape 126" title="DrivingSimulationVersion1">
            <a:hlinkClick r:id="rId3"/>
          </p:cNvPr>
          <p:cNvSpPr/>
          <p:nvPr/>
        </p:nvSpPr>
        <p:spPr>
          <a:xfrm>
            <a:off x="1956587" y="720000"/>
            <a:ext cx="5230825" cy="3923125"/>
          </a:xfrm>
          <a:prstGeom prst="rect">
            <a:avLst/>
          </a:prstGeom>
          <a:blipFill>
            <a:blip r:embed="rId4">
              <a:alphaModFix/>
            </a:blip>
            <a:stretch>
              <a:fillRect/>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pic>
        <p:nvPicPr>
          <p:cNvPr id="131" name="Shape 131"/>
          <p:cNvPicPr preferRelativeResize="0"/>
          <p:nvPr/>
        </p:nvPicPr>
        <p:blipFill>
          <a:blip r:embed="rId3">
            <a:alphaModFix/>
          </a:blip>
          <a:stretch>
            <a:fillRect/>
          </a:stretch>
        </p:blipFill>
        <p:spPr>
          <a:xfrm>
            <a:off x="623350" y="413175"/>
            <a:ext cx="1285249" cy="3651775"/>
          </a:xfrm>
          <a:prstGeom prst="rect">
            <a:avLst/>
          </a:prstGeom>
          <a:noFill/>
          <a:ln>
            <a:noFill/>
          </a:ln>
        </p:spPr>
      </p:pic>
      <p:sp>
        <p:nvSpPr>
          <p:cNvPr id="132" name="Shape 132"/>
          <p:cNvSpPr txBox="1"/>
          <p:nvPr/>
        </p:nvSpPr>
        <p:spPr>
          <a:xfrm>
            <a:off x="329700" y="4064950"/>
            <a:ext cx="2070600" cy="1018800"/>
          </a:xfrm>
          <a:prstGeom prst="rect">
            <a:avLst/>
          </a:prstGeom>
          <a:noFill/>
          <a:ln>
            <a:noFill/>
          </a:ln>
        </p:spPr>
        <p:txBody>
          <a:bodyPr anchorCtr="0" anchor="t" bIns="91425" lIns="91425" rIns="91425" tIns="91425">
            <a:noAutofit/>
          </a:bodyPr>
          <a:lstStyle/>
          <a:p>
            <a:pPr lvl="0">
              <a:spcBef>
                <a:spcPts val="0"/>
              </a:spcBef>
              <a:buNone/>
            </a:pPr>
            <a:r>
              <a:rPr lang="en" sz="2000">
                <a:latin typeface="Roboto"/>
                <a:ea typeface="Roboto"/>
                <a:cs typeface="Roboto"/>
                <a:sym typeface="Roboto"/>
              </a:rPr>
              <a:t>Bird’s eye view of road used in Task 2.</a:t>
            </a:r>
          </a:p>
        </p:txBody>
      </p:sp>
      <p:cxnSp>
        <p:nvCxnSpPr>
          <p:cNvPr id="133" name="Shape 133"/>
          <p:cNvCxnSpPr/>
          <p:nvPr/>
        </p:nvCxnSpPr>
        <p:spPr>
          <a:xfrm>
            <a:off x="2896925" y="59125"/>
            <a:ext cx="26700" cy="5024400"/>
          </a:xfrm>
          <a:prstGeom prst="straightConnector1">
            <a:avLst/>
          </a:prstGeom>
          <a:noFill/>
          <a:ln cap="flat" cmpd="sng" w="28575">
            <a:solidFill>
              <a:schemeClr val="dk2"/>
            </a:solidFill>
            <a:prstDash val="solid"/>
            <a:round/>
            <a:headEnd len="lg" w="lg" type="none"/>
            <a:tailEnd len="lg" w="lg" type="none"/>
          </a:ln>
        </p:spPr>
      </p:cxnSp>
      <p:sp>
        <p:nvSpPr>
          <p:cNvPr descr="This video is about My Movie" id="134" name="Shape 134" title="vid record.mp4">
            <a:hlinkClick r:id="rId4"/>
          </p:cNvPr>
          <p:cNvSpPr/>
          <p:nvPr/>
        </p:nvSpPr>
        <p:spPr>
          <a:xfrm>
            <a:off x="3096875" y="579375"/>
            <a:ext cx="5794875" cy="4346125"/>
          </a:xfrm>
          <a:prstGeom prst="rect">
            <a:avLst/>
          </a:prstGeom>
          <a:blipFill>
            <a:blip r:embed="rId5">
              <a:alphaModFix/>
            </a:blip>
            <a:stretch>
              <a:fillRect/>
            </a:stretch>
          </a:blipFill>
          <a:ln>
            <a:noFill/>
          </a:ln>
        </p:spPr>
      </p:sp>
      <p:sp>
        <p:nvSpPr>
          <p:cNvPr id="135" name="Shape 135"/>
          <p:cNvSpPr txBox="1"/>
          <p:nvPr/>
        </p:nvSpPr>
        <p:spPr>
          <a:xfrm>
            <a:off x="4002562" y="103250"/>
            <a:ext cx="4185600" cy="794700"/>
          </a:xfrm>
          <a:prstGeom prst="rect">
            <a:avLst/>
          </a:prstGeom>
          <a:noFill/>
          <a:ln>
            <a:noFill/>
          </a:ln>
        </p:spPr>
        <p:txBody>
          <a:bodyPr anchorCtr="0" anchor="t" bIns="91425" lIns="91425" rIns="91425" tIns="91425">
            <a:noAutofit/>
          </a:bodyPr>
          <a:lstStyle/>
          <a:p>
            <a:pPr lvl="0" rtl="0">
              <a:spcBef>
                <a:spcPts val="0"/>
              </a:spcBef>
              <a:buNone/>
            </a:pPr>
            <a:r>
              <a:rPr lang="en" sz="2300">
                <a:latin typeface="Roboto"/>
                <a:ea typeface="Roboto"/>
                <a:cs typeface="Roboto"/>
                <a:sym typeface="Roboto"/>
              </a:rPr>
              <a:t>Task 2: Perceived Risk Study</a:t>
            </a:r>
            <a:r>
              <a:rPr lang="en" sz="2300">
                <a:latin typeface="Calibri"/>
                <a:ea typeface="Calibri"/>
                <a:cs typeface="Calibri"/>
                <a:sym typeface="Calibri"/>
              </a:rPr>
              <a:t>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sz="3200"/>
              <a:t>Results/Conclusion</a:t>
            </a:r>
          </a:p>
        </p:txBody>
      </p:sp>
      <p:sp>
        <p:nvSpPr>
          <p:cNvPr id="141" name="Shape 141"/>
          <p:cNvSpPr txBox="1"/>
          <p:nvPr>
            <p:ph idx="4294967295" type="body"/>
          </p:nvPr>
        </p:nvSpPr>
        <p:spPr>
          <a:xfrm>
            <a:off x="460950" y="1489800"/>
            <a:ext cx="8222100" cy="2163900"/>
          </a:xfrm>
          <a:prstGeom prst="rect">
            <a:avLst/>
          </a:prstGeom>
        </p:spPr>
        <p:txBody>
          <a:bodyPr anchorCtr="0" anchor="t" bIns="91425" lIns="91425" rIns="91425" tIns="91425">
            <a:noAutofit/>
          </a:bodyPr>
          <a:lstStyle/>
          <a:p>
            <a:pPr indent="-381000" lvl="0" marL="457200" rtl="0">
              <a:spcBef>
                <a:spcPts val="0"/>
              </a:spcBef>
              <a:buClr>
                <a:srgbClr val="000000"/>
              </a:buClr>
              <a:buSzPct val="100000"/>
            </a:pPr>
            <a:r>
              <a:rPr lang="en" sz="2400">
                <a:solidFill>
                  <a:srgbClr val="000000"/>
                </a:solidFill>
              </a:rPr>
              <a:t>Hypothesis Unproven</a:t>
            </a:r>
          </a:p>
          <a:p>
            <a:pPr lvl="0">
              <a:spcBef>
                <a:spcPts val="0"/>
              </a:spcBef>
              <a:buNone/>
            </a:pPr>
            <a:r>
              <a:t/>
            </a:r>
            <a:endParaRPr sz="700">
              <a:solidFill>
                <a:srgbClr val="000000"/>
              </a:solidFill>
            </a:endParaRPr>
          </a:p>
          <a:p>
            <a:pPr indent="-381000" lvl="0" marL="457200" rtl="0">
              <a:spcBef>
                <a:spcPts val="0"/>
              </a:spcBef>
              <a:buClr>
                <a:srgbClr val="000000"/>
              </a:buClr>
              <a:buSzPct val="100000"/>
            </a:pPr>
            <a:r>
              <a:rPr lang="en" sz="2400">
                <a:solidFill>
                  <a:srgbClr val="000000"/>
                </a:solidFill>
              </a:rPr>
              <a:t>Non-related t-test → </a:t>
            </a:r>
            <a:r>
              <a:rPr lang="en" sz="2400">
                <a:solidFill>
                  <a:srgbClr val="000000"/>
                </a:solidFill>
              </a:rPr>
              <a:t>no statistical difference between flip animated signs regular still signs.</a:t>
            </a:r>
          </a:p>
          <a:p>
            <a:pPr lvl="0" rtl="0">
              <a:spcBef>
                <a:spcPts val="0"/>
              </a:spcBef>
              <a:buNone/>
            </a:pPr>
            <a:r>
              <a:t/>
            </a:r>
            <a:endParaRPr sz="2400">
              <a:solidFill>
                <a:srgbClr val="000000"/>
              </a:solidFill>
            </a:endParaRPr>
          </a:p>
          <a:p>
            <a:pPr lvl="0" rt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