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E4E2D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822433"/>
              </a:buClr>
              <a:defRPr>
                <a:solidFill>
                  <a:srgbClr val="82243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1pPr>
            <a:lvl2pPr lvl="1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2pPr>
            <a:lvl3pPr lvl="2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3pPr>
            <a:lvl4pPr lvl="3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4pPr>
            <a:lvl5pPr lvl="4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5pPr>
            <a:lvl6pPr lvl="5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6pPr>
            <a:lvl7pPr lvl="6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7pPr>
            <a:lvl8pPr lvl="7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8pPr>
            <a:lvl9pPr lvl="8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0" y="5034275"/>
            <a:ext cx="9144000" cy="109200"/>
          </a:xfrm>
          <a:prstGeom prst="rect">
            <a:avLst/>
          </a:prstGeom>
          <a:solidFill>
            <a:srgbClr val="82243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00" y="4415162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781" y="4344988"/>
            <a:ext cx="1176227" cy="68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4E2D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>
                <a:solidFill>
                  <a:srgbClr val="822433"/>
                </a:solidFill>
              </a:rPr>
              <a:t>Measuring the Complexity of ANN-produced Evolutionary Designs</a:t>
            </a:r>
          </a:p>
        </p:txBody>
      </p:sp>
      <p:sp>
        <p:nvSpPr>
          <p:cNvPr id="63" name="Shape 63"/>
          <p:cNvSpPr txBox="1"/>
          <p:nvPr>
            <p:ph idx="4294967295" type="subTitle"/>
          </p:nvPr>
        </p:nvSpPr>
        <p:spPr>
          <a:xfrm>
            <a:off x="1325235" y="2916250"/>
            <a:ext cx="64935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6F70"/>
                </a:solidFill>
              </a:rPr>
              <a:t>John Peterson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C6F70"/>
                </a:solidFill>
              </a:rPr>
              <a:t>Advised by Prof. John Rieffel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412" y="162275"/>
            <a:ext cx="1349150" cy="1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836" y="3502200"/>
            <a:ext cx="2592324" cy="15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Candidate Measures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083550" y="3237075"/>
            <a:ext cx="25461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035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Perimeter^2 / Area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Perimeter / ((perimeter of bounding rect)/ area of bounding rect)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Optimizing ANNs to Geometric Measures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083550" y="3237075"/>
            <a:ext cx="25461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035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ANN Parameters: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number of hidden nodes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recurrence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global location information as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(With both candidate geometric measures as fitness functions)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n25n.pn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0" y="661250"/>
            <a:ext cx="4501400" cy="337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50n.png"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099" y="661250"/>
            <a:ext cx="4501399" cy="33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Initial Results (complex ANNs)</a:t>
            </a:r>
          </a:p>
        </p:txBody>
      </p:sp>
      <p:pic>
        <p:nvPicPr>
          <p:cNvPr descr="bg15r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3475"/>
            <a:ext cx="4208700" cy="315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g50r.png"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400" y="993487"/>
            <a:ext cx="4208700" cy="31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mple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5" y="50525"/>
            <a:ext cx="4568350" cy="456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lex.pn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650" y="50525"/>
            <a:ext cx="4568350" cy="45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lex.pn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925" y="102625"/>
            <a:ext cx="4789300" cy="47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1" type="body"/>
          </p:nvPr>
        </p:nvSpPr>
        <p:spPr>
          <a:xfrm>
            <a:off x="4942025" y="1027000"/>
            <a:ext cx="1900800" cy="8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b(result) = 11270.76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p(result) = 435.05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15r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5" y="672874"/>
            <a:ext cx="4467926" cy="335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15r.png"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975" y="672881"/>
            <a:ext cx="4467923" cy="3350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15r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0" y="707632"/>
            <a:ext cx="4508600" cy="3381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g50r.png"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200" y="719857"/>
            <a:ext cx="4508600" cy="3381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22587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Conclusions And Future Work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17111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275" y="1017450"/>
            <a:ext cx="5111449" cy="33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EvoFab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653" y="1108703"/>
            <a:ext cx="6328699" cy="35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EvoFab System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62" y="1019448"/>
            <a:ext cx="4276274" cy="3208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340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25444" y="481990"/>
            <a:ext cx="3212926" cy="428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4E2D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Procedure for Optimization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162" y="1105475"/>
            <a:ext cx="5393675" cy="36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4E2D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Fundamental Open Question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414175" y="1824750"/>
            <a:ext cx="63525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82243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872225" y="1864650"/>
            <a:ext cx="74364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82243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the relationship between the structural characteristics of ANNs, and the “complexity” of the geometric outputs they can produce?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4E2D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rphologies.pn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549" y="2595549"/>
            <a:ext cx="4661949" cy="17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“Shape Complexity”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13975" y="1017450"/>
            <a:ext cx="46041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C6F70"/>
              </a:buClr>
              <a:buSzPct val="100000"/>
              <a:buFont typeface="Lato"/>
              <a:buChar char="-"/>
            </a:pPr>
            <a:r>
              <a:rPr lang="en" sz="2400">
                <a:solidFill>
                  <a:srgbClr val="6C6F70"/>
                </a:solidFill>
                <a:latin typeface="Lato"/>
                <a:ea typeface="Lato"/>
                <a:cs typeface="Lato"/>
                <a:sym typeface="Lato"/>
              </a:rPr>
              <a:t>Shannon entropy of curvature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C6F70"/>
              </a:buClr>
              <a:buSzPct val="100000"/>
              <a:buFont typeface="Lato"/>
              <a:buChar char="-"/>
            </a:pPr>
            <a:r>
              <a:rPr lang="en" sz="2400">
                <a:solidFill>
                  <a:srgbClr val="6C6F70"/>
                </a:solidFill>
                <a:latin typeface="Lato"/>
                <a:ea typeface="Lato"/>
                <a:cs typeface="Lato"/>
                <a:sym typeface="Lato"/>
              </a:rPr>
              <a:t>Page et al. 2003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C6F70"/>
              </a:buClr>
              <a:buSzPct val="100000"/>
              <a:buFont typeface="Lato"/>
              <a:buChar char="-"/>
            </a:pPr>
            <a:r>
              <a:rPr lang="en" sz="2400">
                <a:solidFill>
                  <a:srgbClr val="6C6F70"/>
                </a:solidFill>
                <a:latin typeface="Lato"/>
                <a:ea typeface="Lato"/>
                <a:cs typeface="Lato"/>
                <a:sym typeface="Lato"/>
              </a:rPr>
              <a:t>Auerbach and Bongard 2012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C6F70"/>
              </a:buClr>
              <a:buSzPct val="100000"/>
              <a:buFont typeface="Lato"/>
              <a:buChar char="-"/>
            </a:pPr>
            <a:r>
              <a:rPr lang="en" sz="1800">
                <a:solidFill>
                  <a:srgbClr val="6C6F70"/>
                </a:solidFill>
                <a:latin typeface="Lato"/>
                <a:ea typeface="Lato"/>
                <a:cs typeface="Lato"/>
                <a:sym typeface="Lato"/>
              </a:rPr>
              <a:t>(Morphological Complexity)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82243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shannon.png"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550" y="1113075"/>
            <a:ext cx="3557149" cy="12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Morphological Complexity 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-8132850" y="521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orph_for_toy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487"/>
            <a:ext cx="4913124" cy="4664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rph_for_simulation.png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125" y="570225"/>
            <a:ext cx="4312900" cy="384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l_measures.pn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459" y="76200"/>
            <a:ext cx="552507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083550" y="3237075"/>
            <a:ext cx="25461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