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Lato"/>
      <p:regular r:id="rId36"/>
      <p:bold r:id="rId37"/>
      <p:italic r:id="rId38"/>
      <p:boldItalic r:id="rId39"/>
    </p:embeddedFont>
    <p:embeddedFont>
      <p:font typeface="Source Sans Pr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regular.fntdata"/><Relationship Id="rId20" Type="http://schemas.openxmlformats.org/officeDocument/2006/relationships/slide" Target="slides/slide15.xml"/><Relationship Id="rId42" Type="http://schemas.openxmlformats.org/officeDocument/2006/relationships/font" Target="fonts/SourceSansPro-italic.fntdata"/><Relationship Id="rId41" Type="http://schemas.openxmlformats.org/officeDocument/2006/relationships/font" Target="fonts/SourceSansPr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SourceSansPr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Mention control groups.</a:t>
            </a:r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Mention difference in the biometrics of each person creates differences in measurements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Subjects may change their body position during the experiment, which may negatively affect the measurements.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Tell a little bit about how to calibrate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Make sure head distance is in optimal range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Make sure gaze point is focused on the centers of circles.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python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explain why you process data this way: summarize time series data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make ref to related work</a:t>
            </a:r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Mention related work to describe decisions of choosing features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why decide using upsampling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Briefly describe algorithm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compare confusion matrix</a:t>
            </a:r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Provide possible reason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1.should probably use full time frame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2.gaze point not very spread out</a:t>
            </a:r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lang="en-US"/>
              <a:t>more details for each point if you have some time left</a:t>
            </a:r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075679" y="1540079"/>
            <a:ext cx="699623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1075679" y="2544118"/>
            <a:ext cx="699623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075679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660560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4660560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1075679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075679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660560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1075679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660560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4660560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4" type="body"/>
          </p:nvPr>
        </p:nvSpPr>
        <p:spPr>
          <a:xfrm>
            <a:off x="1075679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subTitle"/>
          </p:nvPr>
        </p:nvSpPr>
        <p:spPr>
          <a:xfrm>
            <a:off x="1047600" y="633960"/>
            <a:ext cx="6996238" cy="3317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Shape 195"/>
          <p:cNvSpPr txBox="1"/>
          <p:nvPr>
            <p:ph idx="1" type="subTitle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1075679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1075679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3" type="body"/>
          </p:nvPr>
        </p:nvSpPr>
        <p:spPr>
          <a:xfrm>
            <a:off x="4660560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075679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660560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3" type="body"/>
          </p:nvPr>
        </p:nvSpPr>
        <p:spPr>
          <a:xfrm>
            <a:off x="4660560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075679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4660560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3" type="body"/>
          </p:nvPr>
        </p:nvSpPr>
        <p:spPr>
          <a:xfrm>
            <a:off x="1075679" y="2544118"/>
            <a:ext cx="699623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075679" y="1540079"/>
            <a:ext cx="699623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1075679" y="2544118"/>
            <a:ext cx="699623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Shape 221"/>
          <p:cNvSpPr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075679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660560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subTitle"/>
          </p:nvPr>
        </p:nvSpPr>
        <p:spPr>
          <a:xfrm>
            <a:off x="1047600" y="633960"/>
            <a:ext cx="6996238" cy="3317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075679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1075679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4660560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075679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60560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3" type="body"/>
          </p:nvPr>
        </p:nvSpPr>
        <p:spPr>
          <a:xfrm>
            <a:off x="4660560" y="2544118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075679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660560" y="1540079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1075679" y="2544118"/>
            <a:ext cx="699623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6212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" name="Shape 7"/>
          <p:cNvSpPr/>
          <p:nvPr/>
        </p:nvSpPr>
        <p:spPr>
          <a:xfrm>
            <a:off x="152387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" name="Shape 8"/>
          <p:cNvSpPr/>
          <p:nvPr/>
        </p:nvSpPr>
        <p:spPr>
          <a:xfrm>
            <a:off x="2286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" name="Shape 9"/>
          <p:cNvSpPr/>
          <p:nvPr/>
        </p:nvSpPr>
        <p:spPr>
          <a:xfrm>
            <a:off x="304811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>
            <a:off x="3809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>
            <a:off x="4572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" name="Shape 12"/>
          <p:cNvSpPr/>
          <p:nvPr/>
        </p:nvSpPr>
        <p:spPr>
          <a:xfrm>
            <a:off x="533411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" name="Shape 13"/>
          <p:cNvSpPr/>
          <p:nvPr/>
        </p:nvSpPr>
        <p:spPr>
          <a:xfrm>
            <a:off x="6095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" name="Shape 14"/>
          <p:cNvSpPr/>
          <p:nvPr/>
        </p:nvSpPr>
        <p:spPr>
          <a:xfrm>
            <a:off x="6858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" name="Shape 15"/>
          <p:cNvSpPr/>
          <p:nvPr/>
        </p:nvSpPr>
        <p:spPr>
          <a:xfrm>
            <a:off x="762012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>
            <a:off x="838187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>
            <a:off x="380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8" name="Shape 18"/>
          <p:cNvSpPr/>
          <p:nvPr/>
        </p:nvSpPr>
        <p:spPr>
          <a:xfrm>
            <a:off x="1143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9" name="Shape 19"/>
          <p:cNvSpPr/>
          <p:nvPr/>
        </p:nvSpPr>
        <p:spPr>
          <a:xfrm>
            <a:off x="190511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0" name="Shape 20"/>
          <p:cNvSpPr/>
          <p:nvPr/>
        </p:nvSpPr>
        <p:spPr>
          <a:xfrm>
            <a:off x="2666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1" name="Shape 21"/>
          <p:cNvSpPr/>
          <p:nvPr/>
        </p:nvSpPr>
        <p:spPr>
          <a:xfrm>
            <a:off x="3429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2" name="Shape 22"/>
          <p:cNvSpPr/>
          <p:nvPr/>
        </p:nvSpPr>
        <p:spPr>
          <a:xfrm>
            <a:off x="419111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3" name="Shape 23"/>
          <p:cNvSpPr/>
          <p:nvPr/>
        </p:nvSpPr>
        <p:spPr>
          <a:xfrm>
            <a:off x="4952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4" name="Shape 24"/>
          <p:cNvSpPr/>
          <p:nvPr/>
        </p:nvSpPr>
        <p:spPr>
          <a:xfrm>
            <a:off x="5715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5" name="Shape 25"/>
          <p:cNvSpPr/>
          <p:nvPr/>
        </p:nvSpPr>
        <p:spPr>
          <a:xfrm>
            <a:off x="647711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6" name="Shape 26"/>
          <p:cNvSpPr/>
          <p:nvPr/>
        </p:nvSpPr>
        <p:spPr>
          <a:xfrm>
            <a:off x="723887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/>
          <p:nvPr/>
        </p:nvSpPr>
        <p:spPr>
          <a:xfrm>
            <a:off x="8001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/>
          <p:nvPr/>
        </p:nvSpPr>
        <p:spPr>
          <a:xfrm>
            <a:off x="876312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29" name="Shape 29"/>
          <p:cNvSpPr/>
          <p:nvPr/>
        </p:nvSpPr>
        <p:spPr>
          <a:xfrm>
            <a:off x="-28439" y="4446719"/>
            <a:ext cx="9191159" cy="712080"/>
          </a:xfrm>
          <a:custGeom>
            <a:pathLst>
              <a:path extrusionOk="0" h="120000" w="120000">
                <a:moveTo>
                  <a:pt x="124" y="1105"/>
                </a:moveTo>
                <a:lnTo>
                  <a:pt x="5409" y="47557"/>
                </a:lnTo>
                <a:lnTo>
                  <a:pt x="10321" y="21568"/>
                </a:lnTo>
                <a:lnTo>
                  <a:pt x="20393" y="21013"/>
                </a:lnTo>
                <a:lnTo>
                  <a:pt x="25367" y="0"/>
                </a:lnTo>
                <a:lnTo>
                  <a:pt x="30341" y="56959"/>
                </a:lnTo>
                <a:lnTo>
                  <a:pt x="35254" y="89584"/>
                </a:lnTo>
                <a:lnTo>
                  <a:pt x="40165" y="89032"/>
                </a:lnTo>
                <a:lnTo>
                  <a:pt x="45388" y="43687"/>
                </a:lnTo>
                <a:lnTo>
                  <a:pt x="50300" y="33179"/>
                </a:lnTo>
                <a:lnTo>
                  <a:pt x="55088" y="9892"/>
                </a:lnTo>
                <a:lnTo>
                  <a:pt x="60186" y="62489"/>
                </a:lnTo>
                <a:lnTo>
                  <a:pt x="65160" y="64312"/>
                </a:lnTo>
                <a:lnTo>
                  <a:pt x="70072" y="105622"/>
                </a:lnTo>
                <a:lnTo>
                  <a:pt x="75108" y="105622"/>
                </a:lnTo>
                <a:lnTo>
                  <a:pt x="80331" y="84608"/>
                </a:lnTo>
                <a:lnTo>
                  <a:pt x="85243" y="84608"/>
                </a:lnTo>
                <a:lnTo>
                  <a:pt x="89906" y="48111"/>
                </a:lnTo>
                <a:lnTo>
                  <a:pt x="95191" y="70782"/>
                </a:lnTo>
                <a:lnTo>
                  <a:pt x="99854" y="34285"/>
                </a:lnTo>
                <a:lnTo>
                  <a:pt x="109927" y="33733"/>
                </a:lnTo>
                <a:lnTo>
                  <a:pt x="114839" y="47557"/>
                </a:lnTo>
                <a:lnTo>
                  <a:pt x="120000" y="11614"/>
                </a:lnTo>
                <a:lnTo>
                  <a:pt x="11987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FF000">
              <a:alpha val="81568"/>
            </a:srgbClr>
          </a:solidFill>
          <a:ln>
            <a:noFill/>
          </a:ln>
        </p:spPr>
      </p:sp>
      <p:sp>
        <p:nvSpPr>
          <p:cNvPr id="30" name="Shape 30"/>
          <p:cNvSpPr/>
          <p:nvPr/>
        </p:nvSpPr>
        <p:spPr>
          <a:xfrm>
            <a:off x="-28439" y="4578119"/>
            <a:ext cx="9191159" cy="583919"/>
          </a:xfrm>
          <a:custGeom>
            <a:pathLst>
              <a:path extrusionOk="0" h="120000" w="120000">
                <a:moveTo>
                  <a:pt x="124" y="28313"/>
                </a:moveTo>
                <a:lnTo>
                  <a:pt x="5471" y="57561"/>
                </a:lnTo>
                <a:lnTo>
                  <a:pt x="15419" y="57561"/>
                </a:lnTo>
                <a:lnTo>
                  <a:pt x="20393" y="35122"/>
                </a:lnTo>
                <a:lnTo>
                  <a:pt x="25367" y="82927"/>
                </a:lnTo>
                <a:lnTo>
                  <a:pt x="30341" y="82927"/>
                </a:lnTo>
                <a:lnTo>
                  <a:pt x="35067" y="57561"/>
                </a:lnTo>
                <a:lnTo>
                  <a:pt x="40041" y="41952"/>
                </a:lnTo>
                <a:lnTo>
                  <a:pt x="45264" y="41952"/>
                </a:lnTo>
                <a:lnTo>
                  <a:pt x="50238" y="55608"/>
                </a:lnTo>
                <a:lnTo>
                  <a:pt x="55088" y="39025"/>
                </a:lnTo>
                <a:lnTo>
                  <a:pt x="60062" y="65364"/>
                </a:lnTo>
                <a:lnTo>
                  <a:pt x="65160" y="105367"/>
                </a:lnTo>
                <a:lnTo>
                  <a:pt x="69886" y="78047"/>
                </a:lnTo>
                <a:lnTo>
                  <a:pt x="74984" y="78047"/>
                </a:lnTo>
                <a:lnTo>
                  <a:pt x="80082" y="30242"/>
                </a:lnTo>
                <a:lnTo>
                  <a:pt x="85056" y="57561"/>
                </a:lnTo>
                <a:lnTo>
                  <a:pt x="90031" y="57561"/>
                </a:lnTo>
                <a:lnTo>
                  <a:pt x="95005" y="35122"/>
                </a:lnTo>
                <a:lnTo>
                  <a:pt x="104953" y="35122"/>
                </a:lnTo>
                <a:lnTo>
                  <a:pt x="109927" y="81951"/>
                </a:lnTo>
                <a:lnTo>
                  <a:pt x="114652" y="65364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31" name="Shape 31"/>
          <p:cNvSpPr/>
          <p:nvPr/>
        </p:nvSpPr>
        <p:spPr>
          <a:xfrm rot="8100000">
            <a:off x="1847880" y="4253039"/>
            <a:ext cx="122400" cy="122400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 rot="8100000">
            <a:off x="6039000" y="4537080"/>
            <a:ext cx="122400" cy="122400"/>
          </a:xfrm>
          <a:prstGeom prst="teardrop">
            <a:avLst>
              <a:gd fmla="val 100000" name="adj"/>
            </a:avLst>
          </a:prstGeom>
          <a:noFill/>
          <a:ln cap="flat" cmpd="sng" w="28425">
            <a:solidFill>
              <a:srgbClr val="00CEF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rot="8100000">
            <a:off x="7182000" y="4570198"/>
            <a:ext cx="122400" cy="122400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-9358" y="4581360"/>
            <a:ext cx="4204800" cy="475919"/>
          </a:xfrm>
          <a:custGeom>
            <a:pathLst>
              <a:path extrusionOk="0" h="120000" w="120000">
                <a:moveTo>
                  <a:pt x="0" y="10803"/>
                </a:moveTo>
                <a:lnTo>
                  <a:pt x="11280" y="104403"/>
                </a:lnTo>
                <a:lnTo>
                  <a:pt x="22152" y="104403"/>
                </a:lnTo>
                <a:lnTo>
                  <a:pt x="33024" y="88800"/>
                </a:lnTo>
                <a:lnTo>
                  <a:pt x="43896" y="120000"/>
                </a:lnTo>
                <a:lnTo>
                  <a:pt x="54631" y="70803"/>
                </a:lnTo>
                <a:lnTo>
                  <a:pt x="65640" y="70803"/>
                </a:lnTo>
                <a:lnTo>
                  <a:pt x="76240" y="0"/>
                </a:lnTo>
                <a:lnTo>
                  <a:pt x="87112" y="16800"/>
                </a:lnTo>
                <a:lnTo>
                  <a:pt x="98119" y="16800"/>
                </a:lnTo>
                <a:lnTo>
                  <a:pt x="109128" y="100800"/>
                </a:lnTo>
                <a:lnTo>
                  <a:pt x="120000" y="100800"/>
                </a:lnTo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/>
          <p:nvPr/>
        </p:nvSpPr>
        <p:spPr>
          <a:xfrm>
            <a:off x="4195800" y="4462560"/>
            <a:ext cx="3423958" cy="590038"/>
          </a:xfrm>
          <a:custGeom>
            <a:pathLst>
              <a:path extrusionOk="0" h="120000" w="120000">
                <a:moveTo>
                  <a:pt x="0" y="106451"/>
                </a:moveTo>
                <a:lnTo>
                  <a:pt x="13184" y="46451"/>
                </a:lnTo>
                <a:lnTo>
                  <a:pt x="26703" y="22255"/>
                </a:lnTo>
                <a:lnTo>
                  <a:pt x="40055" y="69677"/>
                </a:lnTo>
                <a:lnTo>
                  <a:pt x="53240" y="69677"/>
                </a:lnTo>
                <a:lnTo>
                  <a:pt x="66592" y="84191"/>
                </a:lnTo>
                <a:lnTo>
                  <a:pt x="79944" y="60000"/>
                </a:lnTo>
                <a:lnTo>
                  <a:pt x="93463" y="120000"/>
                </a:lnTo>
                <a:lnTo>
                  <a:pt x="106981" y="120000"/>
                </a:lnTo>
                <a:lnTo>
                  <a:pt x="120000" y="0"/>
                </a:lnTo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" name="Shape 36"/>
          <p:cNvSpPr/>
          <p:nvPr/>
        </p:nvSpPr>
        <p:spPr>
          <a:xfrm>
            <a:off x="7624800" y="4471919"/>
            <a:ext cx="1533240" cy="413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29440" y="34480"/>
                </a:lnTo>
                <a:lnTo>
                  <a:pt x="59999" y="34480"/>
                </a:lnTo>
                <a:lnTo>
                  <a:pt x="89812" y="34480"/>
                </a:ln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/>
          <p:nvPr/>
        </p:nvSpPr>
        <p:spPr>
          <a:xfrm>
            <a:off x="1114558" y="49006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495440" y="5029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33320" y="4971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52438" y="49626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-42839" y="46054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1876318" y="48340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257558" y="48294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638440" y="454823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3019318" y="461483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400560" y="461483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3781439" y="4948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4162319" y="4948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4543560" y="46674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924439" y="45435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305319" y="47721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686560" y="47721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6067439" y="48484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6448319" y="472931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829560" y="502451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210439" y="502451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7591320" y="44434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972560" y="4557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8353439" y="4557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8734320" y="4557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9129600" y="4867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990880" y="4586039"/>
            <a:ext cx="114120" cy="11412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085758" y="4871880"/>
            <a:ext cx="114120" cy="11412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4895639" y="4516200"/>
            <a:ext cx="114120" cy="11412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 rot="8100000">
            <a:off x="8700118" y="4329360"/>
            <a:ext cx="122400" cy="122400"/>
          </a:xfrm>
          <a:prstGeom prst="teardrop">
            <a:avLst>
              <a:gd fmla="val 100000" name="adj"/>
            </a:avLst>
          </a:prstGeom>
          <a:noFill/>
          <a:ln cap="flat" cmpd="sng" w="28425">
            <a:solidFill>
              <a:srgbClr val="AFF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457200" y="205200"/>
            <a:ext cx="8229238" cy="85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03479"/>
            <a:ext cx="8229238" cy="2982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76212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/>
          <p:nvPr/>
        </p:nvSpPr>
        <p:spPr>
          <a:xfrm>
            <a:off x="152387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/>
          <p:nvPr/>
        </p:nvSpPr>
        <p:spPr>
          <a:xfrm>
            <a:off x="2286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/>
          <p:nvPr/>
        </p:nvSpPr>
        <p:spPr>
          <a:xfrm>
            <a:off x="304811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/>
          <p:nvPr/>
        </p:nvSpPr>
        <p:spPr>
          <a:xfrm>
            <a:off x="3809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/>
          <p:nvPr/>
        </p:nvSpPr>
        <p:spPr>
          <a:xfrm>
            <a:off x="4572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/>
          <p:nvPr/>
        </p:nvSpPr>
        <p:spPr>
          <a:xfrm>
            <a:off x="533411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/>
          <p:nvPr/>
        </p:nvSpPr>
        <p:spPr>
          <a:xfrm>
            <a:off x="6095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/>
          <p:nvPr/>
        </p:nvSpPr>
        <p:spPr>
          <a:xfrm>
            <a:off x="6858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/>
          <p:nvPr/>
        </p:nvSpPr>
        <p:spPr>
          <a:xfrm>
            <a:off x="762012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/>
          <p:nvPr/>
        </p:nvSpPr>
        <p:spPr>
          <a:xfrm>
            <a:off x="838187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/>
          <p:nvPr/>
        </p:nvSpPr>
        <p:spPr>
          <a:xfrm>
            <a:off x="380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/>
          <p:nvPr/>
        </p:nvSpPr>
        <p:spPr>
          <a:xfrm>
            <a:off x="1143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/>
          <p:nvPr/>
        </p:nvSpPr>
        <p:spPr>
          <a:xfrm>
            <a:off x="190511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/>
          <p:nvPr/>
        </p:nvSpPr>
        <p:spPr>
          <a:xfrm>
            <a:off x="2666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/>
          <p:nvPr/>
        </p:nvSpPr>
        <p:spPr>
          <a:xfrm>
            <a:off x="3429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/>
          <p:nvPr/>
        </p:nvSpPr>
        <p:spPr>
          <a:xfrm>
            <a:off x="419111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/>
          <p:nvPr/>
        </p:nvSpPr>
        <p:spPr>
          <a:xfrm>
            <a:off x="495288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/>
          <p:nvPr/>
        </p:nvSpPr>
        <p:spPr>
          <a:xfrm>
            <a:off x="5715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/>
          <p:nvPr/>
        </p:nvSpPr>
        <p:spPr>
          <a:xfrm>
            <a:off x="6477119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/>
          <p:nvPr/>
        </p:nvSpPr>
        <p:spPr>
          <a:xfrm>
            <a:off x="7238878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/>
          <p:nvPr/>
        </p:nvSpPr>
        <p:spPr>
          <a:xfrm>
            <a:off x="800100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/>
          <p:nvPr/>
        </p:nvSpPr>
        <p:spPr>
          <a:xfrm>
            <a:off x="8763120" y="0"/>
            <a:ext cx="358" cy="5162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3F3F3"/>
            </a:solidFill>
            <a:prstDash val="dashDot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type="title"/>
          </p:nvPr>
        </p:nvSpPr>
        <p:spPr>
          <a:xfrm>
            <a:off x="1047600" y="63396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/>
          <p:nvPr/>
        </p:nvSpPr>
        <p:spPr>
          <a:xfrm>
            <a:off x="-28439" y="4446719"/>
            <a:ext cx="9191159" cy="712080"/>
          </a:xfrm>
          <a:custGeom>
            <a:pathLst>
              <a:path extrusionOk="0" h="120000" w="120000">
                <a:moveTo>
                  <a:pt x="124" y="1105"/>
                </a:moveTo>
                <a:lnTo>
                  <a:pt x="5409" y="47557"/>
                </a:lnTo>
                <a:lnTo>
                  <a:pt x="10321" y="21568"/>
                </a:lnTo>
                <a:lnTo>
                  <a:pt x="20393" y="21013"/>
                </a:lnTo>
                <a:lnTo>
                  <a:pt x="25367" y="0"/>
                </a:lnTo>
                <a:lnTo>
                  <a:pt x="30341" y="56959"/>
                </a:lnTo>
                <a:lnTo>
                  <a:pt x="35254" y="89584"/>
                </a:lnTo>
                <a:lnTo>
                  <a:pt x="40165" y="89032"/>
                </a:lnTo>
                <a:lnTo>
                  <a:pt x="45388" y="43687"/>
                </a:lnTo>
                <a:lnTo>
                  <a:pt x="50300" y="33179"/>
                </a:lnTo>
                <a:lnTo>
                  <a:pt x="55088" y="9892"/>
                </a:lnTo>
                <a:lnTo>
                  <a:pt x="60186" y="62489"/>
                </a:lnTo>
                <a:lnTo>
                  <a:pt x="65160" y="64312"/>
                </a:lnTo>
                <a:lnTo>
                  <a:pt x="70072" y="105622"/>
                </a:lnTo>
                <a:lnTo>
                  <a:pt x="75108" y="105622"/>
                </a:lnTo>
                <a:lnTo>
                  <a:pt x="80331" y="84608"/>
                </a:lnTo>
                <a:lnTo>
                  <a:pt x="85243" y="84608"/>
                </a:lnTo>
                <a:lnTo>
                  <a:pt x="89906" y="48111"/>
                </a:lnTo>
                <a:lnTo>
                  <a:pt x="95191" y="70782"/>
                </a:lnTo>
                <a:lnTo>
                  <a:pt x="99854" y="34285"/>
                </a:lnTo>
                <a:lnTo>
                  <a:pt x="109927" y="33733"/>
                </a:lnTo>
                <a:lnTo>
                  <a:pt x="114839" y="47557"/>
                </a:lnTo>
                <a:lnTo>
                  <a:pt x="120000" y="11614"/>
                </a:lnTo>
                <a:lnTo>
                  <a:pt x="11987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AFF000">
              <a:alpha val="81568"/>
            </a:srgbClr>
          </a:solidFill>
          <a:ln>
            <a:noFill/>
          </a:ln>
        </p:spPr>
      </p:sp>
      <p:sp>
        <p:nvSpPr>
          <p:cNvPr id="141" name="Shape 141"/>
          <p:cNvSpPr/>
          <p:nvPr/>
        </p:nvSpPr>
        <p:spPr>
          <a:xfrm>
            <a:off x="-28439" y="4578119"/>
            <a:ext cx="9191159" cy="583919"/>
          </a:xfrm>
          <a:custGeom>
            <a:pathLst>
              <a:path extrusionOk="0" h="120000" w="120000">
                <a:moveTo>
                  <a:pt x="124" y="28313"/>
                </a:moveTo>
                <a:lnTo>
                  <a:pt x="5471" y="57561"/>
                </a:lnTo>
                <a:lnTo>
                  <a:pt x="15419" y="57561"/>
                </a:lnTo>
                <a:lnTo>
                  <a:pt x="20393" y="35122"/>
                </a:lnTo>
                <a:lnTo>
                  <a:pt x="25367" y="82927"/>
                </a:lnTo>
                <a:lnTo>
                  <a:pt x="30341" y="82927"/>
                </a:lnTo>
                <a:lnTo>
                  <a:pt x="35067" y="57561"/>
                </a:lnTo>
                <a:lnTo>
                  <a:pt x="40041" y="41952"/>
                </a:lnTo>
                <a:lnTo>
                  <a:pt x="45264" y="41952"/>
                </a:lnTo>
                <a:lnTo>
                  <a:pt x="50238" y="55608"/>
                </a:lnTo>
                <a:lnTo>
                  <a:pt x="55088" y="39025"/>
                </a:lnTo>
                <a:lnTo>
                  <a:pt x="60062" y="65364"/>
                </a:lnTo>
                <a:lnTo>
                  <a:pt x="65160" y="105367"/>
                </a:lnTo>
                <a:lnTo>
                  <a:pt x="69886" y="78047"/>
                </a:lnTo>
                <a:lnTo>
                  <a:pt x="74984" y="78047"/>
                </a:lnTo>
                <a:lnTo>
                  <a:pt x="80082" y="30242"/>
                </a:lnTo>
                <a:lnTo>
                  <a:pt x="85056" y="57561"/>
                </a:lnTo>
                <a:lnTo>
                  <a:pt x="90031" y="57561"/>
                </a:lnTo>
                <a:lnTo>
                  <a:pt x="95005" y="35122"/>
                </a:lnTo>
                <a:lnTo>
                  <a:pt x="104953" y="35122"/>
                </a:lnTo>
                <a:lnTo>
                  <a:pt x="109927" y="81951"/>
                </a:lnTo>
                <a:lnTo>
                  <a:pt x="114652" y="65364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CEF6">
              <a:alpha val="73333"/>
            </a:srgbClr>
          </a:solidFill>
          <a:ln>
            <a:noFill/>
          </a:ln>
        </p:spPr>
      </p:sp>
      <p:sp>
        <p:nvSpPr>
          <p:cNvPr id="142" name="Shape 142"/>
          <p:cNvSpPr/>
          <p:nvPr/>
        </p:nvSpPr>
        <p:spPr>
          <a:xfrm rot="8100000">
            <a:off x="1847880" y="4253039"/>
            <a:ext cx="122400" cy="122400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 rot="8100000">
            <a:off x="6039000" y="4537080"/>
            <a:ext cx="122400" cy="122400"/>
          </a:xfrm>
          <a:prstGeom prst="teardrop">
            <a:avLst>
              <a:gd fmla="val 100000" name="adj"/>
            </a:avLst>
          </a:prstGeom>
          <a:noFill/>
          <a:ln cap="flat" cmpd="sng" w="28425">
            <a:solidFill>
              <a:srgbClr val="00CEF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 rot="8100000">
            <a:off x="7182000" y="4570198"/>
            <a:ext cx="122400" cy="122400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-9358" y="4581360"/>
            <a:ext cx="4204800" cy="475919"/>
          </a:xfrm>
          <a:custGeom>
            <a:pathLst>
              <a:path extrusionOk="0" h="120000" w="120000">
                <a:moveTo>
                  <a:pt x="0" y="10803"/>
                </a:moveTo>
                <a:lnTo>
                  <a:pt x="11280" y="104403"/>
                </a:lnTo>
                <a:lnTo>
                  <a:pt x="22152" y="104403"/>
                </a:lnTo>
                <a:lnTo>
                  <a:pt x="33024" y="88800"/>
                </a:lnTo>
                <a:lnTo>
                  <a:pt x="43896" y="120000"/>
                </a:lnTo>
                <a:lnTo>
                  <a:pt x="54631" y="70803"/>
                </a:lnTo>
                <a:lnTo>
                  <a:pt x="65640" y="70803"/>
                </a:lnTo>
                <a:lnTo>
                  <a:pt x="76240" y="0"/>
                </a:lnTo>
                <a:lnTo>
                  <a:pt x="87112" y="16800"/>
                </a:lnTo>
                <a:lnTo>
                  <a:pt x="98119" y="16800"/>
                </a:lnTo>
                <a:lnTo>
                  <a:pt x="109128" y="100800"/>
                </a:lnTo>
                <a:lnTo>
                  <a:pt x="120000" y="100800"/>
                </a:lnTo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/>
          <p:nvPr/>
        </p:nvSpPr>
        <p:spPr>
          <a:xfrm>
            <a:off x="4195800" y="4462560"/>
            <a:ext cx="3423958" cy="590038"/>
          </a:xfrm>
          <a:custGeom>
            <a:pathLst>
              <a:path extrusionOk="0" h="120000" w="120000">
                <a:moveTo>
                  <a:pt x="0" y="106451"/>
                </a:moveTo>
                <a:lnTo>
                  <a:pt x="13184" y="46451"/>
                </a:lnTo>
                <a:lnTo>
                  <a:pt x="26703" y="22255"/>
                </a:lnTo>
                <a:lnTo>
                  <a:pt x="40055" y="69677"/>
                </a:lnTo>
                <a:lnTo>
                  <a:pt x="53240" y="69677"/>
                </a:lnTo>
                <a:lnTo>
                  <a:pt x="66592" y="84191"/>
                </a:lnTo>
                <a:lnTo>
                  <a:pt x="79944" y="60000"/>
                </a:lnTo>
                <a:lnTo>
                  <a:pt x="93463" y="120000"/>
                </a:lnTo>
                <a:lnTo>
                  <a:pt x="106981" y="120000"/>
                </a:lnTo>
                <a:lnTo>
                  <a:pt x="120000" y="0"/>
                </a:lnTo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/>
          <p:nvPr/>
        </p:nvSpPr>
        <p:spPr>
          <a:xfrm>
            <a:off x="7624800" y="4471919"/>
            <a:ext cx="1533240" cy="413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29440" y="34480"/>
                </a:lnTo>
                <a:lnTo>
                  <a:pt x="59999" y="34480"/>
                </a:lnTo>
                <a:lnTo>
                  <a:pt x="89812" y="34480"/>
                </a:ln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/>
          <p:nvPr/>
        </p:nvSpPr>
        <p:spPr>
          <a:xfrm>
            <a:off x="1114558" y="49006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495440" y="5029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733320" y="4971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52438" y="49626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-42839" y="46054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876318" y="48340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257558" y="48294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638440" y="454823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3019318" y="461483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3400560" y="461483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781439" y="4948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162319" y="4948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543560" y="46674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924439" y="45435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305319" y="47721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686560" y="47721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067439" y="48484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448319" y="472931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6829560" y="502451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7210439" y="5024519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7591320" y="444348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972560" y="4557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8353439" y="4557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8734320" y="455796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9129600" y="4867200"/>
            <a:ext cx="56520" cy="5652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990880" y="4586039"/>
            <a:ext cx="114120" cy="11412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085758" y="4871880"/>
            <a:ext cx="114120" cy="11412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895639" y="4516200"/>
            <a:ext cx="114120" cy="11412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 rot="8100000">
            <a:off x="8700118" y="4329360"/>
            <a:ext cx="122400" cy="122400"/>
          </a:xfrm>
          <a:prstGeom prst="teardrop">
            <a:avLst>
              <a:gd fmla="val 100000" name="adj"/>
            </a:avLst>
          </a:prstGeom>
          <a:noFill/>
          <a:ln cap="flat" cmpd="sng" w="28425">
            <a:solidFill>
              <a:srgbClr val="AFF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645918" y="1005840"/>
            <a:ext cx="6314040" cy="12801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Identifying Confusion from Eye-Tracking Data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114800" y="2834640"/>
            <a:ext cx="421596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250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Yupeng Lan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250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Advisor: Matthew Anderson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109800" y="21735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 observation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976202" y="1713550"/>
            <a:ext cx="5866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2565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User Interface can be unfriendly</a:t>
            </a:r>
          </a:p>
          <a:p>
            <a:pPr indent="-42565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Immediate help may not available</a:t>
            </a:r>
          </a:p>
          <a:p>
            <a:pPr indent="-42565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Automated help is unsatisfactory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2626453" y="372075"/>
            <a:ext cx="34932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 Black"/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What we want is...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lang="en-US" sz="2600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A more </a:t>
            </a:r>
            <a:r>
              <a:rPr b="0" i="0" lang="en-US" sz="2600" u="none" cap="none" strike="noStrike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interactive UI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lang="en-US" sz="2600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Software need to be friendly to users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lang="en-US" sz="2600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UI can provide help in real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1935248" y="542300"/>
            <a:ext cx="54231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 Black"/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A small step to make better UI 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148654" y="1795429"/>
            <a:ext cx="6996300" cy="192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lang="en-US" sz="2600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Understand what indicates confusion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lang="en-US" sz="2600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Build a model to recognize confusion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832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1737358" y="18288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happens when you are confused?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683" y="849240"/>
            <a:ext cx="4754999" cy="41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231025" y="967100"/>
            <a:ext cx="38301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1800"/>
              <a:t>A screenshot from eye tracker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1800"/>
              <a:t>Records the moment during a confusion interval when the subject is doing conditional formatting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1800"/>
              <a:t>Grey dots and lines are gaze paths and fixations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US" sz="1800"/>
              <a:t>You can find sparse and concentrated geometric patterns of gaze and fixations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2147700" y="548860"/>
            <a:ext cx="6996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Question &amp; Hypothesis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887650" y="1540075"/>
            <a:ext cx="7689600" cy="2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41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Can we use eye-tracking data to identify confusion?</a:t>
            </a:r>
          </a:p>
          <a:p>
            <a:pPr indent="-241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Which gaze pattern(s) indicate confusion?</a:t>
            </a:r>
          </a:p>
          <a:p>
            <a:pPr indent="-241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Hypothesis: We can build machine learning models to identify confused gaze?</a:t>
            </a:r>
          </a:p>
          <a:p>
            <a:pPr indent="-241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ct val="100000"/>
              <a:buFont typeface="Noto Sans Symbols"/>
              <a:buChar char="∙"/>
            </a:pPr>
            <a:r>
              <a:rPr b="0" i="0" lang="en-US" sz="2000" u="none" cap="none" strike="noStrike">
                <a:solidFill>
                  <a:srgbClr val="28324A"/>
                </a:solidFill>
                <a:latin typeface="Lato"/>
                <a:ea typeface="Lato"/>
                <a:cs typeface="Lato"/>
                <a:sym typeface="Lato"/>
              </a:rPr>
              <a:t>The geometric patterns, e.g. spread of gaze, can predict confusion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3151225" y="500210"/>
            <a:ext cx="6996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/>
              <a:t>Related Work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9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Lalle et al. found that pupil size is the most important indicator of confusion. They also find that combining a set of gaze features can accurately predict confusion using Random Forest algorithm</a:t>
            </a:r>
          </a:p>
          <a:p>
            <a:pPr indent="-3939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Byrne et al. found the back-tracing pattern in gaze when users visually search for items in menus</a:t>
            </a:r>
          </a:p>
          <a:p>
            <a:pPr indent="-3939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Nakayama et al evaluated the importance of scan paths as an indicator of confidence level in multiple choice questions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3226550" y="170705"/>
            <a:ext cx="6996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Experiment Design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93725" y="1416173"/>
            <a:ext cx="3414000" cy="26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193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8 common Excel questions</a:t>
            </a:r>
          </a:p>
          <a:p>
            <a:pPr indent="-4193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Subjects follow the instructions step by step</a:t>
            </a:r>
          </a:p>
          <a:p>
            <a:pPr indent="-4193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Subjects report confusion verbally</a:t>
            </a:r>
          </a:p>
          <a:p>
            <a:pPr indent="-4193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take the time of each step</a:t>
            </a:r>
          </a:p>
          <a:p>
            <a:pPr indent="-419300" lvl="0" marL="43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Record confusion interval</a:t>
            </a:r>
          </a:p>
        </p:txBody>
      </p:sp>
      <p:pic>
        <p:nvPicPr>
          <p:cNvPr descr="blank_xlsx.jpeg" id="321" name="Shape 321"/>
          <p:cNvPicPr preferRelativeResize="0"/>
          <p:nvPr/>
        </p:nvPicPr>
        <p:blipFill rotWithShape="1">
          <a:blip r:embed="rId3">
            <a:alphaModFix/>
          </a:blip>
          <a:srcRect b="19" l="0" r="0" t="9"/>
          <a:stretch/>
        </p:blipFill>
        <p:spPr>
          <a:xfrm>
            <a:off x="4114800" y="1444679"/>
            <a:ext cx="4755000" cy="25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3383280" y="326880"/>
            <a:ext cx="2651760" cy="793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Experiment Tasks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318550" y="1408047"/>
            <a:ext cx="4480500" cy="2427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Simulates Data Processing for a social study project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Calculation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 Data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 Building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8173" y="1366349"/>
            <a:ext cx="4629900" cy="25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200400" y="182880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Lab Environment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988200"/>
            <a:ext cx="4389118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1080" y="1005840"/>
            <a:ext cx="4371478" cy="327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2634075" y="451560"/>
            <a:ext cx="6996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GazePoint GP3 Eye-Tracker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1075679" y="1540079"/>
            <a:ext cx="3413879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04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IR Reflection To Track Eye Movements</a:t>
            </a:r>
          </a:p>
          <a:p>
            <a:pPr indent="-3304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Produce x, y coordinate gaze path and fixation data</a:t>
            </a:r>
          </a:p>
          <a:p>
            <a:pPr indent="-3304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Calibration for each user</a:t>
            </a:r>
          </a:p>
          <a:p>
            <a:pPr indent="-3304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Open standard API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0200" y="1541520"/>
            <a:ext cx="3413879" cy="191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694539" y="1725183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-US" sz="2800">
                <a:latin typeface="Lato"/>
                <a:ea typeface="Lato"/>
                <a:cs typeface="Lato"/>
                <a:sym typeface="Lato"/>
              </a:rPr>
              <a:t>How to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Build A Complex Model, Conceptually...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3702239" y="290518"/>
            <a:ext cx="699623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Calibration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00" y="1097279"/>
            <a:ext cx="4026600" cy="30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8280" y="1463040"/>
            <a:ext cx="4812838" cy="238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3150718" y="16200"/>
            <a:ext cx="2518559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Data Processing</a:t>
            </a:r>
          </a:p>
        </p:txBody>
      </p:sp>
      <p:sp>
        <p:nvSpPr>
          <p:cNvPr id="355" name="Shape 355"/>
          <p:cNvSpPr/>
          <p:nvPr/>
        </p:nvSpPr>
        <p:spPr>
          <a:xfrm>
            <a:off x="5943600" y="731520"/>
            <a:ext cx="1828800" cy="457200"/>
          </a:xfrm>
          <a:custGeom>
            <a:pathLst>
              <a:path extrusionOk="0" h="120000" w="120000">
                <a:moveTo>
                  <a:pt x="4982" y="0"/>
                </a:moveTo>
                <a:cubicBezTo>
                  <a:pt x="2479" y="0"/>
                  <a:pt x="0" y="9905"/>
                  <a:pt x="0" y="19905"/>
                </a:cubicBezTo>
                <a:lnTo>
                  <a:pt x="0" y="99905"/>
                </a:lnTo>
                <a:cubicBezTo>
                  <a:pt x="0" y="109905"/>
                  <a:pt x="2479" y="119905"/>
                  <a:pt x="4982" y="119905"/>
                </a:cubicBezTo>
                <a:lnTo>
                  <a:pt x="114970" y="119905"/>
                </a:lnTo>
                <a:cubicBezTo>
                  <a:pt x="117473" y="119905"/>
                  <a:pt x="119976" y="109905"/>
                  <a:pt x="119976" y="99905"/>
                </a:cubicBezTo>
                <a:lnTo>
                  <a:pt x="119976" y="19905"/>
                </a:lnTo>
                <a:cubicBezTo>
                  <a:pt x="119976" y="9905"/>
                  <a:pt x="117473" y="0"/>
                  <a:pt x="114970" y="0"/>
                </a:cubicBezTo>
                <a:lnTo>
                  <a:pt x="4982" y="0"/>
                </a:lnTo>
              </a:path>
            </a:pathLst>
          </a:custGeom>
          <a:solidFill>
            <a:srgbClr val="FF3333">
              <a:alpha val="54509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Eye Tracker Data</a:t>
            </a:r>
          </a:p>
        </p:txBody>
      </p:sp>
      <p:sp>
        <p:nvSpPr>
          <p:cNvPr id="356" name="Shape 356"/>
          <p:cNvSpPr/>
          <p:nvPr/>
        </p:nvSpPr>
        <p:spPr>
          <a:xfrm>
            <a:off x="914400" y="731520"/>
            <a:ext cx="1828800" cy="457200"/>
          </a:xfrm>
          <a:custGeom>
            <a:pathLst>
              <a:path extrusionOk="0" h="120000" w="120000">
                <a:moveTo>
                  <a:pt x="4982" y="0"/>
                </a:moveTo>
                <a:cubicBezTo>
                  <a:pt x="2479" y="0"/>
                  <a:pt x="0" y="9905"/>
                  <a:pt x="0" y="19905"/>
                </a:cubicBezTo>
                <a:lnTo>
                  <a:pt x="0" y="99905"/>
                </a:lnTo>
                <a:cubicBezTo>
                  <a:pt x="0" y="109905"/>
                  <a:pt x="2479" y="119905"/>
                  <a:pt x="4982" y="119905"/>
                </a:cubicBezTo>
                <a:lnTo>
                  <a:pt x="114970" y="119905"/>
                </a:lnTo>
                <a:cubicBezTo>
                  <a:pt x="117473" y="119905"/>
                  <a:pt x="119976" y="109905"/>
                  <a:pt x="119976" y="99905"/>
                </a:cubicBezTo>
                <a:lnTo>
                  <a:pt x="119976" y="19905"/>
                </a:lnTo>
                <a:cubicBezTo>
                  <a:pt x="119976" y="9905"/>
                  <a:pt x="117473" y="0"/>
                  <a:pt x="114970" y="0"/>
                </a:cubicBezTo>
                <a:lnTo>
                  <a:pt x="4982" y="0"/>
                </a:lnTo>
              </a:path>
            </a:pathLst>
          </a:custGeom>
          <a:solidFill>
            <a:srgbClr val="FF0000">
              <a:alpha val="54509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Confusion Interval</a:t>
            </a:r>
          </a:p>
        </p:txBody>
      </p:sp>
      <p:sp>
        <p:nvSpPr>
          <p:cNvPr id="357" name="Shape 357"/>
          <p:cNvSpPr/>
          <p:nvPr/>
        </p:nvSpPr>
        <p:spPr>
          <a:xfrm>
            <a:off x="731520" y="1737358"/>
            <a:ext cx="2377439" cy="640079"/>
          </a:xfrm>
          <a:prstGeom prst="rect">
            <a:avLst/>
          </a:prstGeom>
          <a:solidFill>
            <a:srgbClr val="FF6600">
              <a:alpha val="70588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Reference Data Generator</a:t>
            </a:r>
          </a:p>
        </p:txBody>
      </p:sp>
      <p:sp>
        <p:nvSpPr>
          <p:cNvPr id="358" name="Shape 358"/>
          <p:cNvSpPr/>
          <p:nvPr/>
        </p:nvSpPr>
        <p:spPr>
          <a:xfrm>
            <a:off x="1828800" y="1280158"/>
            <a:ext cx="182879" cy="383400"/>
          </a:xfrm>
          <a:custGeom>
            <a:pathLst>
              <a:path extrusionOk="0" h="120000" w="120000">
                <a:moveTo>
                  <a:pt x="29882" y="0"/>
                </a:moveTo>
                <a:lnTo>
                  <a:pt x="29882" y="89859"/>
                </a:lnTo>
                <a:lnTo>
                  <a:pt x="0" y="89859"/>
                </a:lnTo>
                <a:lnTo>
                  <a:pt x="59764" y="119887"/>
                </a:lnTo>
                <a:lnTo>
                  <a:pt x="119764" y="89859"/>
                </a:lnTo>
                <a:lnTo>
                  <a:pt x="89647" y="89859"/>
                </a:lnTo>
                <a:lnTo>
                  <a:pt x="89647" y="0"/>
                </a:lnTo>
                <a:lnTo>
                  <a:pt x="29882" y="0"/>
                </a:lnTo>
              </a:path>
            </a:pathLst>
          </a:custGeom>
          <a:solidFill>
            <a:srgbClr val="FF9900">
              <a:alpha val="72549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/>
          <p:nvPr/>
        </p:nvSpPr>
        <p:spPr>
          <a:xfrm>
            <a:off x="1005840" y="3017518"/>
            <a:ext cx="2011680" cy="640079"/>
          </a:xfrm>
          <a:custGeom>
            <a:pathLst>
              <a:path extrusionOk="0" h="120000" w="120000">
                <a:moveTo>
                  <a:pt x="6355" y="0"/>
                </a:moveTo>
                <a:cubicBezTo>
                  <a:pt x="3177" y="0"/>
                  <a:pt x="0" y="9977"/>
                  <a:pt x="0" y="19955"/>
                </a:cubicBezTo>
                <a:lnTo>
                  <a:pt x="0" y="99910"/>
                </a:lnTo>
                <a:cubicBezTo>
                  <a:pt x="0" y="109887"/>
                  <a:pt x="3177" y="119932"/>
                  <a:pt x="6355" y="119932"/>
                </a:cubicBezTo>
                <a:lnTo>
                  <a:pt x="113623" y="119932"/>
                </a:lnTo>
                <a:cubicBezTo>
                  <a:pt x="116800" y="119932"/>
                  <a:pt x="119978" y="109887"/>
                  <a:pt x="119978" y="99910"/>
                </a:cubicBezTo>
                <a:lnTo>
                  <a:pt x="119978" y="19955"/>
                </a:lnTo>
                <a:cubicBezTo>
                  <a:pt x="119978" y="9977"/>
                  <a:pt x="116800" y="0"/>
                  <a:pt x="113623" y="0"/>
                </a:cubicBezTo>
                <a:lnTo>
                  <a:pt x="6355" y="0"/>
                </a:lnTo>
              </a:path>
            </a:pathLst>
          </a:custGeom>
          <a:solidFill>
            <a:srgbClr val="66FF99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Reference Data</a:t>
            </a:r>
          </a:p>
        </p:txBody>
      </p:sp>
      <p:sp>
        <p:nvSpPr>
          <p:cNvPr id="360" name="Shape 360"/>
          <p:cNvSpPr/>
          <p:nvPr/>
        </p:nvSpPr>
        <p:spPr>
          <a:xfrm>
            <a:off x="1828800" y="2468880"/>
            <a:ext cx="182879" cy="457200"/>
          </a:xfrm>
          <a:custGeom>
            <a:pathLst>
              <a:path extrusionOk="0" h="120000" w="120000">
                <a:moveTo>
                  <a:pt x="29882" y="0"/>
                </a:moveTo>
                <a:lnTo>
                  <a:pt x="29882" y="89905"/>
                </a:lnTo>
                <a:lnTo>
                  <a:pt x="0" y="89905"/>
                </a:lnTo>
                <a:lnTo>
                  <a:pt x="59764" y="119905"/>
                </a:lnTo>
                <a:lnTo>
                  <a:pt x="119764" y="89905"/>
                </a:lnTo>
                <a:lnTo>
                  <a:pt x="89647" y="89905"/>
                </a:lnTo>
                <a:lnTo>
                  <a:pt x="89647" y="0"/>
                </a:lnTo>
                <a:lnTo>
                  <a:pt x="29882" y="0"/>
                </a:lnTo>
              </a:path>
            </a:pathLst>
          </a:custGeom>
          <a:solidFill>
            <a:srgbClr val="99FF99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/>
          <p:nvPr/>
        </p:nvSpPr>
        <p:spPr>
          <a:xfrm>
            <a:off x="6675120" y="1262520"/>
            <a:ext cx="182879" cy="383400"/>
          </a:xfrm>
          <a:custGeom>
            <a:pathLst>
              <a:path extrusionOk="0" h="120000" w="120000">
                <a:moveTo>
                  <a:pt x="29882" y="0"/>
                </a:moveTo>
                <a:lnTo>
                  <a:pt x="29882" y="89859"/>
                </a:lnTo>
                <a:lnTo>
                  <a:pt x="0" y="89859"/>
                </a:lnTo>
                <a:lnTo>
                  <a:pt x="59764" y="119887"/>
                </a:lnTo>
                <a:lnTo>
                  <a:pt x="119764" y="89859"/>
                </a:lnTo>
                <a:lnTo>
                  <a:pt x="89647" y="89859"/>
                </a:lnTo>
                <a:lnTo>
                  <a:pt x="89647" y="0"/>
                </a:lnTo>
                <a:lnTo>
                  <a:pt x="29882" y="0"/>
                </a:lnTo>
              </a:path>
            </a:pathLst>
          </a:custGeom>
          <a:solidFill>
            <a:srgbClr val="FF950E">
              <a:alpha val="72549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Shape 362"/>
          <p:cNvSpPr/>
          <p:nvPr/>
        </p:nvSpPr>
        <p:spPr>
          <a:xfrm>
            <a:off x="5669280" y="1737358"/>
            <a:ext cx="2377439" cy="640079"/>
          </a:xfrm>
          <a:prstGeom prst="rect">
            <a:avLst/>
          </a:prstGeom>
          <a:solidFill>
            <a:srgbClr val="FF6600">
              <a:alpha val="70588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 Data Extractor</a:t>
            </a:r>
          </a:p>
        </p:txBody>
      </p:sp>
      <p:sp>
        <p:nvSpPr>
          <p:cNvPr id="363" name="Shape 363"/>
          <p:cNvSpPr/>
          <p:nvPr/>
        </p:nvSpPr>
        <p:spPr>
          <a:xfrm>
            <a:off x="5760719" y="3017518"/>
            <a:ext cx="2011680" cy="640079"/>
          </a:xfrm>
          <a:custGeom>
            <a:pathLst>
              <a:path extrusionOk="0" h="120000" w="120000">
                <a:moveTo>
                  <a:pt x="6355" y="0"/>
                </a:moveTo>
                <a:cubicBezTo>
                  <a:pt x="3177" y="0"/>
                  <a:pt x="0" y="9977"/>
                  <a:pt x="0" y="19955"/>
                </a:cubicBezTo>
                <a:lnTo>
                  <a:pt x="0" y="99910"/>
                </a:lnTo>
                <a:cubicBezTo>
                  <a:pt x="0" y="109887"/>
                  <a:pt x="3177" y="119932"/>
                  <a:pt x="6355" y="119932"/>
                </a:cubicBezTo>
                <a:lnTo>
                  <a:pt x="113623" y="119932"/>
                </a:lnTo>
                <a:cubicBezTo>
                  <a:pt x="116800" y="119932"/>
                  <a:pt x="119978" y="109887"/>
                  <a:pt x="119978" y="99910"/>
                </a:cubicBezTo>
                <a:lnTo>
                  <a:pt x="119978" y="19955"/>
                </a:lnTo>
                <a:cubicBezTo>
                  <a:pt x="119978" y="9977"/>
                  <a:pt x="116800" y="0"/>
                  <a:pt x="113623" y="0"/>
                </a:cubicBezTo>
                <a:lnTo>
                  <a:pt x="6355" y="0"/>
                </a:lnTo>
              </a:path>
            </a:pathLst>
          </a:custGeom>
          <a:solidFill>
            <a:srgbClr val="66FF99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Formatted Source Data</a:t>
            </a:r>
          </a:p>
        </p:txBody>
      </p:sp>
      <p:sp>
        <p:nvSpPr>
          <p:cNvPr id="364" name="Shape 364"/>
          <p:cNvSpPr/>
          <p:nvPr/>
        </p:nvSpPr>
        <p:spPr>
          <a:xfrm>
            <a:off x="6675120" y="2468880"/>
            <a:ext cx="182879" cy="457200"/>
          </a:xfrm>
          <a:custGeom>
            <a:pathLst>
              <a:path extrusionOk="0" h="120000" w="120000">
                <a:moveTo>
                  <a:pt x="29882" y="0"/>
                </a:moveTo>
                <a:lnTo>
                  <a:pt x="29882" y="89905"/>
                </a:lnTo>
                <a:lnTo>
                  <a:pt x="0" y="89905"/>
                </a:lnTo>
                <a:lnTo>
                  <a:pt x="59764" y="119905"/>
                </a:lnTo>
                <a:lnTo>
                  <a:pt x="119764" y="89905"/>
                </a:lnTo>
                <a:lnTo>
                  <a:pt x="89647" y="89905"/>
                </a:lnTo>
                <a:lnTo>
                  <a:pt x="89647" y="0"/>
                </a:lnTo>
                <a:lnTo>
                  <a:pt x="29882" y="0"/>
                </a:lnTo>
              </a:path>
            </a:pathLst>
          </a:custGeom>
          <a:solidFill>
            <a:srgbClr val="99FF99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5" name="Shape 365"/>
          <p:cNvSpPr/>
          <p:nvPr/>
        </p:nvSpPr>
        <p:spPr>
          <a:xfrm rot="-1734600">
            <a:off x="3098519" y="3138478"/>
            <a:ext cx="548639" cy="182879"/>
          </a:xfrm>
          <a:custGeom>
            <a:pathLst>
              <a:path extrusionOk="0" h="120000" w="120000">
                <a:moveTo>
                  <a:pt x="0" y="89729"/>
                </a:moveTo>
                <a:lnTo>
                  <a:pt x="85959" y="15135"/>
                </a:lnTo>
                <a:lnTo>
                  <a:pt x="80716" y="0"/>
                </a:lnTo>
                <a:lnTo>
                  <a:pt x="119914" y="5270"/>
                </a:lnTo>
                <a:lnTo>
                  <a:pt x="101862" y="60270"/>
                </a:lnTo>
                <a:lnTo>
                  <a:pt x="96532" y="45135"/>
                </a:lnTo>
                <a:lnTo>
                  <a:pt x="10487" y="119864"/>
                </a:lnTo>
                <a:lnTo>
                  <a:pt x="0" y="89729"/>
                </a:lnTo>
              </a:path>
            </a:pathLst>
          </a:custGeom>
          <a:solidFill>
            <a:srgbClr val="99CCF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/>
          <p:nvPr/>
        </p:nvSpPr>
        <p:spPr>
          <a:xfrm rot="1734330">
            <a:off x="5201605" y="3138448"/>
            <a:ext cx="548651" cy="183018"/>
          </a:xfrm>
          <a:custGeom>
            <a:pathLst>
              <a:path extrusionOk="0" h="120000" w="120000">
                <a:moveTo>
                  <a:pt x="119914" y="89729"/>
                </a:moveTo>
                <a:lnTo>
                  <a:pt x="33954" y="15135"/>
                </a:lnTo>
                <a:lnTo>
                  <a:pt x="39197" y="0"/>
                </a:lnTo>
                <a:lnTo>
                  <a:pt x="0" y="5270"/>
                </a:lnTo>
                <a:lnTo>
                  <a:pt x="18051" y="60270"/>
                </a:lnTo>
                <a:lnTo>
                  <a:pt x="23381" y="45135"/>
                </a:lnTo>
                <a:lnTo>
                  <a:pt x="109426" y="119864"/>
                </a:lnTo>
                <a:lnTo>
                  <a:pt x="119914" y="89729"/>
                </a:lnTo>
              </a:path>
            </a:pathLst>
          </a:custGeom>
          <a:solidFill>
            <a:srgbClr val="99CCF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7" name="Shape 367"/>
          <p:cNvSpPr/>
          <p:nvPr/>
        </p:nvSpPr>
        <p:spPr>
          <a:xfrm>
            <a:off x="3566160" y="2651758"/>
            <a:ext cx="1737359" cy="365759"/>
          </a:xfrm>
          <a:custGeom>
            <a:pathLst>
              <a:path extrusionOk="0" h="120000" w="120000">
                <a:moveTo>
                  <a:pt x="4201" y="0"/>
                </a:moveTo>
                <a:cubicBezTo>
                  <a:pt x="2088" y="0"/>
                  <a:pt x="0" y="9901"/>
                  <a:pt x="0" y="19921"/>
                </a:cubicBezTo>
                <a:lnTo>
                  <a:pt x="0" y="99842"/>
                </a:lnTo>
                <a:cubicBezTo>
                  <a:pt x="0" y="109862"/>
                  <a:pt x="2088" y="119882"/>
                  <a:pt x="4201" y="119882"/>
                </a:cubicBezTo>
                <a:lnTo>
                  <a:pt x="115773" y="119882"/>
                </a:lnTo>
                <a:cubicBezTo>
                  <a:pt x="117862" y="119882"/>
                  <a:pt x="119975" y="109862"/>
                  <a:pt x="119975" y="99842"/>
                </a:cubicBezTo>
                <a:lnTo>
                  <a:pt x="119975" y="19921"/>
                </a:lnTo>
                <a:cubicBezTo>
                  <a:pt x="119975" y="9901"/>
                  <a:pt x="117862" y="0"/>
                  <a:pt x="115773" y="0"/>
                </a:cubicBezTo>
                <a:lnTo>
                  <a:pt x="4201" y="0"/>
                </a:lnTo>
              </a:path>
            </a:pathLst>
          </a:custGeom>
          <a:solidFill>
            <a:srgbClr val="99CCFF">
              <a:alpha val="41568"/>
            </a:srgbClr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Feature Generator</a:t>
            </a:r>
          </a:p>
        </p:txBody>
      </p:sp>
      <p:sp>
        <p:nvSpPr>
          <p:cNvPr id="368" name="Shape 368"/>
          <p:cNvSpPr/>
          <p:nvPr/>
        </p:nvSpPr>
        <p:spPr>
          <a:xfrm>
            <a:off x="4297680" y="2194558"/>
            <a:ext cx="274318" cy="365759"/>
          </a:xfrm>
          <a:custGeom>
            <a:pathLst>
              <a:path extrusionOk="0" h="120000" w="120000">
                <a:moveTo>
                  <a:pt x="29842" y="119882"/>
                </a:moveTo>
                <a:lnTo>
                  <a:pt x="29842" y="29941"/>
                </a:lnTo>
                <a:lnTo>
                  <a:pt x="0" y="29941"/>
                </a:lnTo>
                <a:lnTo>
                  <a:pt x="59842" y="0"/>
                </a:lnTo>
                <a:lnTo>
                  <a:pt x="119842" y="29941"/>
                </a:lnTo>
                <a:lnTo>
                  <a:pt x="89842" y="29941"/>
                </a:lnTo>
                <a:lnTo>
                  <a:pt x="89842" y="119882"/>
                </a:lnTo>
                <a:lnTo>
                  <a:pt x="29842" y="119882"/>
                </a:lnTo>
              </a:path>
            </a:pathLst>
          </a:custGeom>
          <a:solidFill>
            <a:srgbClr val="66FFF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/>
          <p:nvPr/>
        </p:nvSpPr>
        <p:spPr>
          <a:xfrm>
            <a:off x="3749039" y="1554479"/>
            <a:ext cx="1371598" cy="457200"/>
          </a:xfrm>
          <a:custGeom>
            <a:pathLst>
              <a:path extrusionOk="0" h="120000" w="120000">
                <a:moveTo>
                  <a:pt x="6642" y="0"/>
                </a:moveTo>
                <a:cubicBezTo>
                  <a:pt x="3305" y="0"/>
                  <a:pt x="0" y="9905"/>
                  <a:pt x="0" y="19905"/>
                </a:cubicBezTo>
                <a:lnTo>
                  <a:pt x="0" y="99905"/>
                </a:lnTo>
                <a:cubicBezTo>
                  <a:pt x="0" y="109905"/>
                  <a:pt x="3305" y="119905"/>
                  <a:pt x="6642" y="119905"/>
                </a:cubicBezTo>
                <a:lnTo>
                  <a:pt x="113294" y="119905"/>
                </a:lnTo>
                <a:cubicBezTo>
                  <a:pt x="116631" y="119905"/>
                  <a:pt x="119968" y="109905"/>
                  <a:pt x="119968" y="99905"/>
                </a:cubicBezTo>
                <a:lnTo>
                  <a:pt x="119968" y="19905"/>
                </a:lnTo>
                <a:cubicBezTo>
                  <a:pt x="119968" y="9905"/>
                  <a:pt x="116631" y="0"/>
                  <a:pt x="113294" y="0"/>
                </a:cubicBezTo>
                <a:lnTo>
                  <a:pt x="6642" y="0"/>
                </a:lnTo>
              </a:path>
            </a:pathLst>
          </a:custGeom>
          <a:solidFill>
            <a:srgbClr val="66FFF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Training Data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2651758" y="326880"/>
            <a:ext cx="3657600" cy="793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Generated Training Data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40079" y="910345"/>
            <a:ext cx="47550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Used 5 seconds sampling window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and generated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4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7 instances in total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Only used tasks containing confusion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Standard Deviation of Gaze Points, Fixation Points, Cursor Position as feature to measure the degree of spread in gaze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Put data into WEKA to build models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Used ten-fold cross validation method</a:t>
            </a: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4950" y="1200699"/>
            <a:ext cx="3449550" cy="274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3627000" y="365760"/>
            <a:ext cx="3413879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04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LibSVM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849" y="887650"/>
            <a:ext cx="4083600" cy="31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1300" y="1464721"/>
            <a:ext cx="4592700" cy="26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/>
        </p:nvSpPr>
        <p:spPr>
          <a:xfrm>
            <a:off x="2286000" y="365760"/>
            <a:ext cx="475487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04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AdaBoost + LibSVM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934348"/>
            <a:ext cx="8694000" cy="327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2286000" y="365760"/>
            <a:ext cx="475487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Random Forest</a:t>
            </a: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7" y="860949"/>
            <a:ext cx="9144000" cy="34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2286000" y="365760"/>
            <a:ext cx="4754878" cy="9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AdaBoost + </a:t>
            </a:r>
            <a:r>
              <a:rPr lang="en-US" sz="2600">
                <a:latin typeface="Lato"/>
                <a:ea typeface="Lato"/>
                <a:cs typeface="Lato"/>
                <a:sym typeface="Lato"/>
              </a:rPr>
              <a:t>Random Forest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28561"/>
            <a:ext cx="9144000" cy="3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3607919" y="457200"/>
            <a:ext cx="2792878" cy="7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1075679" y="1540079"/>
            <a:ext cx="6996238" cy="1921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significant result found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Degree of spread of gaze is bad for confusion prediction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3382250" y="512335"/>
            <a:ext cx="6996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Future Work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075679" y="1540079"/>
            <a:ext cx="6879600" cy="1751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more geometric features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Improve hardware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Improve data generation</a:t>
            </a:r>
          </a:p>
          <a:p>
            <a:pPr indent="-4193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Recruit more subjects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1047600" y="633960"/>
            <a:ext cx="6996238" cy="3317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918" y="502920"/>
            <a:ext cx="6035038" cy="4526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3108958" y="91440"/>
            <a:ext cx="4114800" cy="486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Collect Some Data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1188720" y="640079"/>
            <a:ext cx="6996238" cy="3317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640079" y="274318"/>
            <a:ext cx="8229238" cy="1257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 button to do stuff you want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480" y="1813680"/>
            <a:ext cx="4058640" cy="147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457200" y="205200"/>
            <a:ext cx="8229238" cy="85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Adjust Parameters in menus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0" y="1188720"/>
            <a:ext cx="4476238" cy="350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80" y="774360"/>
            <a:ext cx="3291840" cy="430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57560" y="55800"/>
            <a:ext cx="8229238" cy="85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Then here is your model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457200" y="205200"/>
            <a:ext cx="8229238" cy="85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Sounds easy! But...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879120"/>
            <a:ext cx="2865960" cy="387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6118" y="920879"/>
            <a:ext cx="2423160" cy="374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6880" y="1756800"/>
            <a:ext cx="3049919" cy="15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2579725" y="548835"/>
            <a:ext cx="6996300" cy="715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latin typeface="Lato"/>
                <a:ea typeface="Lato"/>
                <a:cs typeface="Lato"/>
                <a:sym typeface="Lato"/>
              </a:rPr>
              <a:t>What if you get stuck?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313200" y="1532100"/>
            <a:ext cx="74295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Consult Google or other online resources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Find your friend</a:t>
            </a:r>
          </a:p>
          <a:p>
            <a:pPr indent="-381000" lvl="0" marL="45720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Try some automated help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457200" y="205200"/>
            <a:ext cx="8229238" cy="85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en-US" sz="2600">
                <a:latin typeface="Lato"/>
                <a:ea typeface="Lato"/>
                <a:cs typeface="Lato"/>
                <a:sym typeface="Lato"/>
              </a:rPr>
              <a:t>A bad intelligent assistant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758" y="975600"/>
            <a:ext cx="3971520" cy="396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