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F16F691-CFC2-4342-BF6D-3E5607EDC5AC}">
  <a:tblStyle styleId="{9F16F691-CFC2-4342-BF6D-3E5607EDC5A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Mimicking Human Gestures During Conversation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Peter Jacobo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Advisor: Nick Webb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Experiment Design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Groups: SARAH uses gestures, SARAH does not use gestures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Facial expressions accompany gestures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SARAH invites participants to ask her questions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SARAH asks them to complete a survey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00" y="1278737"/>
            <a:ext cx="4218499" cy="316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Results - Number of Participants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With Gestures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522 people walked by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55 people talked to SARAH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13 completed the task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Without Gestures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513 people walked by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54 people talked to SARAH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11 completed the task</a:t>
            </a:r>
          </a:p>
        </p:txBody>
      </p:sp>
      <p:pic>
        <p:nvPicPr>
          <p:cNvPr id="121" name="Shape 121" title="Experiment Breakdow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596224"/>
            <a:ext cx="4089874" cy="25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Survey Results</a:t>
            </a:r>
          </a:p>
        </p:txBody>
      </p:sp>
      <p:graphicFrame>
        <p:nvGraphicFramePr>
          <p:cNvPr id="127" name="Shape 127"/>
          <p:cNvGraphicFramePr/>
          <p:nvPr/>
        </p:nvGraphicFramePr>
        <p:xfrm>
          <a:off x="1444425" y="119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{9F16F691-CFC2-4342-BF6D-3E5607EDC5AC}</a:tableStyleId>
              </a:tblPr>
              <a:tblGrid>
                <a:gridCol w="1919000"/>
                <a:gridCol w="1919000"/>
                <a:gridCol w="1919000"/>
              </a:tblGrid>
              <a:tr h="419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Intelligence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Naturalness</a:t>
                      </a:r>
                    </a:p>
                  </a:txBody>
                  <a:tcPr marT="91425" marB="91425" marR="91425" marL="91425"/>
                </a:tc>
              </a:tr>
              <a:tr h="4196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Gestures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4.8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2.6</a:t>
                      </a:r>
                    </a:p>
                  </a:txBody>
                  <a:tcPr marT="91425" marB="91425" marR="91425" marL="91425"/>
                </a:tc>
              </a:tr>
              <a:tr h="4196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No Gestures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4.7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2.5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348" y="2667450"/>
            <a:ext cx="3910174" cy="20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Experiment Observations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People in groups felt more comfortable around SARAH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Most people who didn’t complete the task left after the explanation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People are curious about SARAH’s gestures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People speak to SARAH as a person, not a thing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374" y="1360712"/>
            <a:ext cx="3999901" cy="299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People’s perception of SARAH’s intelligence and naturalness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little/no difference depending on gestures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Intelligence score high because SARAH answers questions correctly</a:t>
            </a: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10% of people walking by SARAH interacted with her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20% of those who talked to SARAH completed the task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The longer people interact with SARAH the more comfortable they are around her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Modified gestures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Eye gaze - alone or in combination with other features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A different experiment task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Invites teamwork with participants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Movement during interaction (other than gestures)</a:t>
            </a:r>
          </a:p>
        </p:txBody>
      </p:sp>
      <p:pic>
        <p:nvPicPr>
          <p:cNvPr descr="happy_face.jp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600" y="1380623"/>
            <a:ext cx="2960074" cy="296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Social Robots</a:t>
            </a:r>
          </a:p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Designed to interact with people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Can interact with the people in their environment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Speech, movement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Applications: therapy, assistants, companions, navigation harsh environments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obonaut-machines-dexterous-humanoid-39644.jpe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27600" cy="301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Research Question</a:t>
            </a:r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Dynamic vs static social robots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Will using gestures influence people’s perception of SARAH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SARAH’s gestures are analogous to human gestures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People’s perception of SARAH based on a survey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75" y="1152475"/>
            <a:ext cx="3551149" cy="35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SARAH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476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Socially acceptable robot asks for help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Physical limitations: cannot climb stairs, no hands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Subgoal: asking a person to press elevator button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SARAH: screen (robot_face), moving base, keypad, kinect, lasers, webcam</a:t>
            </a:r>
          </a:p>
        </p:txBody>
      </p:sp>
      <p:pic>
        <p:nvPicPr>
          <p:cNvPr descr="IMG_0003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929" y="1152474"/>
            <a:ext cx="2562321" cy="341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Gestures - Agreement</a:t>
            </a:r>
          </a:p>
        </p:txBody>
      </p:sp>
      <p:sp>
        <p:nvSpPr>
          <p:cNvPr id="82" name="Shape 82" title="agreement.MOV"/>
          <p:cNvSpPr/>
          <p:nvPr/>
        </p:nvSpPr>
        <p:spPr>
          <a:xfrm>
            <a:off x="2286000" y="120747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Gestures - Disagreement</a:t>
            </a:r>
          </a:p>
        </p:txBody>
      </p:sp>
      <p:sp>
        <p:nvSpPr>
          <p:cNvPr id="88" name="Shape 88" title="disagreement.MOV"/>
          <p:cNvSpPr/>
          <p:nvPr/>
        </p:nvSpPr>
        <p:spPr>
          <a:xfrm>
            <a:off x="2286000" y="12199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02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Gestures - Confusion</a:t>
            </a:r>
          </a:p>
        </p:txBody>
      </p:sp>
      <p:sp>
        <p:nvSpPr>
          <p:cNvPr id="94" name="Shape 94" title="confusion.MOV"/>
          <p:cNvSpPr/>
          <p:nvPr/>
        </p:nvSpPr>
        <p:spPr>
          <a:xfrm>
            <a:off x="2286000" y="137662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Gestures - Excitement</a:t>
            </a:r>
          </a:p>
        </p:txBody>
      </p:sp>
      <p:sp>
        <p:nvSpPr>
          <p:cNvPr id="100" name="Shape 100" title="excitement.MOV"/>
          <p:cNvSpPr/>
          <p:nvPr/>
        </p:nvSpPr>
        <p:spPr>
          <a:xfrm>
            <a:off x="2286000" y="131957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Experiment - Task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SARAH has a blue pocket and a yellow pocket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She asks participants to take a index card from the blue pocket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Participants ask three questions from the card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Programmed responses and gestures to the questions</a:t>
            </a:r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Example: “Is the Nile the longest river?”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SzPct val="100000"/>
              <a:buChar char="○"/>
            </a:pPr>
            <a:r>
              <a:rPr lang="en" sz="1800"/>
              <a:t>Response: disagreement gesture and “no”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After the questions, participants asked to complete a survey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1800"/>
              <a:t>Three questions, one open-ended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