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7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ipvs.informatik.uni-stuttgart.de/mlr/papers/03-toussaint-GECCOb.pdf" TargetMode="External"/><Relationship Id="rId5" Type="http://schemas.openxmlformats.org/officeDocument/2006/relationships/hyperlink" Target="http://ipvs.informatik.uni-stuttgart.de/mlr/papers/03-toussaint-GECCOb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Evolving “Skate Guts”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Andrew Hilton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Advisor: John Rieffel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Some Results - Bounded Volume / Convex Hull Volume</a:t>
            </a:r>
          </a:p>
        </p:txBody>
      </p:sp>
      <p:pic>
        <p:nvPicPr>
          <p:cNvPr descr="boundvol_over_hullvol.png" id="151" name="Shape 151"/>
          <p:cNvPicPr preferRelativeResize="0"/>
          <p:nvPr/>
        </p:nvPicPr>
        <p:blipFill rotWithShape="1">
          <a:blip r:embed="rId3">
            <a:alphaModFix/>
          </a:blip>
          <a:srcRect b="22516" l="7152" r="30812" t="0"/>
          <a:stretch/>
        </p:blipFill>
        <p:spPr>
          <a:xfrm>
            <a:off x="3100600" y="1460250"/>
            <a:ext cx="4860950" cy="341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637500" y="2405125"/>
            <a:ext cx="2919600" cy="1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A → grow(DFA)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B → rest( 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C → rest( 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D → rest( 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E → relabel(A)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F → relabel(F)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637500" y="3672900"/>
            <a:ext cx="19560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Generations : 25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Population    : 20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Time             : 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 Results - Max Convex Hull Volume</a:t>
            </a:r>
          </a:p>
        </p:txBody>
      </p:sp>
      <p:pic>
        <p:nvPicPr>
          <p:cNvPr descr="maxconvexvol_smallrun.png" id="159" name="Shape 159"/>
          <p:cNvPicPr preferRelativeResize="0"/>
          <p:nvPr/>
        </p:nvPicPr>
        <p:blipFill rotWithShape="1">
          <a:blip r:embed="rId3">
            <a:alphaModFix/>
          </a:blip>
          <a:srcRect b="0" l="13738" r="-7582" t="0"/>
          <a:stretch/>
        </p:blipFill>
        <p:spPr>
          <a:xfrm>
            <a:off x="2455849" y="1292425"/>
            <a:ext cx="5498474" cy="35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673725" y="2318225"/>
            <a:ext cx="2919600" cy="1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A → grow(ADD)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B → relabel(A)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C → grow(CFD)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D → grow(DEE)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E → grow(FFC)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F → grow(DCF</a:t>
            </a:r>
            <a:r>
              <a:rPr lang="en" sz="1100"/>
              <a:t>)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637500" y="3571475"/>
            <a:ext cx="19560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Generations : 25</a:t>
            </a:r>
          </a:p>
          <a:p>
            <a:pPr lvl="0">
              <a:spcBef>
                <a:spcPts val="0"/>
              </a:spcBef>
              <a:buNone/>
            </a:pPr>
            <a:r>
              <a:rPr lang="en" sz="1100"/>
              <a:t>Population    : 20</a:t>
            </a:r>
          </a:p>
          <a:p>
            <a:pPr lvl="0">
              <a:spcBef>
                <a:spcPts val="0"/>
              </a:spcBef>
              <a:buNone/>
            </a:pPr>
            <a:r>
              <a:rPr lang="en" sz="1100"/>
              <a:t>Time             : 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 Results - Bounded Volume / # Faces</a:t>
            </a:r>
          </a:p>
        </p:txBody>
      </p:sp>
      <p:pic>
        <p:nvPicPr>
          <p:cNvPr descr="boundvol_over_faces.png" id="167" name="Shape 167"/>
          <p:cNvPicPr preferRelativeResize="0"/>
          <p:nvPr/>
        </p:nvPicPr>
        <p:blipFill rotWithShape="1">
          <a:blip r:embed="rId3">
            <a:alphaModFix/>
          </a:blip>
          <a:srcRect b="12952" l="-2579" r="11752" t="0"/>
          <a:stretch/>
        </p:blipFill>
        <p:spPr>
          <a:xfrm>
            <a:off x="2528075" y="1263850"/>
            <a:ext cx="6406699" cy="354284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637500" y="2434125"/>
            <a:ext cx="2919600" cy="1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A → grow(ABD) </a:t>
            </a:r>
          </a:p>
          <a:p>
            <a:pPr lvl="0">
              <a:spcBef>
                <a:spcPts val="0"/>
              </a:spcBef>
              <a:buNone/>
            </a:pPr>
            <a:r>
              <a:rPr lang="en" sz="1100"/>
              <a:t>B </a:t>
            </a:r>
            <a:r>
              <a:rPr lang="en" sz="1100"/>
              <a:t>→ rest( )</a:t>
            </a:r>
          </a:p>
          <a:p>
            <a:pPr lvl="0">
              <a:spcBef>
                <a:spcPts val="0"/>
              </a:spcBef>
              <a:buNone/>
            </a:pPr>
            <a:r>
              <a:rPr lang="en" sz="1100"/>
              <a:t>C → relabel(E)</a:t>
            </a:r>
          </a:p>
          <a:p>
            <a:pPr lvl="0">
              <a:spcBef>
                <a:spcPts val="0"/>
              </a:spcBef>
              <a:buNone/>
            </a:pPr>
            <a:r>
              <a:rPr lang="en" sz="1100"/>
              <a:t>D → grow(BED)</a:t>
            </a:r>
          </a:p>
          <a:p>
            <a:pPr lvl="0">
              <a:spcBef>
                <a:spcPts val="0"/>
              </a:spcBef>
              <a:buNone/>
            </a:pPr>
            <a:r>
              <a:rPr lang="en" sz="1100"/>
              <a:t>E → relabel(E)</a:t>
            </a:r>
          </a:p>
          <a:p>
            <a:pPr lvl="0">
              <a:spcBef>
                <a:spcPts val="0"/>
              </a:spcBef>
              <a:buNone/>
            </a:pPr>
            <a:r>
              <a:rPr lang="en" sz="1100"/>
              <a:t>F → relabel(D)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637500" y="3571475"/>
            <a:ext cx="19560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Generations : 50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Population    : 25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Time             : 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this means...</a:t>
            </a:r>
          </a:p>
        </p:txBody>
      </p:sp>
      <p:pic>
        <p:nvPicPr>
          <p:cNvPr descr="cross section00.png" id="175" name="Shape 175"/>
          <p:cNvPicPr preferRelativeResize="0"/>
          <p:nvPr/>
        </p:nvPicPr>
        <p:blipFill rotWithShape="1">
          <a:blip r:embed="rId3">
            <a:alphaModFix/>
          </a:blip>
          <a:srcRect b="-2649" l="15920" r="20951" t="2649"/>
          <a:stretch/>
        </p:blipFill>
        <p:spPr>
          <a:xfrm>
            <a:off x="1934274" y="916650"/>
            <a:ext cx="4563949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Biological Motivation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000" y="749925"/>
            <a:ext cx="21050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275" y="1104650"/>
            <a:ext cx="4538575" cy="174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4100" y="3282100"/>
            <a:ext cx="2951300" cy="15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526475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properties of biologically inspired optimization problems lead to the evolution of “interesting” 3D shapes?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Genetic Algorithms?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75" y="1181375"/>
            <a:ext cx="3891862" cy="318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9525" y="1181375"/>
            <a:ext cx="4765313" cy="31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230450" y="4426325"/>
            <a:ext cx="32598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00"/>
              <a:t>http://www.demo.cs.brandeis.edu/pr/evo_design/static.html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98425" y="4466225"/>
            <a:ext cx="33330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Gregory. S. Hornby, Jason D. Lohn, and Derek S. Linden. 2011. Computer-automated evolution of an x-band antenna for nasa's space technology 5 mission. </a:t>
            </a:r>
            <a:r>
              <a:rPr i="1" lang="en" sz="700">
                <a:solidFill>
                  <a:schemeClr val="dk1"/>
                </a:solidFill>
              </a:rPr>
              <a:t>Evol. Comput.</a:t>
            </a:r>
            <a:r>
              <a:rPr lang="en" sz="700">
                <a:solidFill>
                  <a:schemeClr val="dk1"/>
                </a:solidFill>
              </a:rPr>
              <a:t> 19, 1 (March 2011), 1-23. DOI=http://dx.doi.org/10.1162/EVCO_a_00005 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Genetic Algorithms?</a:t>
            </a:r>
          </a:p>
        </p:txBody>
      </p:sp>
      <p:pic>
        <p:nvPicPr>
          <p:cNvPr descr="touss1-1.pn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00" y="958137"/>
            <a:ext cx="5004049" cy="373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2455900" y="4511700"/>
            <a:ext cx="4172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M. Toussaint:</a:t>
            </a:r>
            <a:r>
              <a:rPr lang="en" sz="700">
                <a:solidFill>
                  <a:schemeClr val="dk1"/>
                </a:solidFill>
                <a:hlinkClick r:id="rId4"/>
              </a:rPr>
              <a:t> </a:t>
            </a:r>
            <a:r>
              <a:rPr lang="en" sz="700" u="sng">
                <a:solidFill>
                  <a:schemeClr val="hlink"/>
                </a:solidFill>
                <a:hlinkClick r:id="rId5"/>
              </a:rPr>
              <a:t>Demonstrating the Evolution of Complex Genetic Representations: An Evolution of Artificial Plants</a:t>
            </a:r>
            <a:r>
              <a:rPr lang="en" sz="700">
                <a:solidFill>
                  <a:schemeClr val="dk1"/>
                </a:solidFill>
              </a:rPr>
              <a:t>. In Genetic and Evolutionary Computation Conf. (GECCO 2003), 86-97, 2003.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Face-Encoded Tetrahedral Grammar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820975" cy="36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9325" y="1496125"/>
            <a:ext cx="3820974" cy="207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948175" y="3774325"/>
            <a:ext cx="26514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700"/>
          </a:p>
          <a:p>
            <a:pPr lvl="0">
              <a:spcBef>
                <a:spcPts val="0"/>
              </a:spcBef>
              <a:buNone/>
            </a:pPr>
            <a:r>
              <a:rPr lang="en" sz="700"/>
              <a:t>Smith, S., and </a:t>
            </a:r>
            <a:r>
              <a:rPr b="1" lang="en" sz="700"/>
              <a:t>Rieffel, J.</a:t>
            </a:r>
            <a:r>
              <a:rPr lang="en" sz="700"/>
              <a:t> (2010) "A Face-Encoding Grammar for the Generation of Tetrahedral-Mesh Soft Bodies". Proceedings of the 12th International Conference on the Synthesis and Simulation of Living Systems (ALIFE12). MIT Press. 414--420.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Implementation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525325" y="1992175"/>
            <a:ext cx="3419100" cy="161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Python 3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Removed Subdivide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Added Rest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STL Outputs</a:t>
            </a:r>
          </a:p>
        </p:txBody>
      </p:sp>
      <p:sp>
        <p:nvSpPr>
          <p:cNvPr id="130" name="Shape 130"/>
          <p:cNvSpPr txBox="1"/>
          <p:nvPr>
            <p:ph idx="4294967295" type="body"/>
          </p:nvPr>
        </p:nvSpPr>
        <p:spPr>
          <a:xfrm>
            <a:off x="4629575" y="1992175"/>
            <a:ext cx="3999900" cy="123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Uniform Cross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Fine and Coarse Mutation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Multiprocess Support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38925" y="1499575"/>
            <a:ext cx="29919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Reimplemented Grammar System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759825" y="1528800"/>
            <a:ext cx="29919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Built Evolutionary System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kinds of measures of fitness lead to qualitatively interesting 3D shapes?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 Results - Surface Area / Bounded Volume</a:t>
            </a:r>
          </a:p>
        </p:txBody>
      </p:sp>
      <p:pic>
        <p:nvPicPr>
          <p:cNvPr descr="area_over_boundedvol.png" id="143" name="Shape 143"/>
          <p:cNvPicPr preferRelativeResize="0"/>
          <p:nvPr/>
        </p:nvPicPr>
        <p:blipFill rotWithShape="1">
          <a:blip r:embed="rId3">
            <a:alphaModFix/>
          </a:blip>
          <a:srcRect b="18949" l="27619" r="23111" t="28719"/>
          <a:stretch/>
        </p:blipFill>
        <p:spPr>
          <a:xfrm>
            <a:off x="2803549" y="1566100"/>
            <a:ext cx="5527475" cy="33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796875" y="1956000"/>
            <a:ext cx="2919600" cy="1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A → relabel(A)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B → rest( 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C → relabel(A)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D → relabel(A)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E → relabel(E)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F → relabel(E)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724425" y="3571475"/>
            <a:ext cx="19560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Generations : 100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Population    : 50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Time             : 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