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C318467B-9209-4CB9-8DD9-B17003B53CE7}">
  <a:tblStyle styleId="{C318467B-9209-4CB9-8DD9-B17003B53CE7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regular.fntdata"/><Relationship Id="rId21" Type="http://schemas.openxmlformats.org/officeDocument/2006/relationships/slide" Target="slides/slide16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Good morning everyone, my name is john enquist and I’m going to talk to you about how our video games can affect our study habits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Fix graph to make prettier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Make a bar graph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Delete variance and mode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Delete +-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Add percent completion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What is a chi square analysis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What is a two sample t test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Add process and values of both tests (make a table for both)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Interesting things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Have 8 p values (2 groups 4 rounds)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Explain what the p value is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Chi Square Analysis results indicated that there is a significant enough difference between the results of the two groups to merit an outside factor influencing the scores, i.e the study breaks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1: the data wasn’t exactly different overall, however the fact that the results were more or less the same is a conclusion in itself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Video games do not hurt your short term memory retention (for this experimental group)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2: such a small sample size makes the results more or less negligible in the grand scheme of our population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All the participants are also union college students (smart kids between ages 17 - 21)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Isnt representative of the population of student gamers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3: this experiment focused mainly on memorizing a set of words.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Just one of many ways of tracking memory retention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Doesn’t relate to all types of study material just memorization of words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Briefly discuss the background of video games in today’s society and their recent booming industry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Widespread use of video games at the turn of the 21st century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Captured the attention of the generation y, and z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So as I am sure you are all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Video games have only really become a widespread thing since the mid 90’s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Nowadays around ⅓ of all households have a gaming device, and with smartphones becoming increasingly common everyone has easy access to gaming on the go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It has become a significant part of our economy to the point where it’s existence is well established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Because of how new the industry is there have been an insufficient amount of studies on the effects that these video games can have on people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Show how the the video game industry is 6.6% of the worlds global market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Explain question behind your experiment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And state hypothesis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Talk about the rationale behind each group’s study break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What the experiment is intended to simulate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Results gathered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Add title and match style, remove figure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first thing I had to do was find a game for my experimentees to play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So i made my own!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Also it is something I’m interested in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Emphasize that it is my data i collected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Shape 63"/>
          <p:cNvSpPr txBox="1"/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" name="Shape 19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" name="Shape 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Shape 3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319500" y="1846803"/>
            <a:ext cx="2808000" cy="2806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Shape 46"/>
          <p:cNvSpPr txBox="1"/>
          <p:nvPr>
            <p:ph type="title"/>
          </p:nvPr>
        </p:nvSpPr>
        <p:spPr>
          <a:xfrm>
            <a:off x="283103" y="712140"/>
            <a:ext cx="6244200" cy="3835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" name="Shape 51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subTitle"/>
          </p:nvPr>
        </p:nvSpPr>
        <p:spPr>
          <a:xfrm>
            <a:off x="265500" y="2735370"/>
            <a:ext cx="4045200" cy="13454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Shape 58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Relationship Id="rId4" Type="http://schemas.openxmlformats.org/officeDocument/2006/relationships/image" Target="../media/image08.png"/><Relationship Id="rId5" Type="http://schemas.openxmlformats.org/officeDocument/2006/relationships/image" Target="../media/image0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Video Games </a:t>
            </a:r>
            <a:r>
              <a:rPr lang="en"/>
              <a:t>Affect</a:t>
            </a:r>
            <a:r>
              <a:rPr lang="en"/>
              <a:t> Our Study Habits?</a:t>
            </a:r>
          </a:p>
        </p:txBody>
      </p:sp>
      <p:sp>
        <p:nvSpPr>
          <p:cNvPr id="73" name="Shape 73"/>
          <p:cNvSpPr txBox="1"/>
          <p:nvPr>
            <p:ph idx="1" type="subTitle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By John Enquist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Some Data</a:t>
            </a:r>
          </a:p>
        </p:txBody>
      </p:sp>
      <p:pic>
        <p:nvPicPr>
          <p:cNvPr id="137" name="Shape 13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925" y="670550"/>
            <a:ext cx="4254199" cy="355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idx="1" type="subTitle"/>
          </p:nvPr>
        </p:nvSpPr>
        <p:spPr>
          <a:xfrm>
            <a:off x="265500" y="2735370"/>
            <a:ext cx="4045200" cy="1345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algn="l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Red</a:t>
            </a:r>
            <a:r>
              <a:rPr lang="en"/>
              <a:t>: Control Group</a:t>
            </a:r>
          </a:p>
          <a:p>
            <a:pPr indent="457200" lvl="0" algn="l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Blue</a:t>
            </a:r>
            <a:r>
              <a:rPr lang="en"/>
              <a:t>: Experimental Group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8292075" y="1309900"/>
            <a:ext cx="6129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 txBox="1"/>
          <p:nvPr/>
        </p:nvSpPr>
        <p:spPr>
          <a:xfrm>
            <a:off x="5461900" y="3578675"/>
            <a:ext cx="2898300" cy="50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	      2                3                 4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	Round #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marL="3200400">
              <a:spcBef>
                <a:spcPts val="0"/>
              </a:spcBef>
              <a:buNone/>
            </a:pPr>
            <a:r>
              <a:rPr lang="en"/>
              <a:t>Some Stats</a:t>
            </a:r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93374" y="1211350"/>
            <a:ext cx="3848700" cy="33936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/>
              <a:t>Control Group 				</a:t>
            </a:r>
            <a:r>
              <a:rPr lang="en" sz="1000"/>
              <a:t>(20 subjects)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Completion Rate:  25%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47" name="Shape 147"/>
          <p:cNvGraphicFramePr/>
          <p:nvPr/>
        </p:nvGraphicFramePr>
        <p:xfrm>
          <a:off x="553825" y="165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{C318467B-9209-4CB9-8DD9-B17003B53CE7}</a:tableStyleId>
              </a:tblPr>
              <a:tblGrid>
                <a:gridCol w="774850"/>
                <a:gridCol w="630600"/>
                <a:gridCol w="702725"/>
                <a:gridCol w="702725"/>
                <a:gridCol w="702725"/>
              </a:tblGrid>
              <a:tr h="3599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Round #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R4</a:t>
                      </a:r>
                    </a:p>
                  </a:txBody>
                  <a:tcPr marT="91425" marB="91425" marR="91425" marL="91425"/>
                </a:tc>
              </a:tr>
              <a:tr h="4921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Mean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5..75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7.95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12.3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15.65</a:t>
                      </a:r>
                    </a:p>
                  </a:txBody>
                  <a:tcPr marT="91425" marB="91425" marR="91425" marL="91425"/>
                </a:tc>
              </a:tr>
              <a:tr h="5522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Stdev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(+/-)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2.6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4.0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3.3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8" name="Shape 148"/>
          <p:cNvSpPr txBox="1"/>
          <p:nvPr>
            <p:ph idx="1" type="body"/>
          </p:nvPr>
        </p:nvSpPr>
        <p:spPr>
          <a:xfrm>
            <a:off x="4873149" y="1211350"/>
            <a:ext cx="3848700" cy="33936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u="sng"/>
              <a:t>Experimental </a:t>
            </a:r>
            <a:r>
              <a:rPr b="1" lang="en" u="sng"/>
              <a:t>Group</a:t>
            </a:r>
            <a:r>
              <a:rPr lang="en"/>
              <a:t>			</a:t>
            </a:r>
            <a:r>
              <a:rPr lang="en" sz="1000"/>
              <a:t>(20 subjects)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Completion Rate: 30%</a:t>
            </a:r>
          </a:p>
        </p:txBody>
      </p:sp>
      <p:graphicFrame>
        <p:nvGraphicFramePr>
          <p:cNvPr id="149" name="Shape 149"/>
          <p:cNvGraphicFramePr/>
          <p:nvPr/>
        </p:nvGraphicFramePr>
        <p:xfrm>
          <a:off x="5040687" y="165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{C318467B-9209-4CB9-8DD9-B17003B53CE7}</a:tableStyleId>
              </a:tblPr>
              <a:tblGrid>
                <a:gridCol w="786850"/>
                <a:gridCol w="618600"/>
                <a:gridCol w="702725"/>
                <a:gridCol w="702725"/>
                <a:gridCol w="702725"/>
              </a:tblGrid>
              <a:tr h="359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Round #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R4</a:t>
                      </a:r>
                    </a:p>
                  </a:txBody>
                  <a:tcPr marT="91425" marB="91425" marR="91425" marL="91425"/>
                </a:tc>
              </a:tr>
              <a:tr h="492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Mean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5.6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10.5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16.15</a:t>
                      </a:r>
                    </a:p>
                  </a:txBody>
                  <a:tcPr marT="91425" marB="91425" marR="91425" marL="91425"/>
                </a:tc>
              </a:tr>
              <a:tr h="5522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Stdev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(+/-)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2.4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4.4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4.4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/>
        </p:nvSpPr>
        <p:spPr>
          <a:xfrm>
            <a:off x="884575" y="3029000"/>
            <a:ext cx="7361400" cy="160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225700" y="564825"/>
            <a:ext cx="2646600" cy="189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marL="457200">
              <a:spcBef>
                <a:spcPts val="0"/>
              </a:spcBef>
              <a:buNone/>
            </a:pPr>
            <a:r>
              <a:rPr lang="en"/>
              <a:t>Some Results</a:t>
            </a:r>
          </a:p>
        </p:txBody>
      </p:sp>
      <p:sp>
        <p:nvSpPr>
          <p:cNvPr id="157" name="Shape 157"/>
          <p:cNvSpPr txBox="1"/>
          <p:nvPr>
            <p:ph idx="1" type="subTitle"/>
          </p:nvPr>
        </p:nvSpPr>
        <p:spPr>
          <a:xfrm>
            <a:off x="3196725" y="1412800"/>
            <a:ext cx="5506500" cy="1692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Two Sample Chi Square Analysis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Bucketing scores in intervals of 2 and 4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25" y="630237"/>
            <a:ext cx="2278775" cy="17687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Shape 159"/>
          <p:cNvGraphicFramePr/>
          <p:nvPr/>
        </p:nvGraphicFramePr>
        <p:xfrm>
          <a:off x="891312" y="30289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{C318467B-9209-4CB9-8DD9-B17003B53CE7}</a:tableStyleId>
              </a:tblPr>
              <a:tblGrid>
                <a:gridCol w="1051625"/>
                <a:gridCol w="1051625"/>
                <a:gridCol w="1051625"/>
                <a:gridCol w="1051625"/>
                <a:gridCol w="1051625"/>
                <a:gridCol w="1051625"/>
                <a:gridCol w="1051625"/>
              </a:tblGrid>
              <a:tr h="7570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Bucket 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Degrees of Freedom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Critical value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𝝌2 R1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𝝌2 </a:t>
                      </a:r>
                      <a:r>
                        <a:rPr lang="en"/>
                        <a:t>R2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𝝌2 </a:t>
                      </a:r>
                      <a:r>
                        <a:rPr lang="en"/>
                        <a:t>R3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𝝌2 </a:t>
                      </a:r>
                      <a:r>
                        <a:rPr lang="en"/>
                        <a:t>R4</a:t>
                      </a:r>
                    </a:p>
                  </a:txBody>
                  <a:tcPr marT="91425" marB="91425" marR="91425" marL="91425"/>
                </a:tc>
              </a:tr>
              <a:tr h="3417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By 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16.19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3.644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12.88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5.466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11.19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By 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9.488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3.2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12.56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4.25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5.66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marL="1828800">
              <a:spcBef>
                <a:spcPts val="0"/>
              </a:spcBef>
              <a:buNone/>
            </a:pPr>
            <a:r>
              <a:rPr lang="en"/>
              <a:t>Two Sample T-Test</a:t>
            </a:r>
          </a:p>
        </p:txBody>
      </p:sp>
      <p:graphicFrame>
        <p:nvGraphicFramePr>
          <p:cNvPr id="165" name="Shape 165"/>
          <p:cNvGraphicFramePr/>
          <p:nvPr/>
        </p:nvGraphicFramePr>
        <p:xfrm>
          <a:off x="4410875" y="1319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{C318467B-9209-4CB9-8DD9-B17003B53CE7}</a:tableStyleId>
              </a:tblPr>
              <a:tblGrid>
                <a:gridCol w="986775"/>
                <a:gridCol w="749775"/>
                <a:gridCol w="841050"/>
                <a:gridCol w="745800"/>
                <a:gridCol w="786650"/>
              </a:tblGrid>
              <a:tr h="4357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Round #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R4</a:t>
                      </a:r>
                    </a:p>
                  </a:txBody>
                  <a:tcPr marT="91425" marB="91425" marR="91425" marL="91425"/>
                </a:tc>
              </a:tr>
              <a:tr h="4982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 value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.822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.0201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.2326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.6867</a:t>
                      </a:r>
                    </a:p>
                  </a:txBody>
                  <a:tcPr marT="91425" marB="91425" marR="91425" marL="91425"/>
                </a:tc>
              </a:tr>
              <a:tr h="4518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Tstat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.2266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2.4357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1.2131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.4064</a:t>
                      </a:r>
                    </a:p>
                  </a:txBody>
                  <a:tcPr marT="91425" marB="91425" marR="91425" marL="91425"/>
                </a:tc>
              </a:tr>
              <a:tr h="673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significant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yes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75" y="1490504"/>
            <a:ext cx="4110049" cy="1971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Conclusions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Kind of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Different?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Same?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Sample size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40 participants total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college students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Experimental design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Word memorization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s</a:t>
            </a:r>
            <a:r>
              <a:rPr lang="en"/>
              <a:t>hort - term memory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9294" y="1070550"/>
            <a:ext cx="3002400" cy="30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(ask me about my game)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		What is a Videogame?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3B3E41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“an electronic game played by means of images on a video screen and often emphasizing fast action”  - 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Merriam-Webster </a:t>
            </a:r>
          </a:p>
          <a:p>
            <a:pPr indent="45720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“The only thing that’s fun to do anymore” 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- Urban Dictionary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20965">
            <a:off x="399001" y="547462"/>
            <a:ext cx="2244246" cy="167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0172">
            <a:off x="443198" y="2581759"/>
            <a:ext cx="2525954" cy="45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97328">
            <a:off x="729250" y="3593250"/>
            <a:ext cx="1133474" cy="113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253475" y="243675"/>
            <a:ext cx="4045200" cy="1318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Do We Care?</a:t>
            </a:r>
          </a:p>
        </p:txBody>
      </p:sp>
      <p:sp>
        <p:nvSpPr>
          <p:cNvPr id="79" name="Shape 7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Prevalence of video gaming in our society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-228600" lvl="0" marL="4572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recent market penetration of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smartphones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-228600" lvl="0" marL="45720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Insufficient studies done on the effects of gaming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00" y="1658426"/>
            <a:ext cx="4125674" cy="29807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576850" y="4122000"/>
            <a:ext cx="3721800" cy="20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1995						        2010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0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Related Studies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Vivek Anand</a:t>
            </a:r>
          </a:p>
          <a:p>
            <a:pPr indent="-228600" lvl="1" marL="9144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Correlation between video games and SAT scores</a:t>
            </a:r>
          </a:p>
          <a:p>
            <a:pPr indent="-228600" lvl="0" marL="4572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Douglas Gentile</a:t>
            </a:r>
          </a:p>
          <a:p>
            <a:pPr indent="-228600" lvl="1" marL="9144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Pathological Gaming having a direct correlation with negative behavior</a:t>
            </a:r>
          </a:p>
          <a:p>
            <a:pPr indent="-228600" lvl="0" marL="457200" rtl="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Dorothy Salonius-Pasternak</a:t>
            </a:r>
          </a:p>
          <a:p>
            <a:pPr indent="-228600" lvl="1" marL="914400">
              <a:spcBef>
                <a:spcPts val="0"/>
              </a:spcBef>
              <a:buFont typeface="Cambria"/>
              <a:buChar char="-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Found Conclusive results on psychological benefits from playing video games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25" y="575949"/>
            <a:ext cx="1242049" cy="175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099" y="1904999"/>
            <a:ext cx="1337924" cy="16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300" y="3289750"/>
            <a:ext cx="1466872" cy="158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Does playing video games affect short term memory?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278025" y="1912650"/>
            <a:ext cx="4045200" cy="1318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Word Order Design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962" y="441525"/>
            <a:ext cx="3585774" cy="42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5553950" y="4165450"/>
            <a:ext cx="2701800" cy="48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162" y="1065674"/>
            <a:ext cx="7199675" cy="488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1092900" y="360525"/>
            <a:ext cx="69582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 marL="1371600">
              <a:spcBef>
                <a:spcPts val="0"/>
              </a:spcBef>
              <a:buNone/>
            </a:pPr>
            <a:r>
              <a:rPr b="1" lang="en" sz="3000"/>
              <a:t>Experimental Design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050" y="97324"/>
            <a:ext cx="4115900" cy="223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050" y="2464775"/>
            <a:ext cx="4115900" cy="2235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Gnomes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and Homes</a:t>
            </a:r>
          </a:p>
        </p:txBody>
      </p:sp>
      <p:sp>
        <p:nvSpPr>
          <p:cNvPr id="121" name="Shape 121"/>
          <p:cNvSpPr txBox="1"/>
          <p:nvPr>
            <p:ph idx="1" type="subTitle"/>
          </p:nvPr>
        </p:nvSpPr>
        <p:spPr>
          <a:xfrm>
            <a:off x="265500" y="2735370"/>
            <a:ext cx="4045200" cy="1345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buSzPct val="100000"/>
              <a:buChar char="-"/>
            </a:pPr>
            <a:r>
              <a:rPr lang="en" sz="1400"/>
              <a:t>Written in C#</a:t>
            </a:r>
          </a:p>
          <a:p>
            <a:pPr indent="-317500" lvl="0" marL="457200" rtl="0" algn="l">
              <a:spcBef>
                <a:spcPts val="0"/>
              </a:spcBef>
              <a:buSzPct val="100000"/>
              <a:buChar char="-"/>
            </a:pPr>
            <a:r>
              <a:rPr lang="en" sz="1400"/>
              <a:t>Real-Time Strategy game </a:t>
            </a:r>
          </a:p>
          <a:p>
            <a:pPr indent="-317500" lvl="0" marL="457200" algn="l">
              <a:spcBef>
                <a:spcPts val="0"/>
              </a:spcBef>
              <a:buSzPct val="100000"/>
              <a:buChar char="-"/>
            </a:pPr>
            <a:r>
              <a:rPr lang="en" sz="1400"/>
              <a:t>Player partakes in garden gnome based antics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26137" y="0"/>
            <a:ext cx="4045200" cy="840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 Survey Data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3600" y="219650"/>
            <a:ext cx="3484349" cy="20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599" y="2956275"/>
            <a:ext cx="3484350" cy="1645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5103525" y="2247275"/>
            <a:ext cx="34845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Weekly Hours Spent playing video games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5103525" y="4529575"/>
            <a:ext cx="34845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 marL="457200" rtl="0">
              <a:spcBef>
                <a:spcPts val="0"/>
              </a:spcBef>
              <a:buNone/>
            </a:pPr>
            <a:r>
              <a:rPr lang="en"/>
              <a:t>Participants gender</a:t>
            </a:r>
          </a:p>
        </p:txBody>
      </p:sp>
      <p:graphicFrame>
        <p:nvGraphicFramePr>
          <p:cNvPr id="131" name="Shape 131"/>
          <p:cNvGraphicFramePr/>
          <p:nvPr/>
        </p:nvGraphicFramePr>
        <p:xfrm>
          <a:off x="940450" y="840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{C318467B-9209-4CB9-8DD9-B17003B53CE7}</a:tableStyleId>
              </a:tblPr>
              <a:tblGrid>
                <a:gridCol w="2096700"/>
                <a:gridCol w="719900"/>
              </a:tblGrid>
              <a:tr h="397075"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     </a:t>
                      </a:r>
                      <a:r>
                        <a:rPr b="1" lang="en"/>
                        <a:t>Types of Study Breaks</a:t>
                      </a:r>
                    </a:p>
                  </a:txBody>
                  <a:tcPr marT="91425" marB="91425" marR="91425" marL="91425"/>
                </a:tc>
                <a:tc hMerge="1"/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Study Break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   %</a:t>
                      </a:r>
                    </a:p>
                  </a:txBody>
                  <a:tcPr marT="91425" marB="91425" marR="91425" marL="91425"/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Exercising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37.1</a:t>
                      </a:r>
                    </a:p>
                  </a:txBody>
                  <a:tcPr marT="91425" marB="91425" marR="91425" marL="91425"/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Watching Videos/Shows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42.9</a:t>
                      </a:r>
                    </a:p>
                  </a:txBody>
                  <a:tcPr marT="91425" marB="91425" marR="91425" marL="91425"/>
                </a:tc>
              </a:tr>
              <a:tr h="4009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Social Media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77.1</a:t>
                      </a:r>
                    </a:p>
                  </a:txBody>
                  <a:tcPr marT="91425" marB="91425" marR="91425" marL="91425"/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Reading</a:t>
                      </a: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5.7</a:t>
                      </a: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Playing Video games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28.6</a:t>
                      </a:r>
                    </a:p>
                  </a:txBody>
                  <a:tcPr marT="91425" marB="91425" marR="91425" marL="91425"/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Socializing/Talking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71.4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Eating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71.4</a:t>
                      </a: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7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Napping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28.6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