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4285F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D0D2"/>
          </a:solidFill>
        </a:fill>
      </a:tcStyle>
    </a:wholeTbl>
    <a:band2H>
      <a:tcTxStyle b="def" i="def"/>
      <a:tcStyle>
        <a:tcBdr/>
        <a:fill>
          <a:solidFill>
            <a:srgbClr val="E8E9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4285F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0CB"/>
          </a:solidFill>
        </a:fill>
      </a:tcStyle>
    </a:wholeTbl>
    <a:band2H>
      <a:tcTxStyle b="def" i="def"/>
      <a:tcStyle>
        <a:tcBdr/>
        <a:fill>
          <a:solidFill>
            <a:srgbClr val="FFE9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4285F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 b="def" i="def"/>
      <a:tcStyle>
        <a:tcBdr/>
        <a:fill>
          <a:solidFill>
            <a:srgbClr val="FF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4285F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DF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4285F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285F4"/>
              </a:solidFill>
              <a:prstDash val="solid"/>
              <a:round/>
            </a:ln>
          </a:top>
          <a:bottom>
            <a:ln w="25400" cap="flat">
              <a:solidFill>
                <a:srgbClr val="4285F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285F4"/>
              </a:solidFill>
              <a:prstDash val="solid"/>
              <a:round/>
            </a:ln>
          </a:top>
          <a:bottom>
            <a:ln w="25400" cap="flat">
              <a:solidFill>
                <a:srgbClr val="4285F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4285F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285F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285F4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285F4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4285F4"/>
      </a:tcTxStyle>
      <a:tcStyle>
        <a:tcBdr>
          <a:left>
            <a:ln w="12700" cap="flat">
              <a:solidFill>
                <a:srgbClr val="4285F4"/>
              </a:solidFill>
              <a:prstDash val="solid"/>
              <a:round/>
            </a:ln>
          </a:left>
          <a:right>
            <a:ln w="12700" cap="flat">
              <a:solidFill>
                <a:srgbClr val="4285F4"/>
              </a:solidFill>
              <a:prstDash val="solid"/>
              <a:round/>
            </a:ln>
          </a:right>
          <a:top>
            <a:ln w="12700" cap="flat">
              <a:solidFill>
                <a:srgbClr val="4285F4"/>
              </a:solidFill>
              <a:prstDash val="solid"/>
              <a:round/>
            </a:ln>
          </a:top>
          <a:bottom>
            <a:ln w="12700" cap="flat">
              <a:solidFill>
                <a:srgbClr val="4285F4"/>
              </a:solidFill>
              <a:prstDash val="solid"/>
              <a:round/>
            </a:ln>
          </a:bottom>
          <a:insideH>
            <a:ln w="12700" cap="flat">
              <a:solidFill>
                <a:srgbClr val="4285F4"/>
              </a:solidFill>
              <a:prstDash val="solid"/>
              <a:round/>
            </a:ln>
          </a:insideH>
          <a:insideV>
            <a:ln w="12700" cap="flat">
              <a:solidFill>
                <a:srgbClr val="4285F4"/>
              </a:solidFill>
              <a:prstDash val="solid"/>
              <a:round/>
            </a:ln>
          </a:insideV>
        </a:tcBdr>
        <a:fill>
          <a:solidFill>
            <a:srgbClr val="4285F4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4285F4"/>
      </a:tcTxStyle>
      <a:tcStyle>
        <a:tcBdr>
          <a:left>
            <a:ln w="12700" cap="flat">
              <a:solidFill>
                <a:srgbClr val="4285F4"/>
              </a:solidFill>
              <a:prstDash val="solid"/>
              <a:round/>
            </a:ln>
          </a:left>
          <a:right>
            <a:ln w="12700" cap="flat">
              <a:solidFill>
                <a:srgbClr val="4285F4"/>
              </a:solidFill>
              <a:prstDash val="solid"/>
              <a:round/>
            </a:ln>
          </a:right>
          <a:top>
            <a:ln w="12700" cap="flat">
              <a:solidFill>
                <a:srgbClr val="4285F4"/>
              </a:solidFill>
              <a:prstDash val="solid"/>
              <a:round/>
            </a:ln>
          </a:top>
          <a:bottom>
            <a:ln w="12700" cap="flat">
              <a:solidFill>
                <a:srgbClr val="4285F4"/>
              </a:solidFill>
              <a:prstDash val="solid"/>
              <a:round/>
            </a:ln>
          </a:bottom>
          <a:insideH>
            <a:ln w="12700" cap="flat">
              <a:solidFill>
                <a:srgbClr val="4285F4"/>
              </a:solidFill>
              <a:prstDash val="solid"/>
              <a:round/>
            </a:ln>
          </a:insideH>
          <a:insideV>
            <a:ln w="12700" cap="flat">
              <a:solidFill>
                <a:srgbClr val="4285F4"/>
              </a:solidFill>
              <a:prstDash val="solid"/>
              <a:round/>
            </a:ln>
          </a:insideV>
        </a:tcBdr>
        <a:fill>
          <a:solidFill>
            <a:srgbClr val="4285F4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4285F4"/>
      </a:tcTxStyle>
      <a:tcStyle>
        <a:tcBdr>
          <a:left>
            <a:ln w="12700" cap="flat">
              <a:solidFill>
                <a:srgbClr val="4285F4"/>
              </a:solidFill>
              <a:prstDash val="solid"/>
              <a:round/>
            </a:ln>
          </a:left>
          <a:right>
            <a:ln w="12700" cap="flat">
              <a:solidFill>
                <a:srgbClr val="4285F4"/>
              </a:solidFill>
              <a:prstDash val="solid"/>
              <a:round/>
            </a:ln>
          </a:right>
          <a:top>
            <a:ln w="50800" cap="flat">
              <a:solidFill>
                <a:srgbClr val="4285F4"/>
              </a:solidFill>
              <a:prstDash val="solid"/>
              <a:round/>
            </a:ln>
          </a:top>
          <a:bottom>
            <a:ln w="12700" cap="flat">
              <a:solidFill>
                <a:srgbClr val="4285F4"/>
              </a:solidFill>
              <a:prstDash val="solid"/>
              <a:round/>
            </a:ln>
          </a:bottom>
          <a:insideH>
            <a:ln w="12700" cap="flat">
              <a:solidFill>
                <a:srgbClr val="4285F4"/>
              </a:solidFill>
              <a:prstDash val="solid"/>
              <a:round/>
            </a:ln>
          </a:insideH>
          <a:insideV>
            <a:ln w="12700" cap="flat">
              <a:solidFill>
                <a:srgbClr val="4285F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4285F4"/>
      </a:tcTxStyle>
      <a:tcStyle>
        <a:tcBdr>
          <a:left>
            <a:ln w="12700" cap="flat">
              <a:solidFill>
                <a:srgbClr val="4285F4"/>
              </a:solidFill>
              <a:prstDash val="solid"/>
              <a:round/>
            </a:ln>
          </a:left>
          <a:right>
            <a:ln w="12700" cap="flat">
              <a:solidFill>
                <a:srgbClr val="4285F4"/>
              </a:solidFill>
              <a:prstDash val="solid"/>
              <a:round/>
            </a:ln>
          </a:right>
          <a:top>
            <a:ln w="12700" cap="flat">
              <a:solidFill>
                <a:srgbClr val="4285F4"/>
              </a:solidFill>
              <a:prstDash val="solid"/>
              <a:round/>
            </a:ln>
          </a:top>
          <a:bottom>
            <a:ln w="25400" cap="flat">
              <a:solidFill>
                <a:srgbClr val="4285F4"/>
              </a:solidFill>
              <a:prstDash val="solid"/>
              <a:round/>
            </a:ln>
          </a:bottom>
          <a:insideH>
            <a:ln w="12700" cap="flat">
              <a:solidFill>
                <a:srgbClr val="4285F4"/>
              </a:solidFill>
              <a:prstDash val="solid"/>
              <a:round/>
            </a:ln>
          </a:insideH>
          <a:insideV>
            <a:ln w="12700" cap="flat">
              <a:solidFill>
                <a:srgbClr val="4285F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9" name="Shape 1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000"/>
            </a:pPr>
            <a:r>
              <a:t>Internet and accessibility: </a:t>
            </a:r>
            <a:endParaRPr sz="1100"/>
          </a:p>
          <a:p>
            <a:pPr marL="457200" indent="-292100">
              <a:buSzPct val="100000"/>
              <a:buChar char="-"/>
              <a:defRPr sz="1000"/>
            </a:pPr>
            <a:r>
              <a:t>Internet has become unifying medium for access to almost all information</a:t>
            </a:r>
            <a:endParaRPr sz="1100"/>
          </a:p>
          <a:p>
            <a:pPr marL="457200" indent="-292100">
              <a:buSzPct val="100000"/>
              <a:buChar char="-"/>
              <a:defRPr sz="1000"/>
            </a:pPr>
            <a:r>
              <a:t>National Captioning Institute (NCI)  founded in mid 1980’s within Federal Communications Commission (FCC), only broadcast TV</a:t>
            </a:r>
            <a:endParaRPr sz="1100"/>
          </a:p>
          <a:p>
            <a:pPr>
              <a:defRPr sz="1100"/>
            </a:pPr>
            <a:endParaRPr sz="1000"/>
          </a:p>
          <a:p>
            <a:pPr>
              <a:defRPr sz="1000"/>
            </a:pPr>
            <a:r>
              <a:t>Finally, in 2010…</a:t>
            </a:r>
            <a:endParaRPr sz="1100"/>
          </a:p>
          <a:p>
            <a:pPr marL="457200" indent="-292100">
              <a:buSzPct val="100000"/>
              <a:buChar char="-"/>
              <a:defRPr sz="1000"/>
            </a:pPr>
            <a:r>
              <a:t>Congress passed 21st Century Communications Video Accessibility Act (CVAA)</a:t>
            </a:r>
            <a:endParaRPr sz="1100"/>
          </a:p>
          <a:p>
            <a:pPr marL="457200" indent="-292100">
              <a:buSzPct val="100000"/>
              <a:buChar char="-"/>
              <a:defRPr sz="1000"/>
            </a:pPr>
            <a:r>
              <a:t>Internet was already being used by 7 billion people around the world</a:t>
            </a:r>
            <a:endParaRPr sz="1100"/>
          </a:p>
          <a:p>
            <a:pPr lvl="1" marL="914400" indent="-292100">
              <a:buSzPct val="100000"/>
              <a:buChar char="-"/>
              <a:defRPr sz="1000"/>
            </a:pPr>
            <a:r>
              <a:t>Mandated, “...all video devices that receive or display video programming simultaneously with sound, including those over the internet, must provide captioning capabilities”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6" name="Shape 1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/>
            <a:r>
              <a:t>Describing a sound vs. describing what’s happening (like lightsaber activating)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The way the tech I used applies to “My Solution”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&lt;video&gt; tag replaced having to pick a media player to be embedded, and the corresponding specific caption file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WebVTT → like a text file with timestamps for when to display a given amount of text (or caption)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2" name="Shape 1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The way the tech I used applies to “My Solution”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&lt;video&gt; tag replaced having to pick a media player to be embedded, and the corresponding specific caption file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WebVTT → like a text file with timestamps for when to display a given amount of text (or caption)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hape 1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The way the tech I used applies to “My Solution”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&lt;video&gt; tag replaced having to pick a media player to be embedded, and the corresponding specific caption file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WebVTT → like a text file with timestamps for when to display a given amount of text (or caption)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hape 19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100"/>
            </a:pPr>
            <a:r>
              <a:t>The way the tech I used applies to “My Solution”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&lt;video&gt; tag replaced having to pick a media player to be embedded, and the corresponding specific caption file</a:t>
            </a:r>
          </a:p>
          <a:p>
            <a:pPr>
              <a:defRPr sz="1100"/>
            </a:pPr>
          </a:p>
          <a:p>
            <a:pPr>
              <a:defRPr sz="1100"/>
            </a:pPr>
            <a:r>
              <a:t>WebVTT → like a text file with timestamps for when to display a given amount of text (or caption)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4278300" y="2751161"/>
            <a:ext cx="587401" cy="1"/>
          </a:xfrm>
          <a:prstGeom prst="line">
            <a:avLst/>
          </a:prstGeom>
          <a:ln w="76200">
            <a:solidFill>
              <a:srgbClr val="4285F4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" name="Shape 12"/>
          <p:cNvSpPr/>
          <p:nvPr>
            <p:ph type="title"/>
          </p:nvPr>
        </p:nvSpPr>
        <p:spPr>
          <a:xfrm>
            <a:off x="311699" y="595975"/>
            <a:ext cx="8520602" cy="1957801"/>
          </a:xfrm>
          <a:prstGeom prst="rect">
            <a:avLst/>
          </a:prstGeom>
        </p:spPr>
        <p:txBody>
          <a:bodyPr anchor="b"/>
          <a:lstStyle>
            <a:lvl1pPr algn="ctr">
              <a:defRPr sz="5400"/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311699" y="3165823"/>
            <a:ext cx="8520602" cy="73350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  <a:defRPr sz="2400"/>
            </a:lvl1pPr>
            <a:lvl2pPr algn="ctr">
              <a:lnSpc>
                <a:spcPct val="100000"/>
              </a:lnSpc>
              <a:spcBef>
                <a:spcPts val="0"/>
              </a:spcBef>
              <a:defRPr sz="2400"/>
            </a:lvl2pPr>
            <a:lvl3pPr algn="ctr">
              <a:lnSpc>
                <a:spcPct val="100000"/>
              </a:lnSpc>
              <a:spcBef>
                <a:spcPts val="0"/>
              </a:spcBef>
              <a:defRPr sz="2400"/>
            </a:lvl3pPr>
            <a:lvl4pPr algn="ctr">
              <a:lnSpc>
                <a:spcPct val="100000"/>
              </a:lnSpc>
              <a:spcBef>
                <a:spcPts val="0"/>
              </a:spcBef>
              <a:defRPr sz="2400"/>
            </a:lvl4pPr>
            <a:lvl5pPr algn="ctr">
              <a:lnSpc>
                <a:spcPct val="100000"/>
              </a:lnSpc>
              <a:spcBef>
                <a:spcPts val="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/>
          </p:nvPr>
        </p:nvSpPr>
        <p:spPr>
          <a:xfrm>
            <a:off x="311699" y="1167925"/>
            <a:ext cx="8520602" cy="1980001"/>
          </a:xfrm>
          <a:prstGeom prst="rect">
            <a:avLst/>
          </a:prstGeom>
        </p:spPr>
        <p:txBody>
          <a:bodyPr anchor="ctr"/>
          <a:lstStyle>
            <a:lvl1pPr algn="ctr">
              <a:defRPr sz="11000">
                <a:solidFill>
                  <a:srgbClr val="4285F4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4" name="Shape 94"/>
          <p:cNvSpPr/>
          <p:nvPr>
            <p:ph type="body" sz="quarter" idx="1"/>
          </p:nvPr>
        </p:nvSpPr>
        <p:spPr>
          <a:xfrm>
            <a:off x="311699" y="3224250"/>
            <a:ext cx="8520602" cy="10716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xfrm>
            <a:off x="311699" y="2480549"/>
            <a:ext cx="8114402" cy="2445901"/>
          </a:xfrm>
          <a:prstGeom prst="rect">
            <a:avLst/>
          </a:prstGeom>
        </p:spPr>
        <p:txBody>
          <a:bodyPr anchor="b"/>
          <a:lstStyle>
            <a:lvl1pPr>
              <a:defRPr sz="6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body" sz="half" idx="13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>
              <a:defRPr sz="1400"/>
            </a:pP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311699" y="6318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sz="quarter" idx="1"/>
          </p:nvPr>
        </p:nvSpPr>
        <p:spPr>
          <a:xfrm>
            <a:off x="311699" y="1490874"/>
            <a:ext cx="2808001" cy="30780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in 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title"/>
          </p:nvPr>
        </p:nvSpPr>
        <p:spPr>
          <a:xfrm>
            <a:off x="490250" y="526349"/>
            <a:ext cx="5683800" cy="4090801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66" name="Shape 6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4572000" y="99"/>
            <a:ext cx="4572000" cy="5143501"/>
          </a:xfrm>
          <a:prstGeom prst="rect">
            <a:avLst/>
          </a:prstGeom>
          <a:solidFill>
            <a:srgbClr val="4285F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74" name="Shape 74"/>
          <p:cNvSpPr/>
          <p:nvPr/>
        </p:nvSpPr>
        <p:spPr>
          <a:xfrm>
            <a:off x="5029675" y="4495500"/>
            <a:ext cx="468301" cy="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5" name="Shape 75"/>
          <p:cNvSpPr/>
          <p:nvPr>
            <p:ph type="title"/>
          </p:nvPr>
        </p:nvSpPr>
        <p:spPr>
          <a:xfrm>
            <a:off x="265500" y="1375598"/>
            <a:ext cx="4045200" cy="1551902"/>
          </a:xfrm>
          <a:prstGeom prst="rect">
            <a:avLst/>
          </a:prstGeom>
        </p:spPr>
        <p:txBody>
          <a:bodyPr anchor="b"/>
          <a:lstStyle>
            <a:lvl1pPr algn="ctr">
              <a:defRPr sz="3800"/>
            </a:lvl1pPr>
          </a:lstStyle>
          <a:p>
            <a:pPr/>
            <a:r>
              <a:t>Title Text</a:t>
            </a:r>
          </a:p>
        </p:txBody>
      </p:sp>
      <p:sp>
        <p:nvSpPr>
          <p:cNvPr id="76" name="Shape 76"/>
          <p:cNvSpPr/>
          <p:nvPr>
            <p:ph type="body" sz="quarter" idx="1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spcBef>
                <a:spcPts val="0"/>
              </a:spcBef>
            </a:lvl1pPr>
            <a:lvl2pPr algn="ctr">
              <a:lnSpc>
                <a:spcPct val="100000"/>
              </a:lnSpc>
              <a:spcBef>
                <a:spcPts val="0"/>
              </a:spcBef>
            </a:lvl2pPr>
            <a:lvl3pPr algn="ctr">
              <a:lnSpc>
                <a:spcPct val="100000"/>
              </a:lnSpc>
              <a:spcBef>
                <a:spcPts val="0"/>
              </a:spcBef>
            </a:lvl3pPr>
            <a:lvl4pPr algn="ctr">
              <a:lnSpc>
                <a:spcPct val="100000"/>
              </a:lnSpc>
              <a:spcBef>
                <a:spcPts val="0"/>
              </a:spcBef>
            </a:lvl4pPr>
            <a:lvl5pPr algn="ctr">
              <a:lnSpc>
                <a:spcPct val="100000"/>
              </a:lnSpc>
              <a:spcBef>
                <a:spcPts val="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>
            <p:ph type="body" sz="half" idx="13"/>
          </p:nvPr>
        </p:nvSpPr>
        <p:spPr>
          <a:xfrm>
            <a:off x="4939500" y="724199"/>
            <a:ext cx="3837000" cy="3695101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body" sz="quarter" idx="1"/>
          </p:nvPr>
        </p:nvSpPr>
        <p:spPr>
          <a:xfrm>
            <a:off x="319499" y="4233724"/>
            <a:ext cx="5998802" cy="5988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684344" y="4692391"/>
            <a:ext cx="336814" cy="3352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rgbClr val="66666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chemeClr val="accent3"/>
          </a:solidFill>
          <a:uFillTx/>
          <a:latin typeface="Alfa Slab One"/>
          <a:ea typeface="Alfa Slab One"/>
          <a:cs typeface="Alfa Slab One"/>
          <a:sym typeface="Alfa Slab One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chemeClr val="accent3"/>
          </a:solidFill>
          <a:uFillTx/>
          <a:latin typeface="Alfa Slab One"/>
          <a:ea typeface="Alfa Slab One"/>
          <a:cs typeface="Alfa Slab One"/>
          <a:sym typeface="Alfa Slab One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chemeClr val="accent3"/>
          </a:solidFill>
          <a:uFillTx/>
          <a:latin typeface="Alfa Slab One"/>
          <a:ea typeface="Alfa Slab One"/>
          <a:cs typeface="Alfa Slab One"/>
          <a:sym typeface="Alfa Slab One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chemeClr val="accent3"/>
          </a:solidFill>
          <a:uFillTx/>
          <a:latin typeface="Alfa Slab One"/>
          <a:ea typeface="Alfa Slab One"/>
          <a:cs typeface="Alfa Slab One"/>
          <a:sym typeface="Alfa Slab One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chemeClr val="accent3"/>
          </a:solidFill>
          <a:uFillTx/>
          <a:latin typeface="Alfa Slab One"/>
          <a:ea typeface="Alfa Slab One"/>
          <a:cs typeface="Alfa Slab One"/>
          <a:sym typeface="Alfa Slab One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chemeClr val="accent3"/>
          </a:solidFill>
          <a:uFillTx/>
          <a:latin typeface="Alfa Slab One"/>
          <a:ea typeface="Alfa Slab One"/>
          <a:cs typeface="Alfa Slab One"/>
          <a:sym typeface="Alfa Slab One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chemeClr val="accent3"/>
          </a:solidFill>
          <a:uFillTx/>
          <a:latin typeface="Alfa Slab One"/>
          <a:ea typeface="Alfa Slab One"/>
          <a:cs typeface="Alfa Slab One"/>
          <a:sym typeface="Alfa Slab One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chemeClr val="accent3"/>
          </a:solidFill>
          <a:uFillTx/>
          <a:latin typeface="Alfa Slab One"/>
          <a:ea typeface="Alfa Slab One"/>
          <a:cs typeface="Alfa Slab One"/>
          <a:sym typeface="Alfa Slab One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chemeClr val="accent3"/>
          </a:solidFill>
          <a:uFillTx/>
          <a:latin typeface="Alfa Slab One"/>
          <a:ea typeface="Alfa Slab One"/>
          <a:cs typeface="Alfa Slab One"/>
          <a:sym typeface="Alfa Slab One"/>
        </a:defRPr>
      </a:lvl9pPr>
    </p:titleStyle>
    <p:bodyStyle>
      <a:lvl1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666666"/>
          </a:solidFill>
          <a:uFillTx/>
          <a:latin typeface="Proxima Nova"/>
          <a:ea typeface="Proxima Nova"/>
          <a:cs typeface="Proxima Nova"/>
          <a:sym typeface="Proxima Nova"/>
        </a:defRPr>
      </a:lvl1pPr>
      <a:lvl2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666666"/>
          </a:solidFill>
          <a:uFillTx/>
          <a:latin typeface="Proxima Nova"/>
          <a:ea typeface="Proxima Nova"/>
          <a:cs typeface="Proxima Nova"/>
          <a:sym typeface="Proxima Nova"/>
        </a:defRPr>
      </a:lvl2pPr>
      <a:lvl3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666666"/>
          </a:solidFill>
          <a:uFillTx/>
          <a:latin typeface="Proxima Nova"/>
          <a:ea typeface="Proxima Nova"/>
          <a:cs typeface="Proxima Nova"/>
          <a:sym typeface="Proxima Nova"/>
        </a:defRPr>
      </a:lvl3pPr>
      <a:lvl4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666666"/>
          </a:solidFill>
          <a:uFillTx/>
          <a:latin typeface="Proxima Nova"/>
          <a:ea typeface="Proxima Nova"/>
          <a:cs typeface="Proxima Nova"/>
          <a:sym typeface="Proxima Nova"/>
        </a:defRPr>
      </a:lvl4pPr>
      <a:lvl5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666666"/>
          </a:solidFill>
          <a:uFillTx/>
          <a:latin typeface="Proxima Nova"/>
          <a:ea typeface="Proxima Nova"/>
          <a:cs typeface="Proxima Nova"/>
          <a:sym typeface="Proxima Nova"/>
        </a:defRPr>
      </a:lvl5pPr>
      <a:lvl6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666666"/>
          </a:solidFill>
          <a:uFillTx/>
          <a:latin typeface="Proxima Nova"/>
          <a:ea typeface="Proxima Nova"/>
          <a:cs typeface="Proxima Nova"/>
          <a:sym typeface="Proxima Nova"/>
        </a:defRPr>
      </a:lvl6pPr>
      <a:lvl7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666666"/>
          </a:solidFill>
          <a:uFillTx/>
          <a:latin typeface="Proxima Nova"/>
          <a:ea typeface="Proxima Nova"/>
          <a:cs typeface="Proxima Nova"/>
          <a:sym typeface="Proxima Nova"/>
        </a:defRPr>
      </a:lvl7pPr>
      <a:lvl8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666666"/>
          </a:solidFill>
          <a:uFillTx/>
          <a:latin typeface="Proxima Nova"/>
          <a:ea typeface="Proxima Nova"/>
          <a:cs typeface="Proxima Nova"/>
          <a:sym typeface="Proxima Nova"/>
        </a:defRPr>
      </a:lvl8pPr>
      <a:lvl9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666666"/>
          </a:solidFill>
          <a:uFillTx/>
          <a:latin typeface="Proxima Nova"/>
          <a:ea typeface="Proxima Nova"/>
          <a:cs typeface="Proxima Nova"/>
          <a:sym typeface="Proxima Nov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roxima Nov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ctrTitle"/>
          </p:nvPr>
        </p:nvSpPr>
        <p:spPr>
          <a:xfrm>
            <a:off x="1680299" y="781975"/>
            <a:ext cx="5783401" cy="1750799"/>
          </a:xfrm>
          <a:prstGeom prst="rect">
            <a:avLst/>
          </a:prstGeom>
        </p:spPr>
        <p:txBody>
          <a:bodyPr/>
          <a:lstStyle/>
          <a:p>
            <a:pPr defTabSz="868680">
              <a:defRPr sz="342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Improved Captioning</a:t>
            </a:r>
          </a:p>
          <a:p>
            <a:pPr defTabSz="868680">
              <a:defRPr sz="342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for the </a:t>
            </a:r>
          </a:p>
          <a:p>
            <a:pPr defTabSz="868680">
              <a:defRPr sz="342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Hearing Impaired</a:t>
            </a:r>
          </a:p>
        </p:txBody>
      </p:sp>
      <p:sp>
        <p:nvSpPr>
          <p:cNvPr id="112" name="Shape 112"/>
          <p:cNvSpPr/>
          <p:nvPr>
            <p:ph type="subTitle" sz="quarter" idx="1"/>
          </p:nvPr>
        </p:nvSpPr>
        <p:spPr>
          <a:xfrm>
            <a:off x="311699" y="2938797"/>
            <a:ext cx="8520602" cy="733501"/>
          </a:xfrm>
          <a:prstGeom prst="rect">
            <a:avLst/>
          </a:prstGeom>
        </p:spPr>
        <p:txBody>
          <a:bodyPr/>
          <a:lstStyle/>
          <a:p>
            <a:pPr defTabSz="886968">
              <a:defRPr sz="1746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by Samson Drews</a:t>
            </a:r>
          </a:p>
          <a:p>
            <a:pPr defTabSz="886968">
              <a:defRPr sz="1746"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Advisor: Valerie Barr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3998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xfrm>
            <a:off x="260849" y="2079350"/>
            <a:ext cx="8622302" cy="713701"/>
          </a:xfrm>
          <a:prstGeom prst="rect">
            <a:avLst/>
          </a:prstGeom>
        </p:spPr>
        <p:txBody>
          <a:bodyPr anchor="t"/>
          <a:lstStyle>
            <a:lvl1pPr algn="ctr" defTabSz="365760">
              <a:spcBef>
                <a:spcPts val="400"/>
              </a:spcBef>
              <a:defRPr sz="1200">
                <a:latin typeface="Roboto Medium"/>
                <a:ea typeface="Roboto Medium"/>
                <a:cs typeface="Roboto Medium"/>
                <a:sym typeface="Roboto Medium"/>
              </a:defRPr>
            </a:lvl1pPr>
          </a:lstStyle>
          <a:p>
            <a:pPr/>
            <a:r>
              <a:t>How will these problems be addressed?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0487" y="162724"/>
            <a:ext cx="5843025" cy="481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2116800" y="532650"/>
            <a:ext cx="4910400" cy="64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>
            <a:lvl1pPr algn="ctr">
              <a:defRPr sz="3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The Solution</a:t>
            </a:r>
          </a:p>
        </p:txBody>
      </p:sp>
      <p:sp>
        <p:nvSpPr>
          <p:cNvPr id="147" name="Shape 147"/>
          <p:cNvSpPr/>
          <p:nvPr>
            <p:ph type="body" sz="half" idx="4294967295"/>
          </p:nvPr>
        </p:nvSpPr>
        <p:spPr>
          <a:xfrm>
            <a:off x="2155800" y="1172700"/>
            <a:ext cx="4832400" cy="3327901"/>
          </a:xfrm>
          <a:prstGeom prst="rect">
            <a:avLst/>
          </a:prstGeom>
        </p:spPr>
        <p:txBody>
          <a:bodyPr/>
          <a:lstStyle/>
          <a:p>
            <a:pPr marL="457200" indent="-330200">
              <a:spcBef>
                <a:spcPts val="0"/>
              </a:spcBef>
              <a:buClr>
                <a:schemeClr val="accent3"/>
              </a:buClr>
              <a:buSzPct val="100000"/>
              <a:buAutoNum type="arabicPeriod" startAt="1"/>
              <a:defRPr sz="16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Uncertainty as to which character is speaking</a:t>
            </a:r>
          </a:p>
          <a:p>
            <a:pPr indent="457200">
              <a:spcBef>
                <a:spcPts val="1000"/>
              </a:spcBef>
              <a:defRPr sz="14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Using suitable and obvious caption locations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641250" cy="31731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02324" y="2138800"/>
            <a:ext cx="5341675" cy="30046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0487" y="162724"/>
            <a:ext cx="5843025" cy="481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2116800" y="532650"/>
            <a:ext cx="4910400" cy="64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>
            <a:lvl1pPr algn="ctr">
              <a:defRPr sz="3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The Solution</a:t>
            </a:r>
          </a:p>
        </p:txBody>
      </p:sp>
      <p:sp>
        <p:nvSpPr>
          <p:cNvPr id="154" name="Shape 154"/>
          <p:cNvSpPr/>
          <p:nvPr>
            <p:ph type="body" sz="half" idx="4294967295"/>
          </p:nvPr>
        </p:nvSpPr>
        <p:spPr>
          <a:xfrm>
            <a:off x="2155800" y="1172700"/>
            <a:ext cx="4832400" cy="3327901"/>
          </a:xfrm>
          <a:prstGeom prst="rect">
            <a:avLst/>
          </a:prstGeom>
        </p:spPr>
        <p:txBody>
          <a:bodyPr/>
          <a:lstStyle/>
          <a:p>
            <a:pPr marL="457200" indent="-330200">
              <a:spcBef>
                <a:spcPts val="0"/>
              </a:spcBef>
              <a:buClr>
                <a:schemeClr val="accent3"/>
              </a:buClr>
              <a:buSzPct val="100000"/>
              <a:buAutoNum type="arabicPeriod" startAt="1"/>
              <a:defRPr sz="16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Uncertainty as to which character is speaking</a:t>
            </a:r>
          </a:p>
          <a:p>
            <a:pPr indent="457200">
              <a:spcBef>
                <a:spcPts val="1000"/>
              </a:spcBef>
              <a:defRPr sz="14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Using suitable and obvious caption locations</a:t>
            </a:r>
          </a:p>
          <a:p>
            <a:pPr marL="457200" indent="-330200">
              <a:spcBef>
                <a:spcPts val="0"/>
              </a:spcBef>
              <a:buClr>
                <a:schemeClr val="accent3"/>
              </a:buClr>
              <a:buSzPct val="100000"/>
              <a:buAutoNum type="arabicPeriod" startAt="1"/>
              <a:defRPr sz="16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Conveying volume variations</a:t>
            </a:r>
          </a:p>
          <a:p>
            <a:pPr indent="457200">
              <a:spcBef>
                <a:spcPts val="1000"/>
              </a:spcBef>
              <a:defRPr sz="14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Increasing and decreasing font sizes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5645876" cy="31757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8124" y="1967699"/>
            <a:ext cx="5645877" cy="3175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0487" y="162724"/>
            <a:ext cx="5843025" cy="481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Shape 160"/>
          <p:cNvSpPr/>
          <p:nvPr/>
        </p:nvSpPr>
        <p:spPr>
          <a:xfrm>
            <a:off x="2116800" y="532650"/>
            <a:ext cx="4910400" cy="64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>
            <a:lvl1pPr algn="ctr">
              <a:defRPr sz="3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The Solution</a:t>
            </a:r>
          </a:p>
        </p:txBody>
      </p:sp>
      <p:sp>
        <p:nvSpPr>
          <p:cNvPr id="161" name="Shape 161"/>
          <p:cNvSpPr/>
          <p:nvPr>
            <p:ph type="body" sz="half" idx="4294967295"/>
          </p:nvPr>
        </p:nvSpPr>
        <p:spPr>
          <a:xfrm>
            <a:off x="2155800" y="1172700"/>
            <a:ext cx="4832400" cy="3327901"/>
          </a:xfrm>
          <a:prstGeom prst="rect">
            <a:avLst/>
          </a:prstGeom>
        </p:spPr>
        <p:txBody>
          <a:bodyPr/>
          <a:lstStyle/>
          <a:p>
            <a:pPr marL="457200" indent="-330200">
              <a:spcBef>
                <a:spcPts val="0"/>
              </a:spcBef>
              <a:buClr>
                <a:schemeClr val="accent3"/>
              </a:buClr>
              <a:buSzPct val="100000"/>
              <a:buAutoNum type="arabicPeriod" startAt="1"/>
              <a:defRPr sz="16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Uncertainty as to which character is speaking</a:t>
            </a:r>
          </a:p>
          <a:p>
            <a:pPr indent="457200">
              <a:spcBef>
                <a:spcPts val="1000"/>
              </a:spcBef>
              <a:defRPr sz="14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Using suitable and obvious caption locations</a:t>
            </a:r>
          </a:p>
          <a:p>
            <a:pPr marL="457200" indent="-330200">
              <a:spcBef>
                <a:spcPts val="0"/>
              </a:spcBef>
              <a:buClr>
                <a:schemeClr val="accent3"/>
              </a:buClr>
              <a:buSzPct val="100000"/>
              <a:buAutoNum type="arabicPeriod" startAt="1"/>
              <a:defRPr sz="16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Conveying volume variations</a:t>
            </a:r>
          </a:p>
          <a:p>
            <a:pPr indent="457200">
              <a:spcBef>
                <a:spcPts val="1000"/>
              </a:spcBef>
              <a:defRPr sz="14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Increasing and decreasing font sizes</a:t>
            </a:r>
          </a:p>
          <a:p>
            <a:pPr marL="457200" indent="-330200">
              <a:spcBef>
                <a:spcPts val="0"/>
              </a:spcBef>
              <a:buClr>
                <a:schemeClr val="accent3"/>
              </a:buClr>
              <a:buSzPct val="100000"/>
              <a:buAutoNum type="arabicPeriod" startAt="1"/>
              <a:defRPr sz="16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Displaying contextually important sound words</a:t>
            </a:r>
          </a:p>
          <a:p>
            <a:pPr indent="457200">
              <a:spcBef>
                <a:spcPts val="1000"/>
              </a:spcBef>
              <a:defRPr sz="14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Introducing contextually meaningful sound words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5627423" cy="31654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50224" y="2053250"/>
            <a:ext cx="5493775" cy="3090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0487" y="162724"/>
            <a:ext cx="5843025" cy="481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2116800" y="532650"/>
            <a:ext cx="4910400" cy="64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>
            <a:lvl1pPr algn="ctr">
              <a:defRPr sz="3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The Solution</a:t>
            </a:r>
          </a:p>
        </p:txBody>
      </p:sp>
      <p:sp>
        <p:nvSpPr>
          <p:cNvPr id="170" name="Shape 170"/>
          <p:cNvSpPr/>
          <p:nvPr>
            <p:ph type="body" sz="half" idx="4294967295"/>
          </p:nvPr>
        </p:nvSpPr>
        <p:spPr>
          <a:xfrm>
            <a:off x="2155800" y="1172700"/>
            <a:ext cx="4832400" cy="3327901"/>
          </a:xfrm>
          <a:prstGeom prst="rect">
            <a:avLst/>
          </a:prstGeom>
        </p:spPr>
        <p:txBody>
          <a:bodyPr/>
          <a:lstStyle/>
          <a:p>
            <a:pPr marL="457200" indent="-330200">
              <a:spcBef>
                <a:spcPts val="0"/>
              </a:spcBef>
              <a:buClr>
                <a:schemeClr val="accent3"/>
              </a:buClr>
              <a:buSzPct val="100000"/>
              <a:buAutoNum type="arabicPeriod" startAt="1"/>
              <a:defRPr sz="16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Uncertainty as to which character is speaking</a:t>
            </a:r>
          </a:p>
          <a:p>
            <a:pPr indent="457200">
              <a:spcBef>
                <a:spcPts val="1000"/>
              </a:spcBef>
              <a:defRPr sz="14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Using suitable and obvious caption locations</a:t>
            </a:r>
          </a:p>
          <a:p>
            <a:pPr marL="457200" indent="-330200">
              <a:spcBef>
                <a:spcPts val="0"/>
              </a:spcBef>
              <a:buClr>
                <a:schemeClr val="accent3"/>
              </a:buClr>
              <a:buSzPct val="100000"/>
              <a:buAutoNum type="arabicPeriod" startAt="1"/>
              <a:defRPr sz="16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Conveying volume variations</a:t>
            </a:r>
          </a:p>
          <a:p>
            <a:pPr indent="457200">
              <a:spcBef>
                <a:spcPts val="1000"/>
              </a:spcBef>
              <a:defRPr sz="14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Increasing and decreasing font sizes</a:t>
            </a:r>
          </a:p>
          <a:p>
            <a:pPr marL="457200" indent="-330200">
              <a:spcBef>
                <a:spcPts val="0"/>
              </a:spcBef>
              <a:buClr>
                <a:schemeClr val="accent3"/>
              </a:buClr>
              <a:buSzPct val="100000"/>
              <a:buAutoNum type="arabicPeriod" startAt="1"/>
              <a:defRPr sz="16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Displaying contextually important sound words</a:t>
            </a:r>
          </a:p>
          <a:p>
            <a:pPr indent="457200">
              <a:spcBef>
                <a:spcPts val="1000"/>
              </a:spcBef>
              <a:defRPr sz="14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Introducing contextually meaningful sound words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 defTabSz="768095">
              <a:defRPr sz="252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Methodology for re-captioning</a:t>
            </a:r>
          </a:p>
        </p:txBody>
      </p:sp>
      <p:sp>
        <p:nvSpPr>
          <p:cNvPr id="173" name="Shape 173"/>
          <p:cNvSpPr/>
          <p:nvPr>
            <p:ph type="body" sz="half" idx="1"/>
          </p:nvPr>
        </p:nvSpPr>
        <p:spPr>
          <a:xfrm>
            <a:off x="311699" y="1354387"/>
            <a:ext cx="3999902" cy="3416400"/>
          </a:xfrm>
          <a:prstGeom prst="rect">
            <a:avLst/>
          </a:prstGeom>
        </p:spPr>
        <p:txBody>
          <a:bodyPr/>
          <a:lstStyle/>
          <a:p>
            <a:pPr defTabSz="841247">
              <a:spcBef>
                <a:spcPts val="900"/>
              </a:spcBef>
              <a:defRPr b="1" sz="1288">
                <a:latin typeface="Roboto"/>
                <a:ea typeface="Roboto"/>
                <a:cs typeface="Roboto"/>
                <a:sym typeface="Roboto"/>
              </a:defRPr>
            </a:pPr>
            <a:r>
              <a:t>Technologies used for web-based captions:</a:t>
            </a:r>
          </a:p>
          <a:p>
            <a:pPr marL="420623" indent="-210311" defTabSz="841247">
              <a:spcBef>
                <a:spcPts val="0"/>
              </a:spcBef>
              <a:buClr>
                <a:srgbClr val="4285F4"/>
              </a:buClr>
              <a:buSzPct val="100000"/>
              <a:buFont typeface="Helvetica"/>
              <a:buChar char="➔"/>
              <a:defRPr sz="1288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Web pages</a:t>
            </a:r>
          </a:p>
          <a:p>
            <a:pPr lvl="1" marL="841247" indent="-210311" defTabSz="841247">
              <a:spcBef>
                <a:spcPts val="900"/>
              </a:spcBef>
              <a:buClr>
                <a:srgbClr val="666666"/>
              </a:buClr>
              <a:buSzPct val="100000"/>
              <a:buFont typeface="Helvetica"/>
              <a:buChar char="◆"/>
              <a:defRPr sz="1104">
                <a:latin typeface="Roboto"/>
                <a:ea typeface="Roboto"/>
                <a:cs typeface="Roboto"/>
                <a:sym typeface="Roboto"/>
              </a:defRPr>
            </a:pPr>
            <a:r>
              <a:t>Built with HTML, PHP, JavaScript, and CSS</a:t>
            </a:r>
          </a:p>
          <a:p>
            <a:pPr marL="420623" indent="-210311" defTabSz="841247">
              <a:spcBef>
                <a:spcPts val="1400"/>
              </a:spcBef>
              <a:buClr>
                <a:srgbClr val="4285F4"/>
              </a:buClr>
              <a:buSzPct val="100000"/>
              <a:buFont typeface="Helvetica"/>
              <a:buChar char="➔"/>
              <a:defRPr sz="1288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Caption file</a:t>
            </a:r>
          </a:p>
          <a:p>
            <a:pPr lvl="1" marL="841247" indent="-210311" defTabSz="841247">
              <a:spcBef>
                <a:spcPts val="1400"/>
              </a:spcBef>
              <a:buClr>
                <a:srgbClr val="666666"/>
              </a:buClr>
              <a:buSzPct val="100000"/>
              <a:buFont typeface="Helvetica"/>
              <a:buChar char="◆"/>
              <a:defRPr sz="1104">
                <a:latin typeface="Roboto"/>
                <a:ea typeface="Roboto"/>
                <a:cs typeface="Roboto"/>
                <a:sym typeface="Roboto"/>
              </a:defRPr>
            </a:pPr>
            <a:r>
              <a:t>WebVTT (.vtt)</a:t>
            </a:r>
          </a:p>
          <a:p>
            <a:pPr lvl="1" marL="841247" indent="-210311" defTabSz="841247">
              <a:spcBef>
                <a:spcPts val="900"/>
              </a:spcBef>
              <a:buClr>
                <a:srgbClr val="666666"/>
              </a:buClr>
              <a:buSzPct val="100000"/>
              <a:buFont typeface="Helvetica"/>
              <a:buChar char="◆"/>
              <a:defRPr sz="1104">
                <a:latin typeface="Roboto"/>
                <a:ea typeface="Roboto"/>
                <a:cs typeface="Roboto"/>
                <a:sym typeface="Roboto"/>
              </a:defRPr>
            </a:pPr>
            <a:r>
              <a:t>Styled using CSS</a:t>
            </a:r>
          </a:p>
          <a:p>
            <a:pPr marL="420623" indent="-210311" defTabSz="841247">
              <a:spcBef>
                <a:spcPts val="1400"/>
              </a:spcBef>
              <a:buClr>
                <a:srgbClr val="4285F4"/>
              </a:buClr>
              <a:buSzPct val="100000"/>
              <a:buFont typeface="Helvetica"/>
              <a:buChar char="➔"/>
              <a:defRPr sz="1288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Bringing them together</a:t>
            </a:r>
          </a:p>
          <a:p>
            <a:pPr lvl="1" marL="841247" indent="-210311" defTabSz="841247">
              <a:spcBef>
                <a:spcPts val="1400"/>
              </a:spcBef>
              <a:buClr>
                <a:srgbClr val="666666"/>
              </a:buClr>
              <a:buSzPct val="100000"/>
              <a:buFont typeface="Helvetica"/>
              <a:buChar char="◆"/>
              <a:defRPr sz="1104">
                <a:latin typeface="Roboto"/>
                <a:ea typeface="Roboto"/>
                <a:cs typeface="Roboto"/>
                <a:sym typeface="Roboto"/>
              </a:defRPr>
            </a:pPr>
            <a:r>
              <a:t>HTML &lt;video&gt; tag, new web standard</a:t>
            </a:r>
          </a:p>
          <a:p>
            <a:pPr lvl="1" marL="841247" indent="-210311" defTabSz="841247">
              <a:spcBef>
                <a:spcPts val="1400"/>
              </a:spcBef>
              <a:buClr>
                <a:srgbClr val="666666"/>
              </a:buClr>
              <a:buSzPct val="100000"/>
              <a:buFont typeface="Helvetica"/>
              <a:buChar char="◆"/>
              <a:defRPr sz="1104">
                <a:latin typeface="Roboto"/>
                <a:ea typeface="Roboto"/>
                <a:cs typeface="Roboto"/>
                <a:sym typeface="Roboto"/>
              </a:defRPr>
            </a:pPr>
            <a:r>
              <a:t>Allows for a caption &lt;track&gt; to be easily added without embedding anything</a:t>
            </a:r>
          </a:p>
        </p:txBody>
      </p:sp>
      <p:pic>
        <p:nvPicPr>
          <p:cNvPr id="174" name="image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0098" y="1092312"/>
            <a:ext cx="3728575" cy="39405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 idx="4294967295"/>
          </p:nvPr>
        </p:nvSpPr>
        <p:spPr>
          <a:xfrm>
            <a:off x="860725" y="303774"/>
            <a:ext cx="5197200" cy="768002"/>
          </a:xfrm>
          <a:prstGeom prst="rect">
            <a:avLst/>
          </a:prstGeom>
        </p:spPr>
        <p:txBody>
          <a:bodyPr/>
          <a:lstStyle>
            <a:lvl1pPr>
              <a:spcBef>
                <a:spcPts val="1600"/>
              </a:spcBef>
              <a:defRPr sz="36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Background</a:t>
            </a:r>
          </a:p>
        </p:txBody>
      </p:sp>
      <p:sp>
        <p:nvSpPr>
          <p:cNvPr id="115" name="Shape 115"/>
          <p:cNvSpPr/>
          <p:nvPr/>
        </p:nvSpPr>
        <p:spPr>
          <a:xfrm>
            <a:off x="971999" y="1071774"/>
            <a:ext cx="7200001" cy="405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>
              <a:defRPr sz="18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Captions vs. subtitles</a:t>
            </a:r>
            <a:endParaRPr sz="30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indent="-317500">
              <a:lnSpc>
                <a:spcPct val="115000"/>
              </a:lnSpc>
              <a:spcBef>
                <a:spcPts val="1600"/>
              </a:spcBef>
              <a:buClr>
                <a:schemeClr val="accent2"/>
              </a:buClr>
              <a:buSzPct val="100000"/>
              <a:buFont typeface="Helvetica"/>
              <a:buChar char="➔"/>
              <a:defRPr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Dialogue and sounds vs. dialogue</a:t>
            </a:r>
            <a:endParaRPr sz="30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>
              <a:lnSpc>
                <a:spcPct val="115000"/>
              </a:lnSpc>
              <a:defRPr sz="18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Ever-shifting landscape of digital media</a:t>
            </a:r>
            <a:endParaRPr sz="30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indent="-317500">
              <a:lnSpc>
                <a:spcPct val="115000"/>
              </a:lnSpc>
              <a:spcBef>
                <a:spcPts val="1600"/>
              </a:spcBef>
              <a:buClr>
                <a:schemeClr val="accent2"/>
              </a:buClr>
              <a:buSzPct val="100000"/>
              <a:buFont typeface="Helvetica"/>
              <a:buChar char="➔"/>
              <a:defRPr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The internet and its accessibility</a:t>
            </a:r>
            <a:endParaRPr sz="30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indent="-317500">
              <a:lnSpc>
                <a:spcPct val="115000"/>
              </a:lnSpc>
              <a:spcBef>
                <a:spcPts val="1000"/>
              </a:spcBef>
              <a:buClr>
                <a:schemeClr val="accent2"/>
              </a:buClr>
              <a:buSzPct val="100000"/>
              <a:buFont typeface="Helvetica"/>
              <a:buChar char="➔"/>
              <a:defRPr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Title III of Americans with Disabilities Act (ADA) of 1990:</a:t>
            </a:r>
            <a:endParaRPr sz="30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914400">
              <a:lnSpc>
                <a:spcPct val="115000"/>
              </a:lnSpc>
              <a:spcBef>
                <a:spcPts val="1000"/>
              </a:spcBef>
              <a:defRPr i="1"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“Eliminate unnecessary eligibility standards or rules that deny individuals with disabilities an equal opportunity to enjoy the goods and services of a place of public accommodation.”</a:t>
            </a:r>
            <a:endParaRPr sz="30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457200" indent="-317500">
              <a:lnSpc>
                <a:spcPct val="115000"/>
              </a:lnSpc>
              <a:spcBef>
                <a:spcPts val="1600"/>
              </a:spcBef>
              <a:buClr>
                <a:schemeClr val="accent2"/>
              </a:buClr>
              <a:buSzPct val="100000"/>
              <a:buFont typeface="Helvetica"/>
              <a:buChar char="➔"/>
              <a:defRPr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Finally some relief, but in 2010…</a:t>
            </a:r>
            <a:endParaRPr sz="30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lvl="1" marL="914400" indent="-317500">
              <a:lnSpc>
                <a:spcPct val="115000"/>
              </a:lnSpc>
              <a:spcBef>
                <a:spcPts val="1600"/>
              </a:spcBef>
              <a:buClr>
                <a:schemeClr val="accent2"/>
              </a:buClr>
              <a:buSzPct val="100000"/>
              <a:buFont typeface="Helvetica"/>
              <a:buChar char="◆"/>
              <a:defRPr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21st Century Communications Video Accessibility Act (CVAA)</a:t>
            </a:r>
            <a:endParaRPr sz="3000">
              <a:solidFill>
                <a:schemeClr val="accent3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lvl="1" marL="914400" indent="-317500">
              <a:lnSpc>
                <a:spcPct val="115000"/>
              </a:lnSpc>
              <a:spcBef>
                <a:spcPts val="1600"/>
              </a:spcBef>
              <a:buClr>
                <a:schemeClr val="accent2"/>
              </a:buClr>
              <a:buSzPct val="100000"/>
              <a:buFont typeface="Helvetica"/>
              <a:buChar char="◆"/>
              <a:defRPr>
                <a:solidFill>
                  <a:schemeClr val="accent2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Internet used by 30% of the world’s population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 defTabSz="768095">
              <a:defRPr sz="252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Experiment Design</a:t>
            </a:r>
          </a:p>
        </p:txBody>
      </p:sp>
      <p:sp>
        <p:nvSpPr>
          <p:cNvPr id="179" name="Shape 179"/>
          <p:cNvSpPr/>
          <p:nvPr>
            <p:ph type="body" sz="half" idx="1"/>
          </p:nvPr>
        </p:nvSpPr>
        <p:spPr>
          <a:xfrm>
            <a:off x="311699" y="1304575"/>
            <a:ext cx="3999902" cy="34164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  <a:defRPr b="1">
                <a:latin typeface="Roboto"/>
                <a:ea typeface="Roboto"/>
                <a:cs typeface="Roboto"/>
                <a:sym typeface="Roboto"/>
              </a:defRPr>
            </a:pPr>
            <a:r>
              <a:t>Technologies used for evaluating captions:</a:t>
            </a:r>
          </a:p>
          <a:p>
            <a:pPr marL="457200" indent="-228600">
              <a:spcBef>
                <a:spcPts val="1000"/>
              </a:spcBef>
              <a:buClr>
                <a:srgbClr val="4285F4"/>
              </a:buClr>
              <a:buSzPct val="100000"/>
              <a:buFont typeface="Helvetica"/>
              <a:buChar char="➔"/>
              <a:defRPr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What’s the experiment?</a:t>
            </a:r>
          </a:p>
          <a:p>
            <a:pPr lvl="1" marL="914400" indent="-228600">
              <a:spcBef>
                <a:spcPts val="1000"/>
              </a:spcBef>
              <a:buClr>
                <a:srgbClr val="666666"/>
              </a:buClr>
              <a:buSzPct val="100000"/>
              <a:buFont typeface="Helvetica"/>
              <a:buChar char="◆"/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Blind testing on two forms of captioning:</a:t>
            </a:r>
          </a:p>
          <a:p>
            <a:pPr lvl="2" marL="1371600" indent="-228600">
              <a:spcBef>
                <a:spcPts val="1000"/>
              </a:spcBef>
              <a:buClr>
                <a:srgbClr val="666666"/>
              </a:buClr>
              <a:buSzPct val="100000"/>
              <a:buFont typeface="Helvetica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Industry standard (FCC) captions</a:t>
            </a:r>
          </a:p>
          <a:p>
            <a:pPr lvl="2" marL="1371600" indent="-228600">
              <a:spcBef>
                <a:spcPts val="1000"/>
              </a:spcBef>
              <a:buClr>
                <a:srgbClr val="666666"/>
              </a:buClr>
              <a:buSzPct val="100000"/>
              <a:buFont typeface="Helvetica"/>
              <a:buChar char="●"/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“My” captions</a:t>
            </a:r>
          </a:p>
          <a:p>
            <a:pPr lvl="1" marL="914400" indent="-228600">
              <a:spcBef>
                <a:spcPts val="1000"/>
              </a:spcBef>
              <a:buClr>
                <a:srgbClr val="666666"/>
              </a:buClr>
              <a:buSzPct val="100000"/>
              <a:buFont typeface="Helvetica"/>
              <a:buChar char="◆"/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Participants are randomly assigned one of the two videos</a:t>
            </a:r>
          </a:p>
          <a:p>
            <a:pPr lvl="1" marL="914400" indent="-228600">
              <a:spcBef>
                <a:spcPts val="1000"/>
              </a:spcBef>
              <a:buClr>
                <a:srgbClr val="666666"/>
              </a:buClr>
              <a:buSzPct val="100000"/>
              <a:buFont typeface="Helvetica"/>
              <a:buChar char="◆"/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One survey for each video, both asking the same questions to compare results</a:t>
            </a:r>
          </a:p>
        </p:txBody>
      </p:sp>
      <p:sp>
        <p:nvSpPr>
          <p:cNvPr id="180" name="Shape 180"/>
          <p:cNvSpPr/>
          <p:nvPr/>
        </p:nvSpPr>
        <p:spPr>
          <a:xfrm>
            <a:off x="4894600" y="1673025"/>
            <a:ext cx="3442801" cy="114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marL="457200" indent="-228600">
              <a:lnSpc>
                <a:spcPct val="115000"/>
              </a:lnSpc>
              <a:spcBef>
                <a:spcPts val="1000"/>
              </a:spcBef>
              <a:buClr>
                <a:srgbClr val="4285F4"/>
              </a:buClr>
              <a:buSzPct val="100000"/>
              <a:buFont typeface="Helvetica"/>
              <a:buChar char="➔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indent="-304800">
              <a:lnSpc>
                <a:spcPct val="115000"/>
              </a:lnSpc>
              <a:spcBef>
                <a:spcPts val="1000"/>
              </a:spcBef>
              <a:buClr>
                <a:srgbClr val="666666"/>
              </a:buClr>
              <a:buSzPct val="100000"/>
              <a:buFont typeface="Helvetica"/>
              <a:buChar char="◆"/>
              <a:defRPr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2pPr>
          </a:lstStyle>
          <a:p>
            <a:pPr/>
            <a:r>
              <a:t>Google Forms</a:t>
            </a:r>
            <a:endParaRPr>
              <a:solidFill>
                <a:srgbClr val="000000"/>
              </a:solidFill>
            </a:endParaRPr>
          </a:p>
          <a:p>
            <a:pPr lvl="1"/>
            <a:r>
              <a:t>An eight question survey asking about their caption viewing experience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image3.png" descr="Points score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875" y="448273"/>
            <a:ext cx="7338839" cy="4537852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hape 185"/>
          <p:cNvSpPr/>
          <p:nvPr>
            <p:ph type="title"/>
          </p:nvPr>
        </p:nvSpPr>
        <p:spPr>
          <a:xfrm>
            <a:off x="221224" y="69149"/>
            <a:ext cx="8520602" cy="572702"/>
          </a:xfrm>
          <a:prstGeom prst="rect">
            <a:avLst/>
          </a:prstGeom>
        </p:spPr>
        <p:txBody>
          <a:bodyPr/>
          <a:lstStyle>
            <a:lvl1pPr defTabSz="768095">
              <a:defRPr sz="252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Survey Results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 defTabSz="768095">
              <a:defRPr sz="252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Evaluation</a:t>
            </a:r>
          </a:p>
        </p:txBody>
      </p:sp>
      <p:sp>
        <p:nvSpPr>
          <p:cNvPr id="188" name="Shape 188"/>
          <p:cNvSpPr/>
          <p:nvPr>
            <p:ph type="body" sz="half" idx="1"/>
          </p:nvPr>
        </p:nvSpPr>
        <p:spPr>
          <a:xfrm>
            <a:off x="491449" y="1166300"/>
            <a:ext cx="3999902" cy="3756000"/>
          </a:xfrm>
          <a:prstGeom prst="rect">
            <a:avLst/>
          </a:prstGeom>
        </p:spPr>
        <p:txBody>
          <a:bodyPr/>
          <a:lstStyle/>
          <a:p>
            <a:pPr defTabSz="804672">
              <a:spcBef>
                <a:spcPts val="800"/>
              </a:spcBef>
              <a:defRPr b="1" sz="1232">
                <a:latin typeface="Roboto"/>
                <a:ea typeface="Roboto"/>
                <a:cs typeface="Roboto"/>
                <a:sym typeface="Roboto"/>
              </a:defRPr>
            </a:pPr>
            <a:r>
              <a:t>A slight improvement:</a:t>
            </a:r>
          </a:p>
          <a:p>
            <a:pPr marL="402336" indent="-201168" defTabSz="804672">
              <a:spcBef>
                <a:spcPts val="800"/>
              </a:spcBef>
              <a:buClr>
                <a:srgbClr val="4285F4"/>
              </a:buClr>
              <a:buSzPct val="100000"/>
              <a:buFont typeface="Helvetica"/>
              <a:buChar char="➔"/>
              <a:defRPr sz="1232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6.7 vs 7.3 overall</a:t>
            </a:r>
          </a:p>
          <a:p>
            <a:pPr marL="402336" indent="-201168" defTabSz="804672">
              <a:spcBef>
                <a:spcPts val="1400"/>
              </a:spcBef>
              <a:buClr>
                <a:srgbClr val="4285F4"/>
              </a:buClr>
              <a:buSzPct val="100000"/>
              <a:buFont typeface="Helvetica"/>
              <a:buChar char="➔"/>
              <a:defRPr sz="1232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Sound words</a:t>
            </a:r>
          </a:p>
          <a:p>
            <a:pPr lvl="1" marL="804672" indent="-201168" defTabSz="804672">
              <a:spcBef>
                <a:spcPts val="1400"/>
              </a:spcBef>
              <a:buClr>
                <a:srgbClr val="666666"/>
              </a:buClr>
              <a:buSzPct val="100000"/>
              <a:buFont typeface="Helvetica"/>
              <a:buChar char="◆"/>
              <a:defRPr sz="1056">
                <a:latin typeface="Roboto"/>
                <a:ea typeface="Roboto"/>
                <a:cs typeface="Roboto"/>
                <a:sym typeface="Roboto"/>
              </a:defRPr>
            </a:pPr>
            <a:r>
              <a:t>Too similar to industry standard</a:t>
            </a:r>
          </a:p>
          <a:p>
            <a:pPr lvl="1" marL="804672" indent="-201168" defTabSz="804672">
              <a:spcBef>
                <a:spcPts val="800"/>
              </a:spcBef>
              <a:buClr>
                <a:srgbClr val="666666"/>
              </a:buClr>
              <a:buSzPct val="100000"/>
              <a:buFont typeface="Helvetica"/>
              <a:buChar char="◆"/>
              <a:defRPr sz="1056">
                <a:latin typeface="Roboto"/>
                <a:ea typeface="Roboto"/>
                <a:cs typeface="Roboto"/>
                <a:sym typeface="Roboto"/>
              </a:defRPr>
            </a:pPr>
            <a:r>
              <a:t>More dynamic locations</a:t>
            </a:r>
          </a:p>
          <a:p>
            <a:pPr marL="402336" indent="-201168" defTabSz="804672">
              <a:spcBef>
                <a:spcPts val="0"/>
              </a:spcBef>
              <a:buClr>
                <a:srgbClr val="4285F4"/>
              </a:buClr>
              <a:buSzPct val="100000"/>
              <a:buFont typeface="Helvetica"/>
              <a:buChar char="➔"/>
              <a:defRPr sz="1232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Script location</a:t>
            </a:r>
          </a:p>
          <a:p>
            <a:pPr lvl="1" marL="804672" indent="-201168" defTabSz="804672">
              <a:spcBef>
                <a:spcPts val="800"/>
              </a:spcBef>
              <a:buClr>
                <a:srgbClr val="666666"/>
              </a:buClr>
              <a:buSzPct val="100000"/>
              <a:buFont typeface="Helvetica"/>
              <a:buChar char="◆"/>
              <a:defRPr sz="1056">
                <a:latin typeface="Roboto"/>
                <a:ea typeface="Roboto"/>
                <a:cs typeface="Roboto"/>
                <a:sym typeface="Roboto"/>
              </a:defRPr>
            </a:pPr>
            <a:r>
              <a:t>Too distracting from the way people are used to</a:t>
            </a:r>
          </a:p>
          <a:p>
            <a:pPr marL="402336" indent="-201168" defTabSz="804672">
              <a:spcBef>
                <a:spcPts val="1400"/>
              </a:spcBef>
              <a:buClr>
                <a:srgbClr val="4285F4"/>
              </a:buClr>
              <a:buSzPct val="100000"/>
              <a:buFont typeface="Helvetica"/>
              <a:buChar char="➔"/>
              <a:defRPr sz="1232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Speaking pace</a:t>
            </a:r>
          </a:p>
          <a:p>
            <a:pPr lvl="1" marL="804672" indent="-201168" defTabSz="804672">
              <a:spcBef>
                <a:spcPts val="800"/>
              </a:spcBef>
              <a:buClr>
                <a:srgbClr val="666666"/>
              </a:buClr>
              <a:buSzPct val="100000"/>
              <a:buFont typeface="Helvetica"/>
              <a:buChar char="◆"/>
              <a:defRPr sz="1056">
                <a:latin typeface="Roboto"/>
                <a:ea typeface="Roboto"/>
                <a:cs typeface="Roboto"/>
                <a:sym typeface="Roboto"/>
              </a:defRPr>
            </a:pPr>
            <a:r>
              <a:t>Will be addressed in future work</a:t>
            </a:r>
          </a:p>
          <a:p>
            <a:pPr marL="402336" indent="-201168" defTabSz="804672">
              <a:spcBef>
                <a:spcPts val="1400"/>
              </a:spcBef>
              <a:buClr>
                <a:srgbClr val="4285F4"/>
              </a:buClr>
              <a:buSzPct val="100000"/>
              <a:buFont typeface="Helvetica"/>
              <a:buChar char="➔"/>
              <a:defRPr sz="1232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Finding the happy medium</a:t>
            </a:r>
          </a:p>
          <a:p>
            <a:pPr lvl="1" marL="804672" indent="-201168" defTabSz="804672">
              <a:spcBef>
                <a:spcPts val="1400"/>
              </a:spcBef>
              <a:buClr>
                <a:schemeClr val="accent1"/>
              </a:buClr>
              <a:buSzPct val="100000"/>
              <a:buFont typeface="Helvetica"/>
              <a:buChar char="◆"/>
              <a:defRPr sz="1056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Need to better utilize the current captioning methods </a:t>
            </a:r>
          </a:p>
        </p:txBody>
      </p:sp>
      <p:pic>
        <p:nvPicPr>
          <p:cNvPr id="189" name="image4.png" descr="Points score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29675" y="220207"/>
            <a:ext cx="4202626" cy="2598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6.png" descr="Points scored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29673" y="2493148"/>
            <a:ext cx="4286251" cy="2650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>
            <a:lvl1pPr defTabSz="768095">
              <a:defRPr sz="252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Future Work</a:t>
            </a:r>
          </a:p>
        </p:txBody>
      </p:sp>
      <p:sp>
        <p:nvSpPr>
          <p:cNvPr id="195" name="Shape 195"/>
          <p:cNvSpPr/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  <a:defRPr b="1" sz="1800">
                <a:latin typeface="Roboto"/>
                <a:ea typeface="Roboto"/>
                <a:cs typeface="Roboto"/>
                <a:sym typeface="Roboto"/>
              </a:defRPr>
            </a:pPr>
            <a:r>
              <a:t>Automation:</a:t>
            </a:r>
          </a:p>
          <a:p>
            <a:pPr marL="457200" indent="-228600">
              <a:spcBef>
                <a:spcPts val="0"/>
              </a:spcBef>
              <a:buClr>
                <a:srgbClr val="4285F4"/>
              </a:buClr>
              <a:buSzPct val="100000"/>
              <a:buFont typeface="Helvetica"/>
              <a:buChar char="➔"/>
              <a:defRPr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Pattern recognition</a:t>
            </a:r>
          </a:p>
          <a:p>
            <a:pPr lvl="1" marL="914400" indent="-228600">
              <a:spcBef>
                <a:spcPts val="1000"/>
              </a:spcBef>
              <a:buClr>
                <a:srgbClr val="666666"/>
              </a:buClr>
              <a:buSzPct val="100000"/>
              <a:buFont typeface="Helvetica"/>
              <a:buChar char="◆"/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Make scripts for commonly used methods (placement on screen or speaking volume)</a:t>
            </a:r>
          </a:p>
          <a:p>
            <a:pPr marL="457200" indent="-228600">
              <a:spcBef>
                <a:spcPts val="0"/>
              </a:spcBef>
              <a:buClr>
                <a:srgbClr val="4285F4"/>
              </a:buClr>
              <a:buSzPct val="100000"/>
              <a:buFont typeface="Helvetica"/>
              <a:buChar char="➔"/>
              <a:defRPr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Facial recognition</a:t>
            </a:r>
          </a:p>
          <a:p>
            <a:pPr lvl="1" marL="914400" indent="-228600">
              <a:spcBef>
                <a:spcPts val="0"/>
              </a:spcBef>
              <a:buClr>
                <a:srgbClr val="666666"/>
              </a:buClr>
              <a:buSzPct val="100000"/>
              <a:buFont typeface="Helvetica"/>
              <a:buChar char="◆"/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Easier to find suitable script location</a:t>
            </a:r>
          </a:p>
          <a:p>
            <a:pPr lvl="1" marL="914400" indent="-228600">
              <a:spcBef>
                <a:spcPts val="0"/>
              </a:spcBef>
              <a:buClr>
                <a:srgbClr val="666666"/>
              </a:buClr>
              <a:buSzPct val="100000"/>
              <a:buFont typeface="Helvetica"/>
              <a:buChar char="◆"/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Visual saliency analysis instead of timestamps</a:t>
            </a:r>
          </a:p>
        </p:txBody>
      </p:sp>
      <p:sp>
        <p:nvSpPr>
          <p:cNvPr id="196" name="Shape 196"/>
          <p:cNvSpPr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ts val="1000"/>
              </a:spcBef>
              <a:defRPr b="1">
                <a:latin typeface="Roboto"/>
                <a:ea typeface="Roboto"/>
                <a:cs typeface="Roboto"/>
                <a:sym typeface="Roboto"/>
              </a:defRPr>
            </a:pPr>
            <a:r>
              <a:t>Current Issues continued:</a:t>
            </a:r>
          </a:p>
          <a:p>
            <a:pPr marL="457200" indent="-228600">
              <a:spcBef>
                <a:spcPts val="1000"/>
              </a:spcBef>
              <a:buClr>
                <a:srgbClr val="4285F4"/>
              </a:buClr>
              <a:buSzPct val="100000"/>
              <a:buFont typeface="Helvetica"/>
              <a:buChar char="➔"/>
              <a:defRPr sz="14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Speaking pace</a:t>
            </a:r>
          </a:p>
          <a:p>
            <a:pPr lvl="1" marL="914400" indent="-228600">
              <a:spcBef>
                <a:spcPts val="1000"/>
              </a:spcBef>
              <a:buClr>
                <a:schemeClr val="accent1"/>
              </a:buClr>
              <a:buSzPct val="100000"/>
              <a:buFont typeface="Helvetica"/>
              <a:buChar char="◆"/>
              <a:defRPr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Karaoke-style</a:t>
            </a:r>
          </a:p>
          <a:p>
            <a:pPr lvl="1" marL="914400" indent="-228600">
              <a:spcBef>
                <a:spcPts val="1000"/>
              </a:spcBef>
              <a:buClr>
                <a:srgbClr val="666666"/>
              </a:buClr>
              <a:buSzPct val="100000"/>
              <a:buFont typeface="Helvetica"/>
              <a:buChar char="◆"/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Highlighting text in real time</a:t>
            </a:r>
          </a:p>
          <a:p>
            <a:pPr marL="457200" indent="-228600">
              <a:spcBef>
                <a:spcPts val="0"/>
              </a:spcBef>
              <a:buClr>
                <a:srgbClr val="4285F4"/>
              </a:buClr>
              <a:buSzPct val="100000"/>
              <a:buFont typeface="Helvetica"/>
              <a:buChar char="➔"/>
              <a:defRPr sz="140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Sound Words</a:t>
            </a:r>
          </a:p>
          <a:p>
            <a:pPr lvl="1" marL="914400" indent="-228600">
              <a:spcBef>
                <a:spcPts val="1000"/>
              </a:spcBef>
              <a:buClr>
                <a:srgbClr val="666666"/>
              </a:buClr>
              <a:buSzPct val="100000"/>
              <a:buFont typeface="Helvetica"/>
              <a:buChar char="◆"/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Better descriptions, make more obvious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311699" y="2131874"/>
            <a:ext cx="8520602" cy="572701"/>
          </a:xfrm>
          <a:prstGeom prst="rect">
            <a:avLst/>
          </a:prstGeom>
        </p:spPr>
        <p:txBody>
          <a:bodyPr/>
          <a:lstStyle>
            <a:lvl1pPr algn="ctr" defTabSz="640079">
              <a:defRPr b="1" sz="2520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Any questions?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body" sz="quarter" idx="1"/>
          </p:nvPr>
        </p:nvSpPr>
        <p:spPr>
          <a:xfrm>
            <a:off x="376725" y="1475099"/>
            <a:ext cx="3837000" cy="21933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50000"/>
              </a:lnSpc>
              <a:spcBef>
                <a:spcPts val="1600"/>
              </a:spcBef>
              <a:defRPr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Current CC standards DO NOT give disabled individuals equal opportunity to enjoy visual media as non-disabled individuals do.</a:t>
            </a:r>
          </a:p>
        </p:txBody>
      </p:sp>
      <p:sp>
        <p:nvSpPr>
          <p:cNvPr id="120" name="Shape 120"/>
          <p:cNvSpPr/>
          <p:nvPr/>
        </p:nvSpPr>
        <p:spPr>
          <a:xfrm>
            <a:off x="5060549" y="1552000"/>
            <a:ext cx="3498002" cy="2056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lnSpc>
                <a:spcPct val="150000"/>
              </a:lnSpc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There is a significant loss of information and context that is otherwise provided by auditory means in visual media.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xfrm>
            <a:off x="260849" y="1730999"/>
            <a:ext cx="8622302" cy="168150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50000"/>
              </a:lnSpc>
              <a:defRPr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My research aims to enhance current captioning methods to give disabled individuals more equal opportunity to enjoy visual media. </a:t>
            </a:r>
          </a:p>
        </p:txBody>
      </p:sp>
      <p:sp>
        <p:nvSpPr>
          <p:cNvPr id="123" name="Shape 123"/>
          <p:cNvSpPr/>
          <p:nvPr/>
        </p:nvSpPr>
        <p:spPr>
          <a:xfrm>
            <a:off x="3479700" y="597325"/>
            <a:ext cx="2184600" cy="127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b="1" sz="3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So what?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0487" y="162724"/>
            <a:ext cx="5843025" cy="481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2116800" y="645200"/>
            <a:ext cx="4910400" cy="64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>
            <a:lvl1pPr algn="ctr">
              <a:defRPr sz="3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Current Captioning Issues</a:t>
            </a:r>
          </a:p>
        </p:txBody>
      </p:sp>
      <p:sp>
        <p:nvSpPr>
          <p:cNvPr id="127" name="Shape 127"/>
          <p:cNvSpPr/>
          <p:nvPr>
            <p:ph type="body" sz="half" idx="4294967295"/>
          </p:nvPr>
        </p:nvSpPr>
        <p:spPr>
          <a:xfrm>
            <a:off x="2353949" y="1285250"/>
            <a:ext cx="4436101" cy="33279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>
                <a:solidFill>
                  <a:srgbClr val="4285F4"/>
                </a:solid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t>Three Main Problems:</a:t>
            </a:r>
          </a:p>
          <a:p>
            <a:pPr marL="457200" indent="-228600">
              <a:spcBef>
                <a:spcPts val="1000"/>
              </a:spcBef>
              <a:buClr>
                <a:schemeClr val="accent4"/>
              </a:buClr>
              <a:buSzPct val="100000"/>
              <a:buAutoNum type="arabicPeriod" startAt="1"/>
              <a:defRPr>
                <a:solidFill>
                  <a:schemeClr val="accent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Uncertainty as to which character is speaking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0487" y="162724"/>
            <a:ext cx="5843025" cy="481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/>
        </p:nvSpPr>
        <p:spPr>
          <a:xfrm>
            <a:off x="2116800" y="645200"/>
            <a:ext cx="4910400" cy="64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>
            <a:lvl1pPr algn="ctr">
              <a:defRPr sz="3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Current Captioning Issues</a:t>
            </a:r>
          </a:p>
        </p:txBody>
      </p:sp>
      <p:sp>
        <p:nvSpPr>
          <p:cNvPr id="133" name="Shape 133"/>
          <p:cNvSpPr/>
          <p:nvPr>
            <p:ph type="body" sz="half" idx="4294967295"/>
          </p:nvPr>
        </p:nvSpPr>
        <p:spPr>
          <a:xfrm>
            <a:off x="2353949" y="1285250"/>
            <a:ext cx="4436101" cy="33279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>
                <a:solidFill>
                  <a:srgbClr val="4285F4"/>
                </a:solid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t>Three Main Problems:</a:t>
            </a:r>
          </a:p>
          <a:p>
            <a:pPr marL="457200" indent="-228600">
              <a:spcBef>
                <a:spcPts val="1000"/>
              </a:spcBef>
              <a:buClr>
                <a:schemeClr val="accent4"/>
              </a:buClr>
              <a:buSzPct val="100000"/>
              <a:buAutoNum type="arabicPeriod" startAt="1"/>
              <a:defRPr>
                <a:solidFill>
                  <a:schemeClr val="accent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Uncertainty as to which character is speaking</a:t>
            </a:r>
          </a:p>
          <a:p>
            <a:pPr marL="457200" indent="-228600">
              <a:spcBef>
                <a:spcPts val="1000"/>
              </a:spcBef>
              <a:buClr>
                <a:schemeClr val="accent4"/>
              </a:buClr>
              <a:buSzPct val="100000"/>
              <a:buAutoNum type="arabicPeriod" startAt="1"/>
              <a:defRPr>
                <a:solidFill>
                  <a:schemeClr val="accent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Conveying volume variations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428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0487" y="162724"/>
            <a:ext cx="5843025" cy="481805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2116800" y="645200"/>
            <a:ext cx="4910400" cy="64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spAutoFit/>
          </a:bodyPr>
          <a:lstStyle>
            <a:lvl1pPr algn="ctr">
              <a:defRPr sz="30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Current Captioning Issues</a:t>
            </a:r>
          </a:p>
        </p:txBody>
      </p:sp>
      <p:sp>
        <p:nvSpPr>
          <p:cNvPr id="139" name="Shape 139"/>
          <p:cNvSpPr/>
          <p:nvPr>
            <p:ph type="body" sz="half" idx="4294967295"/>
          </p:nvPr>
        </p:nvSpPr>
        <p:spPr>
          <a:xfrm>
            <a:off x="2353949" y="1285250"/>
            <a:ext cx="4436101" cy="3327901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>
                <a:solidFill>
                  <a:srgbClr val="4285F4"/>
                </a:solidFill>
                <a:latin typeface="Roboto Medium"/>
                <a:ea typeface="Roboto Medium"/>
                <a:cs typeface="Roboto Medium"/>
                <a:sym typeface="Roboto Medium"/>
              </a:defRPr>
            </a:pPr>
            <a:r>
              <a:t>Three Main Problems:</a:t>
            </a:r>
          </a:p>
          <a:p>
            <a:pPr marL="457200" indent="-228600">
              <a:spcBef>
                <a:spcPts val="1000"/>
              </a:spcBef>
              <a:buClr>
                <a:schemeClr val="accent4"/>
              </a:buClr>
              <a:buSzPct val="100000"/>
              <a:buAutoNum type="arabicPeriod" startAt="1"/>
              <a:defRPr>
                <a:solidFill>
                  <a:schemeClr val="accent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Uncertainty as to which character is speaking</a:t>
            </a:r>
          </a:p>
          <a:p>
            <a:pPr marL="457200" indent="-228600">
              <a:spcBef>
                <a:spcPts val="1000"/>
              </a:spcBef>
              <a:buClr>
                <a:schemeClr val="accent4"/>
              </a:buClr>
              <a:buSzPct val="100000"/>
              <a:buAutoNum type="arabicPeriod" startAt="1"/>
              <a:defRPr>
                <a:solidFill>
                  <a:schemeClr val="accent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Conveying volume variations</a:t>
            </a:r>
          </a:p>
          <a:p>
            <a:pPr marL="457200" indent="-228600">
              <a:spcBef>
                <a:spcPts val="1000"/>
              </a:spcBef>
              <a:buClr>
                <a:schemeClr val="accent4"/>
              </a:buClr>
              <a:buSzPct val="100000"/>
              <a:buAutoNum type="arabicPeriod" startAt="1"/>
              <a:defRPr>
                <a:solidFill>
                  <a:schemeClr val="accent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t>Displaying contextually important sound words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4285F4"/>
      </a:lt1>
      <a:dk2>
        <a:srgbClr val="A7A7A7"/>
      </a:dk2>
      <a:lt2>
        <a:srgbClr val="535353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0000FF"/>
      </a:hlink>
      <a:folHlink>
        <a:srgbClr val="FF00FF"/>
      </a:folHlink>
    </a:clrScheme>
    <a:fontScheme name="gameday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ameda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4285F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4285F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0000FF"/>
      </a:hlink>
      <a:folHlink>
        <a:srgbClr val="FF00FF"/>
      </a:folHlink>
    </a:clrScheme>
    <a:fontScheme name="gameday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gameda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4285F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4285F4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