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sldIdLst>
    <p:sldId id="256" r:id="rId2"/>
    <p:sldId id="257" r:id="rId3"/>
    <p:sldId id="259" r:id="rId4"/>
    <p:sldId id="269" r:id="rId5"/>
    <p:sldId id="270" r:id="rId6"/>
    <p:sldId id="261" r:id="rId7"/>
    <p:sldId id="262" r:id="rId8"/>
    <p:sldId id="263" r:id="rId9"/>
    <p:sldId id="274" r:id="rId10"/>
    <p:sldId id="260" r:id="rId11"/>
    <p:sldId id="276" r:id="rId12"/>
    <p:sldId id="275"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75430"/>
  </p:normalViewPr>
  <p:slideViewPr>
    <p:cSldViewPr snapToGrid="0" snapToObjects="1">
      <p:cViewPr>
        <p:scale>
          <a:sx n="87" d="100"/>
          <a:sy n="87" d="100"/>
        </p:scale>
        <p:origin x="1512" y="77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2D4EA-2B26-544B-9D94-7756CADECFBD}" type="datetimeFigureOut">
              <a:rPr lang="en-US" smtClean="0"/>
              <a:t>5/27/17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CF0FB-F0B1-EF42-963E-F8FE82C66AB1}" type="slidenum">
              <a:rPr lang="en-US" smtClean="0"/>
              <a:t>‹#›</a:t>
            </a:fld>
            <a:endParaRPr lang="en-US"/>
          </a:p>
        </p:txBody>
      </p:sp>
    </p:spTree>
    <p:extLst>
      <p:ext uri="{BB962C8B-B14F-4D97-AF65-F5344CB8AC3E}">
        <p14:creationId xmlns:p14="http://schemas.microsoft.com/office/powerpoint/2010/main" val="66850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CF0FB-F0B1-EF42-963E-F8FE82C66AB1}" type="slidenum">
              <a:rPr lang="en-US" smtClean="0"/>
              <a:t>1</a:t>
            </a:fld>
            <a:endParaRPr lang="en-US"/>
          </a:p>
        </p:txBody>
      </p:sp>
    </p:spTree>
    <p:extLst>
      <p:ext uri="{BB962C8B-B14F-4D97-AF65-F5344CB8AC3E}">
        <p14:creationId xmlns:p14="http://schemas.microsoft.com/office/powerpoint/2010/main" val="16718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reviewing the results, it is quite clear that neither</a:t>
            </a:r>
          </a:p>
          <a:p>
            <a:endParaRPr lang="en-US" dirty="0" smtClean="0"/>
          </a:p>
          <a:p>
            <a:r>
              <a:rPr lang="en-US" dirty="0" smtClean="0"/>
              <a:t>Overview of results</a:t>
            </a:r>
          </a:p>
          <a:p>
            <a:r>
              <a:rPr lang="en-US" baseline="0" dirty="0" smtClean="0"/>
              <a:t>Have a table</a:t>
            </a:r>
          </a:p>
          <a:p>
            <a:r>
              <a:rPr lang="en-US" baseline="0" dirty="0" smtClean="0"/>
              <a:t>Ibk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Evaluation</a:t>
            </a:r>
            <a:r>
              <a:rPr lang="en-US" baseline="0" dirty="0" smtClean="0"/>
              <a:t> of the results </a:t>
            </a:r>
            <a:r>
              <a:rPr lang="mr-IN" baseline="0" dirty="0" smtClean="0"/>
              <a:t>–</a:t>
            </a:r>
            <a:r>
              <a:rPr lang="en-US" baseline="0" dirty="0" smtClean="0"/>
              <a:t> looking at the correctly classified instances, and other statistical signifiers in order to determine if the results are significant at all or not, if they aren’t we can discuss why in the next section.</a:t>
            </a:r>
            <a:endParaRPr lang="en-US" dirty="0" smtClean="0"/>
          </a:p>
          <a:p>
            <a:r>
              <a:rPr lang="en-US" baseline="0" dirty="0" smtClean="0"/>
              <a:t> </a:t>
            </a:r>
          </a:p>
        </p:txBody>
      </p:sp>
      <p:sp>
        <p:nvSpPr>
          <p:cNvPr id="4" name="Slide Number Placeholder 3"/>
          <p:cNvSpPr>
            <a:spLocks noGrp="1"/>
          </p:cNvSpPr>
          <p:nvPr>
            <p:ph type="sldNum" sz="quarter" idx="10"/>
          </p:nvPr>
        </p:nvSpPr>
        <p:spPr/>
        <p:txBody>
          <a:bodyPr/>
          <a:lstStyle/>
          <a:p>
            <a:fld id="{8A4CF0FB-F0B1-EF42-963E-F8FE82C66AB1}" type="slidenum">
              <a:rPr lang="en-US" smtClean="0"/>
              <a:t>11</a:t>
            </a:fld>
            <a:endParaRPr lang="en-US"/>
          </a:p>
        </p:txBody>
      </p:sp>
    </p:spTree>
    <p:extLst>
      <p:ext uri="{BB962C8B-B14F-4D97-AF65-F5344CB8AC3E}">
        <p14:creationId xmlns:p14="http://schemas.microsoft.com/office/powerpoint/2010/main" val="131310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paired t</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test</a:t>
            </a:r>
            <a:r>
              <a:rPr lang="en-US" sz="1200" b="0" i="0" kern="1200" dirty="0" smtClean="0">
                <a:solidFill>
                  <a:schemeClr val="tx1"/>
                </a:solidFill>
                <a:effectLst/>
                <a:latin typeface="+mn-lt"/>
                <a:ea typeface="+mn-ea"/>
                <a:cs typeface="+mn-cs"/>
              </a:rPr>
              <a:t> is used to compare two population means where you have two samples in which observations in one sample can be </a:t>
            </a:r>
            <a:r>
              <a:rPr lang="en-US" sz="1200" b="1" i="0" kern="1200" dirty="0" smtClean="0">
                <a:solidFill>
                  <a:schemeClr val="tx1"/>
                </a:solidFill>
                <a:effectLst/>
                <a:latin typeface="+mn-lt"/>
                <a:ea typeface="+mn-ea"/>
                <a:cs typeface="+mn-cs"/>
              </a:rPr>
              <a:t>paired</a:t>
            </a:r>
            <a:r>
              <a:rPr lang="en-US" sz="1200" b="0" i="0" kern="1200" dirty="0" smtClean="0">
                <a:solidFill>
                  <a:schemeClr val="tx1"/>
                </a:solidFill>
                <a:effectLst/>
                <a:latin typeface="+mn-lt"/>
                <a:ea typeface="+mn-ea"/>
                <a:cs typeface="+mn-cs"/>
              </a:rPr>
              <a:t> with observations in the other sample.</a:t>
            </a:r>
            <a:endParaRPr lang="en-US" dirty="0"/>
          </a:p>
        </p:txBody>
      </p:sp>
      <p:sp>
        <p:nvSpPr>
          <p:cNvPr id="4" name="Slide Number Placeholder 3"/>
          <p:cNvSpPr>
            <a:spLocks noGrp="1"/>
          </p:cNvSpPr>
          <p:nvPr>
            <p:ph type="sldNum" sz="quarter" idx="10"/>
          </p:nvPr>
        </p:nvSpPr>
        <p:spPr/>
        <p:txBody>
          <a:bodyPr/>
          <a:lstStyle/>
          <a:p>
            <a:fld id="{8A4CF0FB-F0B1-EF42-963E-F8FE82C66AB1}" type="slidenum">
              <a:rPr lang="en-US" smtClean="0"/>
              <a:t>13</a:t>
            </a:fld>
            <a:endParaRPr lang="en-US"/>
          </a:p>
        </p:txBody>
      </p:sp>
    </p:spTree>
    <p:extLst>
      <p:ext uri="{BB962C8B-B14F-4D97-AF65-F5344CB8AC3E}">
        <p14:creationId xmlns:p14="http://schemas.microsoft.com/office/powerpoint/2010/main" val="131130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Despite the Efficient Market Hypothesis,</a:t>
            </a:r>
            <a:r>
              <a:rPr lang="en-US" baseline="0" dirty="0" smtClean="0"/>
              <a:t> s</a:t>
            </a:r>
            <a:r>
              <a:rPr lang="en-US" dirty="0" smtClean="0"/>
              <a:t>tock</a:t>
            </a:r>
            <a:r>
              <a:rPr lang="en-US" baseline="0" dirty="0" smtClean="0"/>
              <a:t> market prediction is still an area of interest for researchers and investors.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market moves due to many variables, one variable that is often of interest to researchers is public sentiment, and how it may impact the market and thus possibly help in better predicting market movement.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idea is that emotions and mood are a driving force behind financial decisions and by capturing public sentiment we might be able to better predict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several sources of public sentiment online, however we’ve chosen to use Twitter.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 was initally </a:t>
            </a:r>
            <a:r>
              <a:rPr lang="en-US" baseline="0" dirty="0" smtClean="0"/>
              <a:t>searching for tweets of companies names to get an idea of the content of these Tweets, we noticed that there were tweets with stock ticker symbols, or cashtags. So we were interested in investigating whether building the model including the cashtag attribute which indicates whether a Tweet contained a cashtag or not would result in a better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hypothesize that including the cashtag attribute may result in a better model. The idea </a:t>
            </a:r>
            <a:r>
              <a:rPr lang="en-US" sz="1200" kern="1200" dirty="0" smtClean="0">
                <a:solidFill>
                  <a:schemeClr val="tx1"/>
                </a:solidFill>
                <a:latin typeface="+mn-lt"/>
                <a:ea typeface="+mn-ea"/>
                <a:cs typeface="+mn-cs"/>
              </a:rPr>
              <a:t>is that maybe cashtag tweets are more positive or negative about the stocks than they should be, so including the cashtag feature might enable the ML algorithm to discover that and discount or account for the effect of cashtag tweets.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investigate this, I will use machine learning to build two classification models, a model with the cashtag attribute and a model without.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We’ve chosen to use machine learning because the method </a:t>
            </a:r>
            <a:r>
              <a:rPr lang="en-US" sz="1200" b="0" i="0" kern="1200" dirty="0" smtClean="0">
                <a:solidFill>
                  <a:schemeClr val="tx1"/>
                </a:solidFill>
                <a:effectLst/>
                <a:latin typeface="+mn-lt"/>
                <a:ea typeface="+mn-ea"/>
                <a:cs typeface="+mn-cs"/>
              </a:rPr>
              <a:t>automates analytical model building,</a:t>
            </a:r>
            <a:r>
              <a:rPr lang="en-US" sz="1200" b="0" i="0" kern="1200" baseline="0" dirty="0" smtClean="0">
                <a:solidFill>
                  <a:schemeClr val="tx1"/>
                </a:solidFill>
                <a:effectLst/>
                <a:latin typeface="+mn-lt"/>
                <a:ea typeface="+mn-ea"/>
                <a:cs typeface="+mn-cs"/>
              </a:rPr>
              <a:t> which is especially useful when dealing with large datasets.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use sentiment analysis to gather sentiment data. This is the process of using natural language processing and text analysis, to identify and categorize opinions expressed in a piece of text as positive or negative. </a:t>
            </a:r>
          </a:p>
        </p:txBody>
      </p:sp>
      <p:sp>
        <p:nvSpPr>
          <p:cNvPr id="4" name="Slide Number Placeholder 3"/>
          <p:cNvSpPr>
            <a:spLocks noGrp="1"/>
          </p:cNvSpPr>
          <p:nvPr>
            <p:ph type="sldNum" sz="quarter" idx="10"/>
          </p:nvPr>
        </p:nvSpPr>
        <p:spPr/>
        <p:txBody>
          <a:bodyPr/>
          <a:lstStyle/>
          <a:p>
            <a:fld id="{8A4CF0FB-F0B1-EF42-963E-F8FE82C66AB1}" type="slidenum">
              <a:rPr lang="en-US" smtClean="0"/>
              <a:t>2</a:t>
            </a:fld>
            <a:endParaRPr lang="en-US"/>
          </a:p>
        </p:txBody>
      </p:sp>
    </p:spTree>
    <p:extLst>
      <p:ext uri="{BB962C8B-B14F-4D97-AF65-F5344CB8AC3E}">
        <p14:creationId xmlns:p14="http://schemas.microsoft.com/office/powerpoint/2010/main" val="201624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to begin, we mined a little over 2 million Tweets from December 8</a:t>
            </a:r>
            <a:r>
              <a:rPr lang="en-US" baseline="30000" dirty="0" smtClean="0"/>
              <a:t>th</a:t>
            </a:r>
            <a:r>
              <a:rPr lang="en-US" baseline="0" dirty="0" smtClean="0"/>
              <a:t> 2016 to May 18</a:t>
            </a:r>
            <a:r>
              <a:rPr lang="en-US" baseline="30000" dirty="0" smtClean="0"/>
              <a:t>th</a:t>
            </a:r>
            <a:r>
              <a:rPr lang="en-US" baseline="0" dirty="0" smtClean="0"/>
              <a:t> 2017 using the Twitter API. We chose Twitter because it has an easy to use API, vast amounts of data and people often use it to express their thoughts.</a:t>
            </a:r>
          </a:p>
          <a:p>
            <a:endParaRPr lang="en-US" baseline="0" dirty="0" smtClean="0"/>
          </a:p>
          <a:p>
            <a:r>
              <a:rPr lang="en-US" baseline="0" dirty="0" smtClean="0"/>
              <a:t>We calculated our market performance variable, the daily price change, with the DJIA opening stock prices we obtained from Google Finance.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4CF0FB-F0B1-EF42-963E-F8FE82C66AB1}" type="slidenum">
              <a:rPr lang="en-US" smtClean="0"/>
              <a:t>3</a:t>
            </a:fld>
            <a:endParaRPr lang="en-US"/>
          </a:p>
        </p:txBody>
      </p:sp>
    </p:spTree>
    <p:extLst>
      <p:ext uri="{BB962C8B-B14F-4D97-AF65-F5344CB8AC3E}">
        <p14:creationId xmlns:p14="http://schemas.microsoft.com/office/powerpoint/2010/main" val="91718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we have the necessary data, we input it into a python program we wrote, which extracts the sentiment of each Tweet and ultimately collates the data so that the tweet date and price change date aligns.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problem we encountered was the market being closed on the weekends so there is no price change data for the days Friday thru Sunday. To resolve this issue, we remove all weekend instances.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we have a file where each row is an instance representing a single tweet posted on date x, with the sentiment score of that tweet as well as the price change from date x to x+1.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However, these instances don’t capture what I am trying to model in order to answer my research question.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Each of these instances is representative of a single Tweet thus, the sentiment of a single Tweet, however what we really want is public sentiment. </a:t>
            </a:r>
          </a:p>
        </p:txBody>
      </p:sp>
      <p:sp>
        <p:nvSpPr>
          <p:cNvPr id="4" name="Slide Number Placeholder 3"/>
          <p:cNvSpPr>
            <a:spLocks noGrp="1"/>
          </p:cNvSpPr>
          <p:nvPr>
            <p:ph type="sldNum" sz="quarter" idx="10"/>
          </p:nvPr>
        </p:nvSpPr>
        <p:spPr/>
        <p:txBody>
          <a:bodyPr/>
          <a:lstStyle/>
          <a:p>
            <a:fld id="{8A4CF0FB-F0B1-EF42-963E-F8FE82C66AB1}" type="slidenum">
              <a:rPr lang="en-US" smtClean="0"/>
              <a:t>4</a:t>
            </a:fld>
            <a:endParaRPr lang="en-US"/>
          </a:p>
        </p:txBody>
      </p:sp>
    </p:spTree>
    <p:extLst>
      <p:ext uri="{BB962C8B-B14F-4D97-AF65-F5344CB8AC3E}">
        <p14:creationId xmlns:p14="http://schemas.microsoft.com/office/powerpoint/2010/main" val="140135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resolve this, we want to aggregate the sentiment of all Tweets on one day into a single row so each instance now captures public sentiment rather than just the sentiment of a single tweet.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also normalized for the natural upward trend of the DJIA. That is, on some days the price change is actually more positive or negative than the normal increase and we wanted to capture this. So, we calculated the compounded daily growth rate over the observed period and used this value to compare with the price change in order to assign a label to each instance.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 each row of the aggregate level data represents an instance of the average sentiment of a query on date x with the price change from date x to x + 1 as well as the labeled class. We now have the necessary data </a:t>
            </a:r>
            <a:r>
              <a:rPr lang="en-US" sz="1200" b="0" i="0" u="none" strike="noStrike" kern="1200" baseline="0" dirty="0" smtClean="0">
                <a:solidFill>
                  <a:schemeClr val="tx1"/>
                </a:solidFill>
                <a:latin typeface="+mn-lt"/>
                <a:ea typeface="+mn-ea"/>
                <a:cs typeface="+mn-cs"/>
              </a:rPr>
              <a:t>to build the model.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4CF0FB-F0B1-EF42-963E-F8FE82C66AB1}" type="slidenum">
              <a:rPr lang="en-US" smtClean="0"/>
              <a:t>5</a:t>
            </a:fld>
            <a:endParaRPr lang="en-US"/>
          </a:p>
        </p:txBody>
      </p:sp>
    </p:spTree>
    <p:extLst>
      <p:ext uri="{BB962C8B-B14F-4D97-AF65-F5344CB8AC3E}">
        <p14:creationId xmlns:p14="http://schemas.microsoft.com/office/powerpoint/2010/main" val="99160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machine learning algorithm I’ve chosen to use to build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models is Instanced Based-k or IBk which implements the k-nearest neighbor algorithm. k-nearest neighbor classification works by classifying objects based on a majority vote of its neighbors, the object is assigned to the class most common among its k-nearest neighbors. </a:t>
            </a:r>
          </a:p>
          <a:p>
            <a:r>
              <a:rPr lang="en-US" sz="1200" kern="1200" baseline="0" dirty="0" smtClean="0">
                <a:solidFill>
                  <a:schemeClr val="tx1"/>
                </a:solidFill>
                <a:latin typeface="+mn-lt"/>
                <a:ea typeface="+mn-ea"/>
                <a:cs typeface="+mn-cs"/>
              </a:rPr>
              <a:t>We </a:t>
            </a:r>
            <a:r>
              <a:rPr lang="en-US" sz="1200" kern="1200" baseline="0" dirty="0" smtClean="0">
                <a:solidFill>
                  <a:schemeClr val="tx1"/>
                </a:solidFill>
                <a:latin typeface="+mn-lt"/>
                <a:ea typeface="+mn-ea"/>
                <a:cs typeface="+mn-cs"/>
              </a:rPr>
              <a:t>also used Cross Validation Parameter Selection and ran IBk within it in order to find the value of k which yields the model with the highest number of correctly classified instances, k was equal to 2 for both models.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are the results of the two </a:t>
            </a:r>
            <a:r>
              <a:rPr lang="en-US" sz="1200" kern="1200" baseline="0" dirty="0" smtClean="0">
                <a:solidFill>
                  <a:schemeClr val="tx1"/>
                </a:solidFill>
                <a:latin typeface="+mn-lt"/>
                <a:ea typeface="+mn-ea"/>
                <a:cs typeface="+mn-cs"/>
              </a:rPr>
              <a:t>models after running a 10 fold cross validation.</a:t>
            </a:r>
            <a:endParaRPr lang="en-US" sz="1200" kern="1200" baseline="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take</a:t>
            </a:r>
            <a:r>
              <a:rPr lang="en-US" baseline="0" dirty="0" smtClean="0"/>
              <a:t> a look at the % of correctly classfied instances for the total, gt trend and lt trend, we can see that the non-cashtag model outperforms the cashtag model in all three.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let’s quickly go over these numbers. Coincidentally there isn</a:t>
            </a:r>
            <a:r>
              <a:rPr lang="mr-IN" baseline="0" dirty="0" smtClean="0"/>
              <a:t>’</a:t>
            </a:r>
            <a:r>
              <a:rPr lang="en-US" baseline="0" dirty="0" smtClean="0"/>
              <a:t>t a single instance labeled on trend, so we have 2 labels: GT trend and LT trend, and given our resampling, the baseline for these models is 50%. So both these models slightly outperform the baseline. When we look at the value of GT trend vs. LT trend, we can see that both models were able to classify the gt trend instances far better than the lt trend instances. It outperforms the baseline here by over 25% in both cases whereas the classification for the LT trend instances does slightly better than a coin flip.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baseline="0" dirty="0" smtClean="0"/>
              <a:t>also has a higher area under the ROC (receiver operating characteristic) curve, this number is </a:t>
            </a:r>
            <a:r>
              <a:rPr lang="en-US" baseline="0" dirty="0" smtClean="0"/>
              <a:t>one indication of the accuracy of the test - how well the test separates the instances being tested into those that are GT trend and LT trend. Another way to interpret the number is </a:t>
            </a:r>
            <a:r>
              <a:rPr lang="en-US" sz="1200" b="0" i="0" kern="1200" baseline="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he expected proportion of positives ranked before a uniformly drawn random negative.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Finally, we conducted a corrected paired </a:t>
            </a:r>
            <a:r>
              <a:rPr lang="en-US" sz="1200" b="0" i="0" kern="1200" baseline="0" dirty="0" smtClean="0">
                <a:solidFill>
                  <a:schemeClr val="tx1"/>
                </a:solidFill>
                <a:effectLst/>
                <a:latin typeface="+mn-lt"/>
                <a:ea typeface="+mn-ea"/>
                <a:cs typeface="+mn-cs"/>
              </a:rPr>
              <a:t>t-test on the total correctly classified instances to determine significance of the two models. The results of the t-test indicates that we are uncertain whether one model performed better than the other as indicated by the blank space. If a v appeared to the right of 65.76, then significant.</a:t>
            </a:r>
            <a:endParaRPr lang="en-US" sz="1200" b="0" i="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8A4CF0FB-F0B1-EF42-963E-F8FE82C66AB1}" type="slidenum">
              <a:rPr lang="en-US" smtClean="0"/>
              <a:t>6</a:t>
            </a:fld>
            <a:endParaRPr lang="en-US"/>
          </a:p>
        </p:txBody>
      </p:sp>
    </p:spTree>
    <p:extLst>
      <p:ext uri="{BB962C8B-B14F-4D97-AF65-F5344CB8AC3E}">
        <p14:creationId xmlns:p14="http://schemas.microsoft.com/office/powerpoint/2010/main" val="33491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appears that the non-cashtag model outperforms the cashtag model slightly. </a:t>
            </a:r>
            <a:r>
              <a:rPr lang="en-US" baseline="0" dirty="0" smtClean="0"/>
              <a:t>However, </a:t>
            </a:r>
            <a:r>
              <a:rPr lang="en-US" baseline="0" dirty="0" smtClean="0"/>
              <a:t>the </a:t>
            </a:r>
            <a:r>
              <a:rPr lang="en-US" baseline="0" dirty="0" smtClean="0"/>
              <a:t>results indicate </a:t>
            </a:r>
            <a:r>
              <a:rPr lang="en-US" baseline="0" dirty="0" smtClean="0"/>
              <a:t>that our hypothesis that including cashtags as an attribute may provide the model with information that improves its predictability is wrong</a:t>
            </a:r>
            <a:r>
              <a:rPr lang="en-US" baseline="0" dirty="0" smtClean="0"/>
              <a:t>. However, the t-test in the previous section indicates that we cannot conclude whether the model outperforming the other is significant or not.</a:t>
            </a:r>
          </a:p>
          <a:p>
            <a:endParaRPr lang="en-US" dirty="0" smtClean="0"/>
          </a:p>
          <a:p>
            <a:r>
              <a:rPr lang="en-US" dirty="0" smtClean="0"/>
              <a:t>Both models</a:t>
            </a:r>
            <a:r>
              <a:rPr lang="en-US" baseline="0" dirty="0" smtClean="0"/>
              <a:t> were better at capturing GT trend, so the sentiment analyzer was likely able to categorize Tweets as positive more accurately, s</a:t>
            </a:r>
            <a:r>
              <a:rPr lang="en-US" dirty="0" smtClean="0"/>
              <a:t>ometimes</a:t>
            </a:r>
            <a:r>
              <a:rPr lang="en-US" baseline="0" dirty="0" smtClean="0"/>
              <a:t> it’s hard to capture negative sentiment </a:t>
            </a:r>
            <a:r>
              <a:rPr lang="mr-IN" baseline="0" dirty="0" smtClean="0"/>
              <a:t>–</a:t>
            </a:r>
            <a:r>
              <a:rPr lang="en-US" baseline="0" dirty="0" smtClean="0"/>
              <a:t> for example, someone being sarcastic.</a:t>
            </a:r>
          </a:p>
          <a:p>
            <a:endParaRPr lang="en-US" baseline="0" dirty="0" smtClean="0"/>
          </a:p>
          <a:p>
            <a:r>
              <a:rPr lang="en-US" baseline="0" dirty="0" smtClean="0"/>
              <a:t>This could indicate that the sentiment provided by cashtag tweets isn’t more or less accurate than it should be and thus by including this extra feature, all we end up doing is providing it information which adds noise to the model.</a:t>
            </a:r>
            <a:endParaRPr lang="en-US" dirty="0" smtClean="0"/>
          </a:p>
          <a:p>
            <a:endParaRPr lang="en-US" dirty="0" smtClean="0"/>
          </a:p>
          <a:p>
            <a:r>
              <a:rPr lang="en-US" dirty="0" smtClean="0"/>
              <a:t>So</a:t>
            </a:r>
            <a:r>
              <a:rPr lang="en-US" baseline="0" dirty="0" smtClean="0"/>
              <a:t> to improve upon this in the future</a:t>
            </a:r>
            <a:r>
              <a:rPr lang="mr-IN" baseline="0" dirty="0" smtClean="0"/>
              <a:t>…</a:t>
            </a:r>
            <a:endParaRPr lang="en-US" dirty="0" smtClean="0"/>
          </a:p>
        </p:txBody>
      </p:sp>
      <p:sp>
        <p:nvSpPr>
          <p:cNvPr id="4" name="Slide Number Placeholder 3"/>
          <p:cNvSpPr>
            <a:spLocks noGrp="1"/>
          </p:cNvSpPr>
          <p:nvPr>
            <p:ph type="sldNum" sz="quarter" idx="10"/>
          </p:nvPr>
        </p:nvSpPr>
        <p:spPr/>
        <p:txBody>
          <a:bodyPr/>
          <a:lstStyle/>
          <a:p>
            <a:fld id="{8A4CF0FB-F0B1-EF42-963E-F8FE82C66AB1}" type="slidenum">
              <a:rPr lang="en-US" smtClean="0"/>
              <a:t>7</a:t>
            </a:fld>
            <a:endParaRPr lang="en-US"/>
          </a:p>
        </p:txBody>
      </p:sp>
    </p:spTree>
    <p:extLst>
      <p:ext uri="{BB962C8B-B14F-4D97-AF65-F5344CB8AC3E}">
        <p14:creationId xmlns:p14="http://schemas.microsoft.com/office/powerpoint/2010/main" val="79559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improvement could be to remove Tweets </a:t>
            </a:r>
            <a:r>
              <a:rPr lang="en-US" baseline="0" dirty="0" smtClean="0"/>
              <a:t>posted by Twitter bots </a:t>
            </a:r>
            <a:r>
              <a:rPr lang="en-US" baseline="0" dirty="0" smtClean="0"/>
              <a:t>because the </a:t>
            </a:r>
            <a:r>
              <a:rPr lang="en-US" baseline="0" dirty="0" smtClean="0"/>
              <a:t>data produced by these bots </a:t>
            </a:r>
            <a:r>
              <a:rPr lang="en-US" baseline="0" dirty="0" smtClean="0"/>
              <a:t>creates noise when aggregating public </a:t>
            </a:r>
            <a:r>
              <a:rPr lang="en-US" baseline="0" dirty="0" smtClean="0"/>
              <a:t>sentiment.</a:t>
            </a:r>
          </a:p>
          <a:p>
            <a:endParaRPr lang="en-US" baseline="0" dirty="0" smtClean="0"/>
          </a:p>
          <a:p>
            <a:r>
              <a:rPr lang="en-US" baseline="0" dirty="0" smtClean="0"/>
              <a:t>Investigating </a:t>
            </a:r>
            <a:r>
              <a:rPr lang="en-US" dirty="0" smtClean="0"/>
              <a:t>the </a:t>
            </a:r>
            <a:r>
              <a:rPr lang="en-US" dirty="0" smtClean="0"/>
              <a:t>number of followers</a:t>
            </a:r>
            <a:r>
              <a:rPr lang="en-US" baseline="0" dirty="0" smtClean="0"/>
              <a:t> </a:t>
            </a:r>
            <a:r>
              <a:rPr lang="en-US" baseline="0" dirty="0" smtClean="0"/>
              <a:t>as a feature may be interesting as we will determine whether Tweets by users with more followers a more accurate sentiment, that is, the sentiment score is more in line with the price change that day. </a:t>
            </a:r>
          </a:p>
          <a:p>
            <a:endParaRPr lang="en-US" baseline="0" dirty="0" smtClean="0"/>
          </a:p>
          <a:p>
            <a:r>
              <a:rPr lang="en-US" baseline="0" dirty="0" smtClean="0"/>
              <a:t>Finally, one final improvement would be to use or build a sentiment analyzer which is trained on Tweets. The sentiment analyzer we used was trained on the Pattern library and has roughly a 75% accuracy rate on movie reviews. Given the unique nature of Tweets, 140 characters, using an analyzer solely trained on Tweets will likely lead to more accurate sentiment data and hopefully a better overall model.</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4CF0FB-F0B1-EF42-963E-F8FE82C66AB1}" type="slidenum">
              <a:rPr lang="en-US" smtClean="0"/>
              <a:t>8</a:t>
            </a:fld>
            <a:endParaRPr lang="en-US"/>
          </a:p>
        </p:txBody>
      </p:sp>
    </p:spTree>
    <p:extLst>
      <p:ext uri="{BB962C8B-B14F-4D97-AF65-F5344CB8AC3E}">
        <p14:creationId xmlns:p14="http://schemas.microsoft.com/office/powerpoint/2010/main" val="115653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delving into</a:t>
            </a:r>
            <a:r>
              <a:rPr lang="en-US" baseline="0" dirty="0" smtClean="0"/>
              <a:t> the model, it is important to note that we experimented with a time lag. We hypothesize that the tweet sentiment on day x may not have an immediate impact on the DJIA price change on day x to x+1. In order to investigate this for a lag of 1 day for example, we essentially shift the price change up one row, so that the sentiment on day x is aligned with the price change from day x+1 to day x+2, and so on as we increase x. However, there is a problem if we try to implement the lag because sometimes we end trying to find the DJIA price change on the weekend and we have no data on these dates. So, we just threw out these instances. </a:t>
            </a:r>
            <a:endParaRPr lang="en-US" dirty="0" smtClean="0"/>
          </a:p>
        </p:txBody>
      </p:sp>
      <p:sp>
        <p:nvSpPr>
          <p:cNvPr id="4" name="Slide Number Placeholder 3"/>
          <p:cNvSpPr>
            <a:spLocks noGrp="1"/>
          </p:cNvSpPr>
          <p:nvPr>
            <p:ph type="sldNum" sz="quarter" idx="10"/>
          </p:nvPr>
        </p:nvSpPr>
        <p:spPr/>
        <p:txBody>
          <a:bodyPr/>
          <a:lstStyle/>
          <a:p>
            <a:fld id="{8A4CF0FB-F0B1-EF42-963E-F8FE82C66AB1}" type="slidenum">
              <a:rPr lang="en-US" smtClean="0"/>
              <a:t>10</a:t>
            </a:fld>
            <a:endParaRPr lang="en-US"/>
          </a:p>
        </p:txBody>
      </p:sp>
    </p:spTree>
    <p:extLst>
      <p:ext uri="{BB962C8B-B14F-4D97-AF65-F5344CB8AC3E}">
        <p14:creationId xmlns:p14="http://schemas.microsoft.com/office/powerpoint/2010/main" val="3815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446F9D-4322-7941-8E26-5954965B2001}"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46657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46F9D-4322-7941-8E26-5954965B2001}"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2758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46F9D-4322-7941-8E26-5954965B2001}"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17323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46F9D-4322-7941-8E26-5954965B2001}"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29317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446F9D-4322-7941-8E26-5954965B2001}" type="datetimeFigureOut">
              <a:rPr lang="en-US" smtClean="0"/>
              <a:t>5/27/17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93968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446F9D-4322-7941-8E26-5954965B2001}" type="datetimeFigureOut">
              <a:rPr lang="en-US" smtClean="0"/>
              <a:t>5/27/17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4856974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46F9D-4322-7941-8E26-5954965B2001}" type="datetimeFigureOut">
              <a:rPr lang="en-US" smtClean="0"/>
              <a:t>5/27/17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3243927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446F9D-4322-7941-8E26-5954965B2001}" type="datetimeFigureOut">
              <a:rPr lang="en-US" smtClean="0"/>
              <a:t>5/27/17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40114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46F9D-4322-7941-8E26-5954965B2001}" type="datetimeFigureOut">
              <a:rPr lang="en-US" smtClean="0"/>
              <a:t>5/27/17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17316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46F9D-4322-7941-8E26-5954965B2001}" type="datetimeFigureOut">
              <a:rPr lang="en-US" smtClean="0"/>
              <a:t>5/27/17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13825069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46F9D-4322-7941-8E26-5954965B2001}" type="datetimeFigureOut">
              <a:rPr lang="en-US" smtClean="0"/>
              <a:t>5/27/17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4AC38-86B8-B341-AF2B-DE6F174FC471}" type="slidenum">
              <a:rPr lang="en-US" smtClean="0"/>
              <a:t>‹#›</a:t>
            </a:fld>
            <a:endParaRPr lang="en-US"/>
          </a:p>
        </p:txBody>
      </p:sp>
    </p:spTree>
    <p:extLst>
      <p:ext uri="{BB962C8B-B14F-4D97-AF65-F5344CB8AC3E}">
        <p14:creationId xmlns:p14="http://schemas.microsoft.com/office/powerpoint/2010/main" val="20962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46F9D-4322-7941-8E26-5954965B2001}" type="datetimeFigureOut">
              <a:rPr lang="en-US" smtClean="0"/>
              <a:t>5/27/17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4AC38-86B8-B341-AF2B-DE6F174FC471}" type="slidenum">
              <a:rPr lang="en-US" smtClean="0"/>
              <a:t>‹#›</a:t>
            </a:fld>
            <a:endParaRPr lang="en-US"/>
          </a:p>
        </p:txBody>
      </p:sp>
    </p:spTree>
    <p:extLst>
      <p:ext uri="{BB962C8B-B14F-4D97-AF65-F5344CB8AC3E}">
        <p14:creationId xmlns:p14="http://schemas.microsoft.com/office/powerpoint/2010/main" val="182731184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The Effects of Cashtags in Predicting Daily DJIA Directional Change</a:t>
            </a:r>
            <a:endParaRPr lang="en-US" sz="4800" dirty="0"/>
          </a:p>
        </p:txBody>
      </p:sp>
      <p:sp>
        <p:nvSpPr>
          <p:cNvPr id="3" name="Subtitle 2"/>
          <p:cNvSpPr>
            <a:spLocks noGrp="1"/>
          </p:cNvSpPr>
          <p:nvPr>
            <p:ph type="subTitle" idx="1"/>
          </p:nvPr>
        </p:nvSpPr>
        <p:spPr/>
        <p:txBody>
          <a:bodyPr/>
          <a:lstStyle/>
          <a:p>
            <a:r>
              <a:rPr lang="en-US" sz="3200" dirty="0" smtClean="0"/>
              <a:t>By: Vincent Chee</a:t>
            </a:r>
          </a:p>
          <a:p>
            <a:r>
              <a:rPr lang="en-US" dirty="0" smtClean="0"/>
              <a:t>Advisor: Professor Aaron Cass</a:t>
            </a:r>
            <a:endParaRPr lang="en-US" dirty="0"/>
          </a:p>
        </p:txBody>
      </p:sp>
    </p:spTree>
    <p:extLst>
      <p:ext uri="{BB962C8B-B14F-4D97-AF65-F5344CB8AC3E}">
        <p14:creationId xmlns:p14="http://schemas.microsoft.com/office/powerpoint/2010/main" val="2088392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Lag</a:t>
            </a:r>
            <a:endParaRPr lang="en-US" dirty="0"/>
          </a:p>
        </p:txBody>
      </p:sp>
      <p:sp>
        <p:nvSpPr>
          <p:cNvPr id="3" name="Content Placeholder 2"/>
          <p:cNvSpPr>
            <a:spLocks noGrp="1"/>
          </p:cNvSpPr>
          <p:nvPr>
            <p:ph idx="1"/>
          </p:nvPr>
        </p:nvSpPr>
        <p:spPr>
          <a:xfrm>
            <a:off x="838200" y="1825625"/>
            <a:ext cx="10515600" cy="4351338"/>
          </a:xfrm>
        </p:spPr>
        <p:txBody>
          <a:bodyPr>
            <a:normAutofit lnSpcReduction="10000"/>
          </a:bodyPr>
          <a:lstStyle/>
          <a:p>
            <a:r>
              <a:rPr lang="en-US" dirty="0" smtClean="0"/>
              <a:t>Hypothesis: Tweet sentiment on day x may not impact DJIA price change on day x to day x+1.</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Weekend cases  </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5912849"/>
              </p:ext>
            </p:extLst>
          </p:nvPr>
        </p:nvGraphicFramePr>
        <p:xfrm>
          <a:off x="1272765" y="2734483"/>
          <a:ext cx="4675266" cy="832720"/>
        </p:xfrm>
        <a:graphic>
          <a:graphicData uri="http://schemas.openxmlformats.org/drawingml/2006/table">
            <a:tbl>
              <a:tblPr firstRow="1" bandRow="1">
                <a:tableStyleId>{5940675A-B579-460E-94D1-54222C63F5DA}</a:tableStyleId>
              </a:tblPr>
              <a:tblGrid>
                <a:gridCol w="977480"/>
                <a:gridCol w="529801"/>
                <a:gridCol w="1200813"/>
                <a:gridCol w="830340"/>
                <a:gridCol w="1136832"/>
              </a:tblGrid>
              <a:tr h="0">
                <a:tc>
                  <a:txBody>
                    <a:bodyPr/>
                    <a:lstStyle/>
                    <a:p>
                      <a:pPr algn="ctr"/>
                      <a:r>
                        <a:rPr lang="en-US" sz="1200" dirty="0" smtClean="0">
                          <a:latin typeface="Calibri" charset="0"/>
                          <a:ea typeface="Calibri" charset="0"/>
                          <a:cs typeface="Calibri" charset="0"/>
                        </a:rPr>
                        <a:t>Date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Query</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Other</a:t>
                      </a:r>
                      <a:r>
                        <a:rPr lang="en-US" sz="1200" baseline="0" dirty="0" smtClean="0">
                          <a:latin typeface="Calibri" charset="0"/>
                          <a:ea typeface="Calibri" charset="0"/>
                          <a:cs typeface="Calibri" charset="0"/>
                        </a:rPr>
                        <a:t> metadata</a:t>
                      </a:r>
                    </a:p>
                  </a:txBody>
                  <a:tcPr marL="25303" marR="25303" marT="12650" marB="12650" anchor="ctr"/>
                </a:tc>
                <a:tc>
                  <a:txBody>
                    <a:bodyPr/>
                    <a:lstStyle/>
                    <a:p>
                      <a:pPr algn="ctr"/>
                      <a:r>
                        <a:rPr lang="en-US" sz="1200" dirty="0" smtClean="0">
                          <a:latin typeface="Calibri" charset="0"/>
                          <a:ea typeface="Calibri" charset="0"/>
                          <a:cs typeface="Calibri" charset="0"/>
                        </a:rPr>
                        <a:t>Sentiment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Price Change (%)</a:t>
                      </a:r>
                      <a:endParaRPr lang="en-US" sz="1200" dirty="0">
                        <a:latin typeface="Calibri" charset="0"/>
                        <a:ea typeface="Calibri" charset="0"/>
                        <a:cs typeface="Calibri" charset="0"/>
                      </a:endParaRPr>
                    </a:p>
                  </a:txBody>
                  <a:tcPr marL="25303" marR="25303" marT="12650" marB="12650" anchor="ctr"/>
                </a:tc>
              </a:tr>
              <a:tr h="0">
                <a:tc>
                  <a:txBody>
                    <a:bodyPr/>
                    <a:lstStyle/>
                    <a:p>
                      <a:pPr algn="ctr"/>
                      <a:r>
                        <a:rPr lang="en-US" sz="1200" dirty="0" smtClean="0">
                          <a:latin typeface="Calibri" charset="0"/>
                          <a:ea typeface="Calibri" charset="0"/>
                          <a:cs typeface="Calibri" charset="0"/>
                        </a:rPr>
                        <a:t>12/20/2016</a:t>
                      </a:r>
                      <a:endParaRPr lang="en-US" sz="1200" dirty="0">
                        <a:latin typeface="Calibri" charset="0"/>
                        <a:ea typeface="Calibri" charset="0"/>
                        <a:cs typeface="Calibri" charset="0"/>
                      </a:endParaRPr>
                    </a:p>
                  </a:txBody>
                  <a:tcPr marL="25303" marR="25303" marT="12650" marB="12650" anchor="ctr">
                    <a:noFill/>
                  </a:tcPr>
                </a:tc>
                <a:tc>
                  <a:txBody>
                    <a:bodyPr/>
                    <a:lstStyle/>
                    <a:p>
                      <a:pPr algn="ctr"/>
                      <a:r>
                        <a:rPr lang="en-US" sz="1200" dirty="0" smtClean="0">
                          <a:latin typeface="Calibri" charset="0"/>
                          <a:ea typeface="Calibri" charset="0"/>
                          <a:cs typeface="Calibri" charset="0"/>
                        </a:rPr>
                        <a:t>$AAPL</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0.5</a:t>
                      </a:r>
                      <a:endParaRPr lang="en-US" sz="1200" dirty="0">
                        <a:latin typeface="Calibri" charset="0"/>
                        <a:ea typeface="Calibri" charset="0"/>
                        <a:cs typeface="Calibri" charset="0"/>
                      </a:endParaRPr>
                    </a:p>
                  </a:txBody>
                  <a:tcPr marL="25303" marR="25303" marT="12650" marB="12650" anchor="ctr">
                    <a:noFill/>
                  </a:tcPr>
                </a:tc>
                <a:tc>
                  <a:txBody>
                    <a:bodyPr/>
                    <a:lstStyle/>
                    <a:p>
                      <a:pPr algn="ctr"/>
                      <a:r>
                        <a:rPr lang="en-US" sz="1200" dirty="0" smtClean="0">
                          <a:latin typeface="Calibri" charset="0"/>
                          <a:ea typeface="Calibri" charset="0"/>
                          <a:cs typeface="Calibri" charset="0"/>
                        </a:rPr>
                        <a:t>0.07</a:t>
                      </a:r>
                      <a:endParaRPr lang="en-US" sz="1200" dirty="0">
                        <a:latin typeface="Calibri" charset="0"/>
                        <a:ea typeface="Calibri" charset="0"/>
                        <a:cs typeface="Calibri" charset="0"/>
                      </a:endParaRPr>
                    </a:p>
                  </a:txBody>
                  <a:tcPr marL="25303" marR="25303" marT="12650" marB="12650" anchor="ctr">
                    <a:noFill/>
                  </a:tcPr>
                </a:tc>
              </a:tr>
              <a:tr h="0">
                <a:tc>
                  <a:txBody>
                    <a:bodyPr/>
                    <a:lstStyle/>
                    <a:p>
                      <a:pPr algn="ctr"/>
                      <a:r>
                        <a:rPr lang="en-US" sz="1200" dirty="0" smtClean="0">
                          <a:latin typeface="Calibri" charset="0"/>
                          <a:ea typeface="Calibri" charset="0"/>
                          <a:cs typeface="Calibri" charset="0"/>
                        </a:rPr>
                        <a:t>12/21/2016</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Apple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-0.7</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0.01</a:t>
                      </a:r>
                      <a:endParaRPr lang="en-US" sz="1200" dirty="0">
                        <a:latin typeface="Calibri" charset="0"/>
                        <a:ea typeface="Calibri" charset="0"/>
                        <a:cs typeface="Calibri" charset="0"/>
                      </a:endParaRPr>
                    </a:p>
                  </a:txBody>
                  <a:tcPr marL="25303" marR="25303" marT="12650" marB="12650" anchor="ctr"/>
                </a:tc>
              </a:tr>
              <a:tr h="0">
                <a:tc>
                  <a:txBody>
                    <a:bodyPr/>
                    <a:lstStyle/>
                    <a:p>
                      <a:pPr algn="ctr"/>
                      <a:r>
                        <a:rPr lang="en-US" sz="1200" dirty="0" smtClean="0">
                          <a:latin typeface="Calibri" charset="0"/>
                          <a:ea typeface="Calibri" charset="0"/>
                          <a:cs typeface="Calibri" charset="0"/>
                        </a:rPr>
                        <a:t>12/22/2016</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Apple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0.2</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0.04</a:t>
                      </a:r>
                      <a:endParaRPr lang="en-US" sz="1200" dirty="0">
                        <a:latin typeface="Calibri" charset="0"/>
                        <a:ea typeface="Calibri" charset="0"/>
                        <a:cs typeface="Calibri" charset="0"/>
                      </a:endParaRPr>
                    </a:p>
                  </a:txBody>
                  <a:tcPr marL="25303" marR="25303" marT="12650" marB="12650" anchor="ctr"/>
                </a:tc>
              </a:tr>
            </a:tbl>
          </a:graphicData>
        </a:graphic>
      </p:graphicFrame>
      <p:sp>
        <p:nvSpPr>
          <p:cNvPr id="5" name="TextBox 4"/>
          <p:cNvSpPr txBox="1"/>
          <p:nvPr/>
        </p:nvSpPr>
        <p:spPr>
          <a:xfrm>
            <a:off x="1272765" y="4705339"/>
            <a:ext cx="2028184" cy="276999"/>
          </a:xfrm>
          <a:prstGeom prst="rect">
            <a:avLst/>
          </a:prstGeom>
          <a:noFill/>
        </p:spPr>
        <p:txBody>
          <a:bodyPr wrap="none" rtlCol="0">
            <a:spAutoFit/>
          </a:bodyPr>
          <a:lstStyle/>
          <a:p>
            <a:r>
              <a:rPr lang="en-US" sz="1200" dirty="0" smtClean="0"/>
              <a:t>Figure 3. Example of time lag.</a:t>
            </a:r>
            <a:endParaRPr lang="en-US" sz="1200" dirty="0"/>
          </a:p>
        </p:txBody>
      </p:sp>
      <p:sp>
        <p:nvSpPr>
          <p:cNvPr id="6" name="TextBox 5"/>
          <p:cNvSpPr txBox="1"/>
          <p:nvPr/>
        </p:nvSpPr>
        <p:spPr>
          <a:xfrm>
            <a:off x="5948031" y="2894337"/>
            <a:ext cx="2604297" cy="276999"/>
          </a:xfrm>
          <a:prstGeom prst="rect">
            <a:avLst/>
          </a:prstGeom>
          <a:noFill/>
        </p:spPr>
        <p:txBody>
          <a:bodyPr wrap="square" rtlCol="0">
            <a:spAutoFit/>
          </a:bodyPr>
          <a:lstStyle/>
          <a:p>
            <a:r>
              <a:rPr lang="en-US" sz="1200" dirty="0" smtClean="0"/>
              <a:t>X = 0: Price change from 12/20 - 12/21</a:t>
            </a:r>
            <a:endParaRPr lang="en-US" sz="1200" dirty="0"/>
          </a:p>
        </p:txBody>
      </p:sp>
      <p:sp>
        <p:nvSpPr>
          <p:cNvPr id="7" name="TextBox 6"/>
          <p:cNvSpPr txBox="1"/>
          <p:nvPr/>
        </p:nvSpPr>
        <p:spPr>
          <a:xfrm>
            <a:off x="5948032" y="4011980"/>
            <a:ext cx="2604296" cy="276999"/>
          </a:xfrm>
          <a:prstGeom prst="rect">
            <a:avLst/>
          </a:prstGeom>
          <a:noFill/>
        </p:spPr>
        <p:txBody>
          <a:bodyPr wrap="square" rtlCol="0">
            <a:spAutoFit/>
          </a:bodyPr>
          <a:lstStyle/>
          <a:p>
            <a:r>
              <a:rPr lang="en-US" sz="1200" dirty="0" smtClean="0"/>
              <a:t>X = 1: Price change from 12/21 - 12/22</a:t>
            </a: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1353655481"/>
              </p:ext>
            </p:extLst>
          </p:nvPr>
        </p:nvGraphicFramePr>
        <p:xfrm>
          <a:off x="1272765" y="3872619"/>
          <a:ext cx="4675266" cy="832720"/>
        </p:xfrm>
        <a:graphic>
          <a:graphicData uri="http://schemas.openxmlformats.org/drawingml/2006/table">
            <a:tbl>
              <a:tblPr firstRow="1" bandRow="1">
                <a:tableStyleId>{5940675A-B579-460E-94D1-54222C63F5DA}</a:tableStyleId>
              </a:tblPr>
              <a:tblGrid>
                <a:gridCol w="977480"/>
                <a:gridCol w="529801"/>
                <a:gridCol w="1200813"/>
                <a:gridCol w="830340"/>
                <a:gridCol w="1136832"/>
              </a:tblGrid>
              <a:tr h="0">
                <a:tc>
                  <a:txBody>
                    <a:bodyPr/>
                    <a:lstStyle/>
                    <a:p>
                      <a:pPr algn="ctr"/>
                      <a:r>
                        <a:rPr lang="en-US" sz="1200" dirty="0" smtClean="0">
                          <a:latin typeface="Calibri" charset="0"/>
                          <a:ea typeface="Calibri" charset="0"/>
                          <a:cs typeface="Calibri" charset="0"/>
                        </a:rPr>
                        <a:t>Date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Query</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Other</a:t>
                      </a:r>
                      <a:r>
                        <a:rPr lang="en-US" sz="1200" baseline="0" dirty="0" smtClean="0">
                          <a:latin typeface="Calibri" charset="0"/>
                          <a:ea typeface="Calibri" charset="0"/>
                          <a:cs typeface="Calibri" charset="0"/>
                        </a:rPr>
                        <a:t> metadata</a:t>
                      </a:r>
                    </a:p>
                  </a:txBody>
                  <a:tcPr marL="25303" marR="25303" marT="12650" marB="12650" anchor="ctr"/>
                </a:tc>
                <a:tc>
                  <a:txBody>
                    <a:bodyPr/>
                    <a:lstStyle/>
                    <a:p>
                      <a:pPr algn="ctr"/>
                      <a:r>
                        <a:rPr lang="en-US" sz="1200" dirty="0" smtClean="0">
                          <a:latin typeface="Calibri" charset="0"/>
                          <a:ea typeface="Calibri" charset="0"/>
                          <a:cs typeface="Calibri" charset="0"/>
                        </a:rPr>
                        <a:t>Sentiment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Price Change (%)</a:t>
                      </a:r>
                      <a:endParaRPr lang="en-US" sz="1200" dirty="0">
                        <a:latin typeface="Calibri" charset="0"/>
                        <a:ea typeface="Calibri" charset="0"/>
                        <a:cs typeface="Calibri" charset="0"/>
                      </a:endParaRPr>
                    </a:p>
                  </a:txBody>
                  <a:tcPr marL="25303" marR="25303" marT="12650" marB="12650" anchor="ctr"/>
                </a:tc>
              </a:tr>
              <a:tr h="0">
                <a:tc>
                  <a:txBody>
                    <a:bodyPr/>
                    <a:lstStyle/>
                    <a:p>
                      <a:pPr algn="ctr"/>
                      <a:r>
                        <a:rPr lang="en-US" sz="1200" dirty="0" smtClean="0">
                          <a:latin typeface="Calibri" charset="0"/>
                          <a:ea typeface="Calibri" charset="0"/>
                          <a:cs typeface="Calibri" charset="0"/>
                        </a:rPr>
                        <a:t>12/20/2016</a:t>
                      </a:r>
                      <a:endParaRPr lang="en-US" sz="1200" dirty="0">
                        <a:latin typeface="Calibri" charset="0"/>
                        <a:ea typeface="Calibri" charset="0"/>
                        <a:cs typeface="Calibri" charset="0"/>
                      </a:endParaRPr>
                    </a:p>
                  </a:txBody>
                  <a:tcPr marL="25303" marR="25303" marT="12650" marB="12650" anchor="ctr">
                    <a:noFill/>
                  </a:tcPr>
                </a:tc>
                <a:tc>
                  <a:txBody>
                    <a:bodyPr/>
                    <a:lstStyle/>
                    <a:p>
                      <a:pPr algn="ctr"/>
                      <a:r>
                        <a:rPr lang="en-US" sz="1200" dirty="0" smtClean="0">
                          <a:latin typeface="Calibri" charset="0"/>
                          <a:ea typeface="Calibri" charset="0"/>
                          <a:cs typeface="Calibri" charset="0"/>
                        </a:rPr>
                        <a:t>$AAPL</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0.5</a:t>
                      </a:r>
                      <a:endParaRPr lang="en-US" sz="1200" dirty="0">
                        <a:latin typeface="Calibri" charset="0"/>
                        <a:ea typeface="Calibri" charset="0"/>
                        <a:cs typeface="Calibri" charset="0"/>
                      </a:endParaRPr>
                    </a:p>
                  </a:txBody>
                  <a:tcPr marL="25303" marR="25303" marT="12650" marB="12650" anchor="ctr">
                    <a:noFill/>
                  </a:tcPr>
                </a:tc>
                <a:tc>
                  <a:txBody>
                    <a:bodyPr/>
                    <a:lstStyle/>
                    <a:p>
                      <a:pPr algn="ctr"/>
                      <a:r>
                        <a:rPr lang="en-US" sz="1200" dirty="0" smtClean="0">
                          <a:latin typeface="Calibri" charset="0"/>
                          <a:ea typeface="Calibri" charset="0"/>
                          <a:cs typeface="Calibri" charset="0"/>
                        </a:rPr>
                        <a:t>0.01</a:t>
                      </a:r>
                      <a:endParaRPr lang="en-US" sz="1200" dirty="0">
                        <a:latin typeface="Calibri" charset="0"/>
                        <a:ea typeface="Calibri" charset="0"/>
                        <a:cs typeface="Calibri" charset="0"/>
                      </a:endParaRPr>
                    </a:p>
                  </a:txBody>
                  <a:tcPr marL="25303" marR="25303" marT="12650" marB="12650" anchor="ctr">
                    <a:noFill/>
                  </a:tcPr>
                </a:tc>
              </a:tr>
              <a:tr h="0">
                <a:tc>
                  <a:txBody>
                    <a:bodyPr/>
                    <a:lstStyle/>
                    <a:p>
                      <a:pPr algn="ctr"/>
                      <a:r>
                        <a:rPr lang="en-US" sz="1200" dirty="0" smtClean="0">
                          <a:latin typeface="Calibri" charset="0"/>
                          <a:ea typeface="Calibri" charset="0"/>
                          <a:cs typeface="Calibri" charset="0"/>
                        </a:rPr>
                        <a:t>12/21/2016</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Apple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-0.7</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0.04</a:t>
                      </a:r>
                      <a:endParaRPr lang="en-US" sz="1200" dirty="0">
                        <a:latin typeface="Calibri" charset="0"/>
                        <a:ea typeface="Calibri" charset="0"/>
                        <a:cs typeface="Calibri" charset="0"/>
                      </a:endParaRPr>
                    </a:p>
                  </a:txBody>
                  <a:tcPr marL="25303" marR="25303" marT="12650" marB="12650" anchor="ctr"/>
                </a:tc>
              </a:tr>
              <a:tr h="0">
                <a:tc>
                  <a:txBody>
                    <a:bodyPr/>
                    <a:lstStyle/>
                    <a:p>
                      <a:pPr algn="ctr"/>
                      <a:r>
                        <a:rPr lang="en-US" sz="1200" dirty="0" smtClean="0">
                          <a:latin typeface="Calibri" charset="0"/>
                          <a:ea typeface="Calibri" charset="0"/>
                          <a:cs typeface="Calibri" charset="0"/>
                        </a:rPr>
                        <a:t>12/22/2016</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Apple</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0.2</a:t>
                      </a:r>
                      <a:endParaRPr lang="en-US" sz="1200" dirty="0">
                        <a:latin typeface="Calibri" charset="0"/>
                        <a:ea typeface="Calibri" charset="0"/>
                        <a:cs typeface="Calibri" charset="0"/>
                      </a:endParaRPr>
                    </a:p>
                  </a:txBody>
                  <a:tcPr marL="25303" marR="25303" marT="12650" marB="12650" anchor="ctr"/>
                </a:tc>
                <a:tc>
                  <a:txBody>
                    <a:bodyPr/>
                    <a:lstStyle/>
                    <a:p>
                      <a:pPr algn="ctr"/>
                      <a:r>
                        <a:rPr lang="en-US" sz="1200" dirty="0" smtClean="0">
                          <a:latin typeface="Calibri" charset="0"/>
                          <a:ea typeface="Calibri" charset="0"/>
                          <a:cs typeface="Calibri" charset="0"/>
                        </a:rPr>
                        <a:t>0.10</a:t>
                      </a:r>
                      <a:endParaRPr lang="en-US" sz="1200" dirty="0">
                        <a:latin typeface="Calibri" charset="0"/>
                        <a:ea typeface="Calibri" charset="0"/>
                        <a:cs typeface="Calibri" charset="0"/>
                      </a:endParaRPr>
                    </a:p>
                  </a:txBody>
                  <a:tcPr marL="25303" marR="25303" marT="12650" marB="12650" anchor="ctr"/>
                </a:tc>
              </a:tr>
            </a:tbl>
          </a:graphicData>
        </a:graphic>
      </p:graphicFrame>
    </p:spTree>
    <p:extLst>
      <p:ext uri="{BB962C8B-B14F-4D97-AF65-F5344CB8AC3E}">
        <p14:creationId xmlns:p14="http://schemas.microsoft.com/office/powerpoint/2010/main" val="158706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Lag 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4" name="Table 3"/>
          <p:cNvGraphicFramePr>
            <a:graphicFrameLocks noGrp="1"/>
          </p:cNvGraphicFramePr>
          <p:nvPr>
            <p:extLst/>
          </p:nvPr>
        </p:nvGraphicFramePr>
        <p:xfrm>
          <a:off x="838195" y="2709830"/>
          <a:ext cx="10166877" cy="3774440"/>
        </p:xfrm>
        <a:graphic>
          <a:graphicData uri="http://schemas.openxmlformats.org/drawingml/2006/table">
            <a:tbl>
              <a:tblPr firstRow="1" bandRow="1">
                <a:tableStyleId>{5C22544A-7EE6-4342-B048-85BDC9FD1C3A}</a:tableStyleId>
              </a:tblPr>
              <a:tblGrid>
                <a:gridCol w="1388638"/>
                <a:gridCol w="870668"/>
                <a:gridCol w="1129653"/>
                <a:gridCol w="1129653"/>
                <a:gridCol w="1129653"/>
                <a:gridCol w="1129653"/>
                <a:gridCol w="1129653"/>
                <a:gridCol w="1129653"/>
                <a:gridCol w="1129653"/>
              </a:tblGrid>
              <a:tr h="370840">
                <a:tc rowSpan="2">
                  <a:txBody>
                    <a:bodyPr/>
                    <a:lstStyle/>
                    <a:p>
                      <a:pPr algn="ctr"/>
                      <a:r>
                        <a:rPr lang="en-US" sz="1200" dirty="0" smtClean="0"/>
                        <a:t>Statistic</a:t>
                      </a:r>
                      <a:endParaRPr lang="en-US" sz="1200" dirty="0"/>
                    </a:p>
                  </a:txBody>
                  <a:tcPr anchor="ctr"/>
                </a:tc>
                <a:tc gridSpan="2">
                  <a:txBody>
                    <a:bodyPr/>
                    <a:lstStyle/>
                    <a:p>
                      <a:pPr algn="ctr"/>
                      <a:r>
                        <a:rPr lang="en-US" sz="1200" dirty="0" smtClean="0"/>
                        <a:t>X =</a:t>
                      </a:r>
                      <a:r>
                        <a:rPr lang="en-US" sz="1200" baseline="0" dirty="0" smtClean="0"/>
                        <a:t> 0</a:t>
                      </a:r>
                      <a:endParaRPr lang="en-US" sz="1200" dirty="0"/>
                    </a:p>
                  </a:txBody>
                  <a:tcPr/>
                </a:tc>
                <a:tc hMerge="1">
                  <a:txBody>
                    <a:bodyPr/>
                    <a:lstStyle/>
                    <a:p>
                      <a:endParaRPr lang="en-US" sz="1200" dirty="0"/>
                    </a:p>
                  </a:txBody>
                  <a:tcPr/>
                </a:tc>
                <a:tc gridSpan="2">
                  <a:txBody>
                    <a:bodyPr/>
                    <a:lstStyle/>
                    <a:p>
                      <a:pPr algn="ctr"/>
                      <a:r>
                        <a:rPr lang="en-US" sz="1200" dirty="0" smtClean="0"/>
                        <a:t>X = 1</a:t>
                      </a:r>
                      <a:endParaRPr lang="en-US" sz="1200" dirty="0"/>
                    </a:p>
                  </a:txBody>
                  <a:tcPr/>
                </a:tc>
                <a:tc hMerge="1">
                  <a:txBody>
                    <a:bodyPr/>
                    <a:lstStyle/>
                    <a:p>
                      <a:endParaRPr lang="en-US" sz="1200" dirty="0"/>
                    </a:p>
                  </a:txBody>
                  <a:tcPr/>
                </a:tc>
                <a:tc gridSpan="2">
                  <a:txBody>
                    <a:bodyPr/>
                    <a:lstStyle/>
                    <a:p>
                      <a:pPr algn="ctr"/>
                      <a:r>
                        <a:rPr lang="en-US" sz="1200" dirty="0" smtClean="0"/>
                        <a:t>X = 2</a:t>
                      </a:r>
                      <a:endParaRPr lang="en-US" sz="1200" dirty="0"/>
                    </a:p>
                  </a:txBody>
                  <a:tcPr/>
                </a:tc>
                <a:tc hMerge="1">
                  <a:txBody>
                    <a:bodyPr/>
                    <a:lstStyle/>
                    <a:p>
                      <a:endParaRPr lang="en-US" sz="1200" dirty="0"/>
                    </a:p>
                  </a:txBody>
                  <a:tcPr/>
                </a:tc>
                <a:tc gridSpan="2">
                  <a:txBody>
                    <a:bodyPr/>
                    <a:lstStyle/>
                    <a:p>
                      <a:pPr algn="ctr"/>
                      <a:r>
                        <a:rPr lang="en-US" sz="1200" dirty="0" smtClean="0"/>
                        <a:t>X = 3</a:t>
                      </a:r>
                      <a:endParaRPr lang="en-US" sz="1200" dirty="0"/>
                    </a:p>
                  </a:txBody>
                  <a:tcPr/>
                </a:tc>
                <a:tc hMerge="1">
                  <a:txBody>
                    <a:bodyPr/>
                    <a:lstStyle/>
                    <a:p>
                      <a:endParaRPr lang="en-US" sz="1200" dirty="0"/>
                    </a:p>
                  </a:txBody>
                  <a:tcPr/>
                </a:tc>
              </a:tr>
              <a:tr h="370840">
                <a:tc vMerge="1">
                  <a:txBody>
                    <a:bodyPr/>
                    <a:lstStyle/>
                    <a:p>
                      <a:endParaRPr lang="en-US" sz="1200" dirty="0"/>
                    </a:p>
                  </a:txBody>
                  <a:tcPr/>
                </a:tc>
                <a:tc>
                  <a:txBody>
                    <a:bodyPr/>
                    <a:lstStyle/>
                    <a:p>
                      <a:pPr algn="ctr"/>
                      <a:r>
                        <a:rPr lang="en-US" sz="1200" dirty="0" smtClean="0"/>
                        <a:t>Cashtag</a:t>
                      </a:r>
                      <a:endParaRPr lang="en-US" sz="1200" dirty="0"/>
                    </a:p>
                  </a:txBody>
                  <a:tcPr anchor="ctr"/>
                </a:tc>
                <a:tc>
                  <a:txBody>
                    <a:bodyPr/>
                    <a:lstStyle/>
                    <a:p>
                      <a:pPr algn="ctr"/>
                      <a:r>
                        <a:rPr lang="en-US" sz="1200" dirty="0" smtClean="0"/>
                        <a:t>Non-cashtag</a:t>
                      </a:r>
                      <a:endParaRPr lang="en-US" sz="1200" dirty="0"/>
                    </a:p>
                  </a:txBody>
                  <a:tcPr anchor="ctr"/>
                </a:tc>
                <a:tc>
                  <a:txBody>
                    <a:bodyPr/>
                    <a:lstStyle/>
                    <a:p>
                      <a:pPr algn="ctr"/>
                      <a:r>
                        <a:rPr lang="en-US" sz="1200" dirty="0" smtClean="0"/>
                        <a:t>Cashtag</a:t>
                      </a:r>
                      <a:endParaRPr lang="en-US" sz="1200" dirty="0"/>
                    </a:p>
                  </a:txBody>
                  <a:tcPr anchor="ctr"/>
                </a:tc>
                <a:tc>
                  <a:txBody>
                    <a:bodyPr/>
                    <a:lstStyle/>
                    <a:p>
                      <a:pPr algn="ctr"/>
                      <a:r>
                        <a:rPr lang="en-US" sz="1200" dirty="0" smtClean="0"/>
                        <a:t>Non-cashtag</a:t>
                      </a:r>
                      <a:endParaRPr lang="en-US" sz="1200" dirty="0"/>
                    </a:p>
                  </a:txBody>
                  <a:tcPr anchor="ctr"/>
                </a:tc>
                <a:tc>
                  <a:txBody>
                    <a:bodyPr/>
                    <a:lstStyle/>
                    <a:p>
                      <a:pPr algn="ctr"/>
                      <a:r>
                        <a:rPr lang="en-US" sz="1200" dirty="0" smtClean="0"/>
                        <a:t>Cashtag</a:t>
                      </a:r>
                      <a:endParaRPr lang="en-US" sz="1200" dirty="0"/>
                    </a:p>
                  </a:txBody>
                  <a:tcPr anchor="ctr"/>
                </a:tc>
                <a:tc>
                  <a:txBody>
                    <a:bodyPr/>
                    <a:lstStyle/>
                    <a:p>
                      <a:pPr algn="ctr"/>
                      <a:r>
                        <a:rPr lang="en-US" sz="1200" dirty="0" smtClean="0"/>
                        <a:t>Non-cashtag</a:t>
                      </a:r>
                      <a:endParaRPr lang="en-US" sz="1200" dirty="0"/>
                    </a:p>
                  </a:txBody>
                  <a:tcPr anchor="ctr"/>
                </a:tc>
                <a:tc>
                  <a:txBody>
                    <a:bodyPr/>
                    <a:lstStyle/>
                    <a:p>
                      <a:pPr algn="ctr"/>
                      <a:r>
                        <a:rPr lang="en-US" sz="1200" dirty="0" smtClean="0"/>
                        <a:t>Cashtag</a:t>
                      </a:r>
                      <a:endParaRPr lang="en-US" sz="1200" dirty="0"/>
                    </a:p>
                  </a:txBody>
                  <a:tcPr anchor="ctr"/>
                </a:tc>
                <a:tc>
                  <a:txBody>
                    <a:bodyPr/>
                    <a:lstStyle/>
                    <a:p>
                      <a:pPr algn="ctr"/>
                      <a:r>
                        <a:rPr lang="en-US" sz="1200" dirty="0" smtClean="0"/>
                        <a:t>Non-cashtag</a:t>
                      </a:r>
                      <a:endParaRPr lang="en-US" sz="1200" dirty="0"/>
                    </a:p>
                  </a:txBody>
                  <a:tcPr anchor="ctr"/>
                </a:tc>
              </a:tr>
              <a:tr h="370840">
                <a:tc>
                  <a:txBody>
                    <a:bodyPr/>
                    <a:lstStyle/>
                    <a:p>
                      <a:r>
                        <a:rPr lang="en-US" sz="1200" dirty="0" smtClean="0"/>
                        <a:t>Total Correctly Classified Instances (%)</a:t>
                      </a:r>
                      <a:endParaRPr lang="en-US" sz="1200" dirty="0"/>
                    </a:p>
                  </a:txBody>
                  <a:tcPr anchor="ctr"/>
                </a:tc>
                <a:tc>
                  <a:txBody>
                    <a:bodyPr/>
                    <a:lstStyle/>
                    <a:p>
                      <a:pPr algn="ctr"/>
                      <a:r>
                        <a:rPr lang="en-US" sz="1200" dirty="0" smtClean="0"/>
                        <a:t>67.8</a:t>
                      </a:r>
                      <a:endParaRPr lang="en-US" sz="1200" dirty="0"/>
                    </a:p>
                  </a:txBody>
                  <a:tcPr anchor="ctr"/>
                </a:tc>
                <a:tc>
                  <a:txBody>
                    <a:bodyPr/>
                    <a:lstStyle/>
                    <a:p>
                      <a:pPr algn="ctr"/>
                      <a:r>
                        <a:rPr lang="en-US" sz="1200" dirty="0" smtClean="0"/>
                        <a:t>65.2</a:t>
                      </a:r>
                      <a:endParaRPr lang="en-US" sz="1200" dirty="0"/>
                    </a:p>
                  </a:txBody>
                  <a:tcPr anchor="ctr"/>
                </a:tc>
                <a:tc>
                  <a:txBody>
                    <a:bodyPr/>
                    <a:lstStyle/>
                    <a:p>
                      <a:pPr algn="ctr"/>
                      <a:r>
                        <a:rPr lang="en-US" sz="1200" dirty="0" smtClean="0"/>
                        <a:t>60.6</a:t>
                      </a:r>
                      <a:endParaRPr lang="en-US" sz="1200" dirty="0"/>
                    </a:p>
                  </a:txBody>
                  <a:tcPr anchor="ctr"/>
                </a:tc>
                <a:tc>
                  <a:txBody>
                    <a:bodyPr/>
                    <a:lstStyle/>
                    <a:p>
                      <a:pPr algn="ctr"/>
                      <a:r>
                        <a:rPr lang="en-US" sz="1200" dirty="0" smtClean="0"/>
                        <a:t>68.4</a:t>
                      </a:r>
                      <a:endParaRPr lang="en-US" sz="1200" dirty="0"/>
                    </a:p>
                  </a:txBody>
                  <a:tcPr anchor="ctr"/>
                </a:tc>
                <a:tc>
                  <a:txBody>
                    <a:bodyPr/>
                    <a:lstStyle/>
                    <a:p>
                      <a:pPr algn="ctr"/>
                      <a:r>
                        <a:rPr lang="en-US" sz="1200" dirty="0" smtClean="0"/>
                        <a:t>68.9</a:t>
                      </a:r>
                      <a:endParaRPr lang="en-US" sz="1200" dirty="0"/>
                    </a:p>
                  </a:txBody>
                  <a:tcPr anchor="ctr"/>
                </a:tc>
                <a:tc>
                  <a:txBody>
                    <a:bodyPr/>
                    <a:lstStyle/>
                    <a:p>
                      <a:pPr algn="ctr"/>
                      <a:r>
                        <a:rPr lang="en-US" sz="1200" dirty="0" smtClean="0"/>
                        <a:t>66.6</a:t>
                      </a:r>
                      <a:endParaRPr lang="en-US" sz="1200" dirty="0"/>
                    </a:p>
                  </a:txBody>
                  <a:tcPr anchor="ctr"/>
                </a:tc>
                <a:tc>
                  <a:txBody>
                    <a:bodyPr/>
                    <a:lstStyle/>
                    <a:p>
                      <a:pPr algn="ctr"/>
                      <a:r>
                        <a:rPr lang="en-US" sz="1200" dirty="0" smtClean="0"/>
                        <a:t>63.6</a:t>
                      </a:r>
                      <a:endParaRPr lang="en-US" sz="1200" dirty="0"/>
                    </a:p>
                  </a:txBody>
                  <a:tcPr anchor="ctr"/>
                </a:tc>
                <a:tc>
                  <a:txBody>
                    <a:bodyPr/>
                    <a:lstStyle/>
                    <a:p>
                      <a:pPr algn="ctr"/>
                      <a:r>
                        <a:rPr lang="en-US" sz="1200" dirty="0" smtClean="0"/>
                        <a:t>68.6</a:t>
                      </a:r>
                      <a:endParaRPr lang="en-US" sz="12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GT</a:t>
                      </a:r>
                      <a:r>
                        <a:rPr lang="en-US" sz="1200" baseline="0" dirty="0" smtClean="0"/>
                        <a:t> Trend </a:t>
                      </a:r>
                      <a:r>
                        <a:rPr lang="en-US" sz="1200" dirty="0" smtClean="0"/>
                        <a:t>Correctly Classified Instances (%)</a:t>
                      </a:r>
                    </a:p>
                  </a:txBody>
                  <a:tcPr anchor="ctr"/>
                </a:tc>
                <a:tc>
                  <a:txBody>
                    <a:bodyPr/>
                    <a:lstStyle/>
                    <a:p>
                      <a:pPr algn="ctr"/>
                      <a:r>
                        <a:rPr lang="en-US" sz="1200" dirty="0" smtClean="0"/>
                        <a:t>77.8</a:t>
                      </a:r>
                      <a:endParaRPr lang="en-US" sz="1200" dirty="0"/>
                    </a:p>
                  </a:txBody>
                  <a:tcPr anchor="ctr"/>
                </a:tc>
                <a:tc>
                  <a:txBody>
                    <a:bodyPr/>
                    <a:lstStyle/>
                    <a:p>
                      <a:pPr algn="ctr"/>
                      <a:r>
                        <a:rPr lang="en-US" sz="1200" dirty="0" smtClean="0"/>
                        <a:t>68.3</a:t>
                      </a:r>
                      <a:endParaRPr lang="en-US" sz="1200" dirty="0"/>
                    </a:p>
                  </a:txBody>
                  <a:tcPr anchor="ctr"/>
                </a:tc>
                <a:tc>
                  <a:txBody>
                    <a:bodyPr/>
                    <a:lstStyle/>
                    <a:p>
                      <a:pPr algn="ctr"/>
                      <a:r>
                        <a:rPr lang="en-US" sz="1200" dirty="0" smtClean="0"/>
                        <a:t>72.3</a:t>
                      </a:r>
                      <a:endParaRPr lang="en-US" sz="1200" dirty="0"/>
                    </a:p>
                  </a:txBody>
                  <a:tcPr anchor="ctr"/>
                </a:tc>
                <a:tc>
                  <a:txBody>
                    <a:bodyPr/>
                    <a:lstStyle/>
                    <a:p>
                      <a:pPr algn="ctr"/>
                      <a:r>
                        <a:rPr lang="en-US" sz="1200" dirty="0" smtClean="0"/>
                        <a:t>78.4</a:t>
                      </a:r>
                      <a:endParaRPr lang="en-US" sz="1200" dirty="0"/>
                    </a:p>
                  </a:txBody>
                  <a:tcPr anchor="ctr"/>
                </a:tc>
                <a:tc>
                  <a:txBody>
                    <a:bodyPr/>
                    <a:lstStyle/>
                    <a:p>
                      <a:pPr algn="ctr"/>
                      <a:r>
                        <a:rPr lang="en-US" sz="1200" dirty="0" smtClean="0"/>
                        <a:t>79.8</a:t>
                      </a:r>
                      <a:endParaRPr lang="en-US" sz="1200" dirty="0"/>
                    </a:p>
                  </a:txBody>
                  <a:tcPr anchor="ctr"/>
                </a:tc>
                <a:tc>
                  <a:txBody>
                    <a:bodyPr/>
                    <a:lstStyle/>
                    <a:p>
                      <a:pPr algn="ctr"/>
                      <a:r>
                        <a:rPr lang="en-US" sz="1200" dirty="0" smtClean="0"/>
                        <a:t>75.5</a:t>
                      </a:r>
                      <a:endParaRPr lang="en-US" sz="1200" dirty="0"/>
                    </a:p>
                  </a:txBody>
                  <a:tcPr anchor="ctr"/>
                </a:tc>
                <a:tc>
                  <a:txBody>
                    <a:bodyPr/>
                    <a:lstStyle/>
                    <a:p>
                      <a:pPr algn="ctr"/>
                      <a:r>
                        <a:rPr lang="en-US" sz="1200" dirty="0" smtClean="0"/>
                        <a:t>62.6</a:t>
                      </a:r>
                      <a:endParaRPr lang="en-US" sz="1200" dirty="0"/>
                    </a:p>
                  </a:txBody>
                  <a:tcPr anchor="ctr"/>
                </a:tc>
                <a:tc>
                  <a:txBody>
                    <a:bodyPr/>
                    <a:lstStyle/>
                    <a:p>
                      <a:pPr algn="ctr"/>
                      <a:r>
                        <a:rPr lang="en-US" sz="1200" dirty="0" smtClean="0"/>
                        <a:t>71.9</a:t>
                      </a:r>
                      <a:endParaRPr lang="en-US" sz="12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a:t>
                      </a:r>
                      <a:r>
                        <a:rPr lang="en-US" sz="1200" baseline="0" dirty="0" smtClean="0"/>
                        <a:t> Trend </a:t>
                      </a:r>
                      <a:r>
                        <a:rPr lang="en-US" sz="1200" dirty="0" smtClean="0"/>
                        <a:t>Correctly Classified Instances (%)</a:t>
                      </a:r>
                    </a:p>
                  </a:txBody>
                  <a:tcPr anchor="ctr"/>
                </a:tc>
                <a:tc>
                  <a:txBody>
                    <a:bodyPr/>
                    <a:lstStyle/>
                    <a:p>
                      <a:pPr algn="ctr"/>
                      <a:r>
                        <a:rPr lang="en-US" sz="1200" dirty="0" smtClean="0"/>
                        <a:t>57.8</a:t>
                      </a:r>
                      <a:endParaRPr lang="en-US" sz="1200" dirty="0"/>
                    </a:p>
                  </a:txBody>
                  <a:tcPr anchor="ctr"/>
                </a:tc>
                <a:tc>
                  <a:txBody>
                    <a:bodyPr/>
                    <a:lstStyle/>
                    <a:p>
                      <a:pPr algn="ctr"/>
                      <a:r>
                        <a:rPr lang="en-US" sz="1200" dirty="0" smtClean="0"/>
                        <a:t>62.0</a:t>
                      </a:r>
                      <a:endParaRPr lang="en-US" sz="1200" dirty="0"/>
                    </a:p>
                  </a:txBody>
                  <a:tcPr anchor="ctr"/>
                </a:tc>
                <a:tc>
                  <a:txBody>
                    <a:bodyPr/>
                    <a:lstStyle/>
                    <a:p>
                      <a:pPr algn="ctr"/>
                      <a:r>
                        <a:rPr lang="en-US" sz="1200" dirty="0" smtClean="0"/>
                        <a:t>48.9</a:t>
                      </a:r>
                      <a:endParaRPr lang="en-US" sz="1200" dirty="0"/>
                    </a:p>
                  </a:txBody>
                  <a:tcPr anchor="ctr"/>
                </a:tc>
                <a:tc>
                  <a:txBody>
                    <a:bodyPr/>
                    <a:lstStyle/>
                    <a:p>
                      <a:pPr algn="ctr"/>
                      <a:r>
                        <a:rPr lang="en-US" sz="1200" dirty="0" smtClean="0"/>
                        <a:t>58.4</a:t>
                      </a:r>
                      <a:endParaRPr lang="en-US" sz="1200" dirty="0"/>
                    </a:p>
                  </a:txBody>
                  <a:tcPr anchor="ctr"/>
                </a:tc>
                <a:tc>
                  <a:txBody>
                    <a:bodyPr/>
                    <a:lstStyle/>
                    <a:p>
                      <a:pPr algn="ctr"/>
                      <a:r>
                        <a:rPr lang="en-US" sz="1200" dirty="0" smtClean="0"/>
                        <a:t>58.1</a:t>
                      </a:r>
                      <a:endParaRPr lang="en-US" sz="1200" dirty="0"/>
                    </a:p>
                  </a:txBody>
                  <a:tcPr anchor="ctr"/>
                </a:tc>
                <a:tc>
                  <a:txBody>
                    <a:bodyPr/>
                    <a:lstStyle/>
                    <a:p>
                      <a:pPr algn="ctr"/>
                      <a:r>
                        <a:rPr lang="en-US" sz="1200" dirty="0" smtClean="0"/>
                        <a:t>57.8</a:t>
                      </a:r>
                      <a:endParaRPr lang="en-US" sz="1200" dirty="0"/>
                    </a:p>
                  </a:txBody>
                  <a:tcPr anchor="ctr"/>
                </a:tc>
                <a:tc>
                  <a:txBody>
                    <a:bodyPr/>
                    <a:lstStyle/>
                    <a:p>
                      <a:pPr algn="ctr"/>
                      <a:r>
                        <a:rPr lang="en-US" sz="1200" dirty="0" smtClean="0"/>
                        <a:t>64.6</a:t>
                      </a:r>
                      <a:endParaRPr lang="en-US" sz="1200" dirty="0"/>
                    </a:p>
                  </a:txBody>
                  <a:tcPr anchor="ctr"/>
                </a:tc>
                <a:tc>
                  <a:txBody>
                    <a:bodyPr/>
                    <a:lstStyle/>
                    <a:p>
                      <a:pPr algn="ctr"/>
                      <a:r>
                        <a:rPr lang="en-US" sz="1200" dirty="0" smtClean="0"/>
                        <a:t>65.4</a:t>
                      </a:r>
                      <a:endParaRPr lang="en-US" sz="1200" dirty="0"/>
                    </a:p>
                  </a:txBody>
                  <a:tcPr anchor="ctr"/>
                </a:tc>
              </a:tr>
              <a:tr h="370840">
                <a:tc>
                  <a:txBody>
                    <a:bodyPr/>
                    <a:lstStyle/>
                    <a:p>
                      <a:r>
                        <a:rPr lang="en-US" sz="1200" dirty="0" smtClean="0"/>
                        <a:t>Kappa Statistic</a:t>
                      </a:r>
                      <a:endParaRPr lang="en-US" sz="1200" dirty="0"/>
                    </a:p>
                  </a:txBody>
                  <a:tcPr anchor="ctr"/>
                </a:tc>
                <a:tc>
                  <a:txBody>
                    <a:bodyPr/>
                    <a:lstStyle/>
                    <a:p>
                      <a:pPr algn="ctr"/>
                      <a:r>
                        <a:rPr lang="en-US" sz="1200" dirty="0" smtClean="0"/>
                        <a:t>0.36</a:t>
                      </a:r>
                      <a:endParaRPr lang="en-US" sz="1200" dirty="0"/>
                    </a:p>
                  </a:txBody>
                  <a:tcPr anchor="ctr"/>
                </a:tc>
                <a:tc>
                  <a:txBody>
                    <a:bodyPr/>
                    <a:lstStyle/>
                    <a:p>
                      <a:pPr algn="ctr"/>
                      <a:r>
                        <a:rPr lang="en-US" sz="1200" dirty="0" smtClean="0"/>
                        <a:t>0.30</a:t>
                      </a:r>
                      <a:endParaRPr lang="en-US" sz="1200" dirty="0"/>
                    </a:p>
                  </a:txBody>
                  <a:tcPr anchor="ctr"/>
                </a:tc>
                <a:tc>
                  <a:txBody>
                    <a:bodyPr/>
                    <a:lstStyle/>
                    <a:p>
                      <a:pPr algn="ctr"/>
                      <a:r>
                        <a:rPr lang="en-US" sz="1200" dirty="0" smtClean="0"/>
                        <a:t>0.21</a:t>
                      </a:r>
                      <a:endParaRPr lang="en-US" sz="1200" dirty="0"/>
                    </a:p>
                  </a:txBody>
                  <a:tcPr anchor="ctr"/>
                </a:tc>
                <a:tc>
                  <a:txBody>
                    <a:bodyPr/>
                    <a:lstStyle/>
                    <a:p>
                      <a:pPr algn="ctr"/>
                      <a:r>
                        <a:rPr lang="en-US" sz="1200" dirty="0" smtClean="0"/>
                        <a:t>0.37</a:t>
                      </a:r>
                      <a:endParaRPr lang="en-US" sz="1200" dirty="0"/>
                    </a:p>
                  </a:txBody>
                  <a:tcPr anchor="ctr"/>
                </a:tc>
                <a:tc>
                  <a:txBody>
                    <a:bodyPr/>
                    <a:lstStyle/>
                    <a:p>
                      <a:pPr algn="ctr"/>
                      <a:r>
                        <a:rPr lang="en-US" sz="1200" dirty="0" smtClean="0"/>
                        <a:t>0.38</a:t>
                      </a:r>
                      <a:endParaRPr lang="en-US" sz="1200" dirty="0"/>
                    </a:p>
                  </a:txBody>
                  <a:tcPr anchor="ctr"/>
                </a:tc>
                <a:tc>
                  <a:txBody>
                    <a:bodyPr/>
                    <a:lstStyle/>
                    <a:p>
                      <a:pPr algn="ctr"/>
                      <a:r>
                        <a:rPr lang="en-US" sz="1200" dirty="0" smtClean="0"/>
                        <a:t>0.33</a:t>
                      </a:r>
                      <a:endParaRPr lang="en-US" sz="1200" dirty="0"/>
                    </a:p>
                  </a:txBody>
                  <a:tcPr anchor="ctr"/>
                </a:tc>
                <a:tc>
                  <a:txBody>
                    <a:bodyPr/>
                    <a:lstStyle/>
                    <a:p>
                      <a:pPr algn="ctr"/>
                      <a:r>
                        <a:rPr lang="en-US" sz="1200" dirty="0" smtClean="0"/>
                        <a:t>0.27</a:t>
                      </a:r>
                      <a:endParaRPr lang="en-US" sz="1200" dirty="0"/>
                    </a:p>
                  </a:txBody>
                  <a:tcPr anchor="ctr"/>
                </a:tc>
                <a:tc>
                  <a:txBody>
                    <a:bodyPr/>
                    <a:lstStyle/>
                    <a:p>
                      <a:pPr algn="ctr"/>
                      <a:r>
                        <a:rPr lang="en-US" sz="1200" dirty="0" smtClean="0"/>
                        <a:t>0.37</a:t>
                      </a:r>
                      <a:endParaRPr lang="en-US" sz="1200" dirty="0"/>
                    </a:p>
                  </a:txBody>
                  <a:tcPr anchor="ctr"/>
                </a:tc>
              </a:tr>
              <a:tr h="370840">
                <a:tc>
                  <a:txBody>
                    <a:bodyPr/>
                    <a:lstStyle/>
                    <a:p>
                      <a:r>
                        <a:rPr lang="en-US" sz="1200" dirty="0" smtClean="0"/>
                        <a:t>ROC Area</a:t>
                      </a:r>
                      <a:endParaRPr lang="en-US" sz="1200" dirty="0"/>
                    </a:p>
                  </a:txBody>
                  <a:tcPr anchor="ctr"/>
                </a:tc>
                <a:tc>
                  <a:txBody>
                    <a:bodyPr/>
                    <a:lstStyle/>
                    <a:p>
                      <a:pPr algn="ctr"/>
                      <a:r>
                        <a:rPr lang="en-US" sz="1200" dirty="0" smtClean="0"/>
                        <a:t>0.760</a:t>
                      </a:r>
                      <a:endParaRPr lang="en-US" sz="1200" dirty="0"/>
                    </a:p>
                  </a:txBody>
                  <a:tcPr anchor="ctr"/>
                </a:tc>
                <a:tc>
                  <a:txBody>
                    <a:bodyPr/>
                    <a:lstStyle/>
                    <a:p>
                      <a:pPr algn="ctr"/>
                      <a:r>
                        <a:rPr lang="en-US" sz="1200" dirty="0" smtClean="0"/>
                        <a:t>0.747</a:t>
                      </a:r>
                      <a:endParaRPr lang="en-US" sz="1200" dirty="0"/>
                    </a:p>
                  </a:txBody>
                  <a:tcPr anchor="ctr"/>
                </a:tc>
                <a:tc>
                  <a:txBody>
                    <a:bodyPr/>
                    <a:lstStyle/>
                    <a:p>
                      <a:pPr algn="ctr"/>
                      <a:r>
                        <a:rPr lang="en-US" sz="1200" dirty="0" smtClean="0"/>
                        <a:t>0.681</a:t>
                      </a:r>
                      <a:endParaRPr lang="en-US" sz="1200" dirty="0"/>
                    </a:p>
                  </a:txBody>
                  <a:tcPr anchor="ctr"/>
                </a:tc>
                <a:tc>
                  <a:txBody>
                    <a:bodyPr/>
                    <a:lstStyle/>
                    <a:p>
                      <a:pPr algn="ctr"/>
                      <a:r>
                        <a:rPr lang="en-US" sz="1200" dirty="0" smtClean="0"/>
                        <a:t>0.764</a:t>
                      </a:r>
                      <a:endParaRPr lang="en-US" sz="1200" dirty="0"/>
                    </a:p>
                  </a:txBody>
                  <a:tcPr anchor="ctr"/>
                </a:tc>
                <a:tc>
                  <a:txBody>
                    <a:bodyPr/>
                    <a:lstStyle/>
                    <a:p>
                      <a:pPr algn="ctr"/>
                      <a:r>
                        <a:rPr lang="en-US" sz="1200" dirty="0" smtClean="0"/>
                        <a:t>0.752</a:t>
                      </a:r>
                      <a:endParaRPr lang="en-US" sz="1200" dirty="0"/>
                    </a:p>
                  </a:txBody>
                  <a:tcPr anchor="ctr"/>
                </a:tc>
                <a:tc>
                  <a:txBody>
                    <a:bodyPr/>
                    <a:lstStyle/>
                    <a:p>
                      <a:pPr algn="ctr"/>
                      <a:r>
                        <a:rPr lang="en-US" sz="1200" dirty="0" smtClean="0"/>
                        <a:t>0.757</a:t>
                      </a:r>
                      <a:endParaRPr lang="en-US" sz="1200" dirty="0"/>
                    </a:p>
                  </a:txBody>
                  <a:tcPr anchor="ctr"/>
                </a:tc>
                <a:tc>
                  <a:txBody>
                    <a:bodyPr/>
                    <a:lstStyle/>
                    <a:p>
                      <a:pPr algn="ctr"/>
                      <a:r>
                        <a:rPr lang="en-US" sz="1200" dirty="0" smtClean="0"/>
                        <a:t>0.729</a:t>
                      </a:r>
                      <a:endParaRPr lang="en-US" sz="1200" dirty="0"/>
                    </a:p>
                  </a:txBody>
                  <a:tcPr anchor="ctr"/>
                </a:tc>
                <a:tc>
                  <a:txBody>
                    <a:bodyPr/>
                    <a:lstStyle/>
                    <a:p>
                      <a:pPr algn="ctr"/>
                      <a:r>
                        <a:rPr lang="en-US" sz="1200" dirty="0" smtClean="0"/>
                        <a:t>0.761</a:t>
                      </a:r>
                      <a:endParaRPr lang="en-US" sz="1200" dirty="0"/>
                    </a:p>
                  </a:txBody>
                  <a:tcPr anchor="ctr"/>
                </a:tc>
              </a:tr>
              <a:tr h="370840">
                <a:tc>
                  <a:txBody>
                    <a:bodyPr/>
                    <a:lstStyle/>
                    <a:p>
                      <a:endParaRPr lang="en-US" sz="1200"/>
                    </a:p>
                  </a:txBody>
                  <a:tcP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r>
            </a:tbl>
          </a:graphicData>
        </a:graphic>
      </p:graphicFrame>
    </p:spTree>
    <p:extLst>
      <p:ext uri="{BB962C8B-B14F-4D97-AF65-F5344CB8AC3E}">
        <p14:creationId xmlns:p14="http://schemas.microsoft.com/office/powerpoint/2010/main" val="407802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682" y="2140825"/>
            <a:ext cx="6680200" cy="3327400"/>
          </a:xfrm>
        </p:spPr>
      </p:pic>
    </p:spTree>
    <p:extLst>
      <p:ext uri="{BB962C8B-B14F-4D97-AF65-F5344CB8AC3E}">
        <p14:creationId xmlns:p14="http://schemas.microsoft.com/office/powerpoint/2010/main" val="1017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Precision = t_p / (t_p + f_p) </a:t>
            </a:r>
            <a:endParaRPr lang="en-US" dirty="0" smtClean="0"/>
          </a:p>
          <a:p>
            <a:r>
              <a:rPr lang="en-US" dirty="0" smtClean="0"/>
              <a:t>Recall </a:t>
            </a:r>
            <a:r>
              <a:rPr lang="en-US" dirty="0"/>
              <a:t>= t_p / (t_p + f_n) </a:t>
            </a:r>
            <a:endParaRPr lang="en-US" dirty="0" smtClean="0"/>
          </a:p>
          <a:p>
            <a:r>
              <a:rPr lang="en-US" dirty="0" smtClean="0"/>
              <a:t>F-score </a:t>
            </a:r>
            <a:r>
              <a:rPr lang="en-US" dirty="0"/>
              <a:t>= 2 * Precision * Recall / (Precision + Recall</a:t>
            </a:r>
            <a:r>
              <a:rPr lang="en-US" dirty="0" smtClean="0"/>
              <a:t>)</a:t>
            </a:r>
          </a:p>
          <a:p>
            <a:r>
              <a:rPr lang="en-US" dirty="0" smtClean="0"/>
              <a:t>t_p: true positives</a:t>
            </a:r>
          </a:p>
          <a:p>
            <a:r>
              <a:rPr lang="en-US" dirty="0" smtClean="0"/>
              <a:t>f_p: false positives</a:t>
            </a:r>
          </a:p>
          <a:p>
            <a:r>
              <a:rPr lang="en-US" dirty="0" smtClean="0"/>
              <a:t>f_n: false negatives</a:t>
            </a:r>
            <a:endParaRPr lang="en-US" dirty="0"/>
          </a:p>
        </p:txBody>
      </p:sp>
    </p:spTree>
    <p:extLst>
      <p:ext uri="{BB962C8B-B14F-4D97-AF65-F5344CB8AC3E}">
        <p14:creationId xmlns:p14="http://schemas.microsoft.com/office/powerpoint/2010/main" val="201981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and Motivation</a:t>
            </a:r>
            <a:endParaRPr lang="en-US" dirty="0"/>
          </a:p>
        </p:txBody>
      </p:sp>
      <p:sp>
        <p:nvSpPr>
          <p:cNvPr id="3" name="Content Placeholder 2"/>
          <p:cNvSpPr>
            <a:spLocks noGrp="1"/>
          </p:cNvSpPr>
          <p:nvPr>
            <p:ph idx="1"/>
          </p:nvPr>
        </p:nvSpPr>
        <p:spPr/>
        <p:txBody>
          <a:bodyPr>
            <a:normAutofit/>
          </a:bodyPr>
          <a:lstStyle/>
          <a:p>
            <a:r>
              <a:rPr lang="en-US" dirty="0" smtClean="0"/>
              <a:t>Efficient Market Hypothesis</a:t>
            </a:r>
          </a:p>
          <a:p>
            <a:pPr lvl="1"/>
            <a:r>
              <a:rPr lang="en-US" dirty="0" smtClean="0"/>
              <a:t>Stock market prediction still area of interest</a:t>
            </a:r>
          </a:p>
          <a:p>
            <a:r>
              <a:rPr lang="en-US" dirty="0" smtClean="0"/>
              <a:t>Many variables impact market</a:t>
            </a:r>
          </a:p>
          <a:p>
            <a:pPr lvl="1"/>
            <a:r>
              <a:rPr lang="en-US" dirty="0" smtClean="0"/>
              <a:t>Focus: Public sentiment</a:t>
            </a:r>
          </a:p>
          <a:p>
            <a:r>
              <a:rPr lang="en-US" dirty="0" smtClean="0"/>
              <a:t>Sentiment source: social media (Twitter)</a:t>
            </a:r>
          </a:p>
          <a:p>
            <a:r>
              <a:rPr lang="en-US" dirty="0" smtClean="0"/>
              <a:t>Cashtag Tweets</a:t>
            </a:r>
          </a:p>
          <a:p>
            <a:pPr lvl="1"/>
            <a:r>
              <a:rPr lang="en-US" dirty="0" smtClean="0"/>
              <a:t>E.g. </a:t>
            </a:r>
            <a:r>
              <a:rPr lang="en-US" i="1" dirty="0" smtClean="0"/>
              <a:t>Keep an eye on the new iPhone $AAPL stock to rise!</a:t>
            </a:r>
          </a:p>
          <a:p>
            <a:r>
              <a:rPr lang="en-US" dirty="0" smtClean="0"/>
              <a:t>Machine Learning </a:t>
            </a:r>
          </a:p>
          <a:p>
            <a:r>
              <a:rPr lang="en-US" dirty="0" smtClean="0"/>
              <a:t>Sentiment Analysis</a:t>
            </a:r>
          </a:p>
          <a:p>
            <a:endParaRPr lang="en-US" dirty="0" smtClean="0"/>
          </a:p>
          <a:p>
            <a:endParaRPr lang="en-US" dirty="0" smtClean="0"/>
          </a:p>
        </p:txBody>
      </p:sp>
      <p:grpSp>
        <p:nvGrpSpPr>
          <p:cNvPr id="4" name="Group 3"/>
          <p:cNvGrpSpPr/>
          <p:nvPr/>
        </p:nvGrpSpPr>
        <p:grpSpPr>
          <a:xfrm>
            <a:off x="7238671" y="1690688"/>
            <a:ext cx="4417037" cy="2286006"/>
            <a:chOff x="-2382136" y="14121490"/>
            <a:chExt cx="12123207" cy="6274280"/>
          </a:xfrm>
        </p:grpSpPr>
        <p:pic>
          <p:nvPicPr>
            <p:cNvPr id="5" name="Picture 4"/>
            <p:cNvPicPr>
              <a:picLocks noChangeAspect="1"/>
            </p:cNvPicPr>
            <p:nvPr/>
          </p:nvPicPr>
          <p:blipFill>
            <a:blip r:embed="rId3"/>
            <a:stretch>
              <a:fillRect/>
            </a:stretch>
          </p:blipFill>
          <p:spPr>
            <a:xfrm>
              <a:off x="-1645507" y="14471821"/>
              <a:ext cx="10768172" cy="4125469"/>
            </a:xfrm>
            <a:prstGeom prst="rect">
              <a:avLst/>
            </a:prstGeom>
            <a:ln>
              <a:solidFill>
                <a:schemeClr val="tx1"/>
              </a:solidFill>
            </a:ln>
          </p:spPr>
        </p:pic>
        <p:cxnSp>
          <p:nvCxnSpPr>
            <p:cNvPr id="6" name="Straight Connector 5"/>
            <p:cNvCxnSpPr/>
            <p:nvPr/>
          </p:nvCxnSpPr>
          <p:spPr>
            <a:xfrm flipH="1" flipV="1">
              <a:off x="2150663" y="16662432"/>
              <a:ext cx="264213" cy="2426916"/>
            </a:xfrm>
            <a:prstGeom prst="line">
              <a:avLst/>
            </a:prstGeom>
            <a:ln w="3175">
              <a:solidFill>
                <a:srgbClr val="51ADE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720705" y="18805970"/>
              <a:ext cx="4213970" cy="1235986"/>
              <a:chOff x="1360025" y="4844132"/>
              <a:chExt cx="2093630" cy="614076"/>
            </a:xfrm>
          </p:grpSpPr>
          <p:sp>
            <p:nvSpPr>
              <p:cNvPr id="10" name="Rounded Rectangle 9"/>
              <p:cNvSpPr/>
              <p:nvPr/>
            </p:nvSpPr>
            <p:spPr>
              <a:xfrm>
                <a:off x="1360025" y="4844132"/>
                <a:ext cx="2093630" cy="614076"/>
              </a:xfrm>
              <a:prstGeom prst="roundRect">
                <a:avLst/>
              </a:prstGeom>
              <a:solidFill>
                <a:srgbClr val="52ADEE"/>
              </a:solidFill>
              <a:ln>
                <a:solidFill>
                  <a:srgbClr val="51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1411901" y="4933990"/>
                <a:ext cx="431350" cy="431353"/>
              </a:xfrm>
              <a:prstGeom prst="rect">
                <a:avLst/>
              </a:prstGeom>
              <a:ln>
                <a:solidFill>
                  <a:srgbClr val="51ADEE"/>
                </a:solidFill>
              </a:ln>
            </p:spPr>
          </p:pic>
          <p:sp>
            <p:nvSpPr>
              <p:cNvPr id="12" name="TextBox 11"/>
              <p:cNvSpPr txBox="1"/>
              <p:nvPr/>
            </p:nvSpPr>
            <p:spPr>
              <a:xfrm>
                <a:off x="1843153" y="4851317"/>
                <a:ext cx="1440285" cy="585417"/>
              </a:xfrm>
              <a:prstGeom prst="rect">
                <a:avLst/>
              </a:prstGeom>
              <a:noFill/>
              <a:ln>
                <a:solidFill>
                  <a:srgbClr val="51ADEE"/>
                </a:solidFill>
              </a:ln>
            </p:spPr>
            <p:txBody>
              <a:bodyPr wrap="square" rtlCol="0">
                <a:spAutoFit/>
              </a:bodyPr>
              <a:lstStyle/>
              <a:p>
                <a:r>
                  <a:rPr lang="en-US" sz="1200" dirty="0" smtClean="0">
                    <a:solidFill>
                      <a:schemeClr val="bg1"/>
                    </a:solidFill>
                    <a:latin typeface="Calibri" charset="0"/>
                    <a:ea typeface="Calibri" charset="0"/>
                    <a:cs typeface="Calibri" charset="0"/>
                  </a:rPr>
                  <a:t>Apple is the worst!</a:t>
                </a:r>
                <a:endParaRPr lang="en-US" sz="1200" dirty="0">
                  <a:solidFill>
                    <a:schemeClr val="bg1"/>
                  </a:solidFill>
                  <a:latin typeface="Calibri" charset="0"/>
                  <a:ea typeface="Calibri" charset="0"/>
                  <a:cs typeface="Calibri" charset="0"/>
                </a:endParaRPr>
              </a:p>
            </p:txBody>
          </p:sp>
        </p:grpSp>
        <p:sp>
          <p:nvSpPr>
            <p:cNvPr id="9" name="Frame 8"/>
            <p:cNvSpPr/>
            <p:nvPr/>
          </p:nvSpPr>
          <p:spPr bwMode="auto">
            <a:xfrm>
              <a:off x="-2382136" y="14121490"/>
              <a:ext cx="12123207" cy="6274280"/>
            </a:xfrm>
            <a:prstGeom prst="frame">
              <a:avLst>
                <a:gd name="adj1" fmla="val 0"/>
              </a:avLst>
            </a:pr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smtClean="0">
                <a:ln>
                  <a:noFill/>
                </a:ln>
                <a:solidFill>
                  <a:srgbClr val="003399"/>
                </a:solidFill>
                <a:effectLst/>
                <a:latin typeface="Arial" pitchFamily="34" charset="0"/>
              </a:endParaRPr>
            </a:p>
          </p:txBody>
        </p:sp>
      </p:grpSp>
      <p:sp>
        <p:nvSpPr>
          <p:cNvPr id="20" name="TextBox 19"/>
          <p:cNvSpPr txBox="1"/>
          <p:nvPr/>
        </p:nvSpPr>
        <p:spPr>
          <a:xfrm>
            <a:off x="7238671" y="4011006"/>
            <a:ext cx="3999600" cy="307777"/>
          </a:xfrm>
          <a:prstGeom prst="rect">
            <a:avLst/>
          </a:prstGeom>
          <a:noFill/>
        </p:spPr>
        <p:txBody>
          <a:bodyPr wrap="square" rtlCol="0">
            <a:spAutoFit/>
          </a:bodyPr>
          <a:lstStyle/>
          <a:p>
            <a:r>
              <a:rPr lang="en-US" sz="1400" dirty="0" smtClean="0"/>
              <a:t>Figure 1. example of what I’m trying to model.</a:t>
            </a:r>
            <a:endParaRPr lang="en-US" sz="1400" dirty="0"/>
          </a:p>
        </p:txBody>
      </p:sp>
    </p:spTree>
    <p:extLst>
      <p:ext uri="{BB962C8B-B14F-4D97-AF65-F5344CB8AC3E}">
        <p14:creationId xmlns:p14="http://schemas.microsoft.com/office/powerpoint/2010/main" val="71424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a:t>
            </a:r>
            <a:r>
              <a:rPr lang="en-US" dirty="0" smtClean="0"/>
              <a:t>Data Mining </a:t>
            </a:r>
            <a:endParaRPr lang="en-US" dirty="0"/>
          </a:p>
        </p:txBody>
      </p:sp>
      <p:cxnSp>
        <p:nvCxnSpPr>
          <p:cNvPr id="6" name="Straight Arrow Connector 5"/>
          <p:cNvCxnSpPr>
            <a:stCxn id="19" idx="2"/>
            <a:endCxn id="7" idx="0"/>
          </p:cNvCxnSpPr>
          <p:nvPr/>
        </p:nvCxnSpPr>
        <p:spPr>
          <a:xfrm flipH="1">
            <a:off x="3951476" y="3009530"/>
            <a:ext cx="1" cy="5477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34897" y="3557265"/>
            <a:ext cx="2233158" cy="461665"/>
          </a:xfrm>
          <a:prstGeom prst="rect">
            <a:avLst/>
          </a:prstGeom>
          <a:solidFill>
            <a:schemeClr val="accent1"/>
          </a:solidFill>
          <a:ln>
            <a:solidFill>
              <a:schemeClr val="tx1"/>
            </a:solidFill>
          </a:ln>
        </p:spPr>
        <p:txBody>
          <a:bodyPr wrap="square" rtlCol="0" anchor="ctr">
            <a:spAutoFit/>
          </a:bodyPr>
          <a:lstStyle/>
          <a:p>
            <a:pPr algn="ctr"/>
            <a:r>
              <a:rPr lang="en-US" sz="2400" dirty="0" smtClean="0">
                <a:solidFill>
                  <a:schemeClr val="bg1"/>
                </a:solidFill>
              </a:rPr>
              <a:t>Tweet metadata</a:t>
            </a:r>
            <a:endParaRPr lang="en-US" sz="2400" dirty="0">
              <a:solidFill>
                <a:schemeClr val="bg1"/>
              </a:solidFill>
            </a:endParaRPr>
          </a:p>
        </p:txBody>
      </p:sp>
      <p:sp>
        <p:nvSpPr>
          <p:cNvPr id="14" name="TextBox 13"/>
          <p:cNvSpPr txBox="1"/>
          <p:nvPr/>
        </p:nvSpPr>
        <p:spPr>
          <a:xfrm flipH="1">
            <a:off x="6785369" y="3557264"/>
            <a:ext cx="2792682" cy="461665"/>
          </a:xfrm>
          <a:prstGeom prst="rect">
            <a:avLst/>
          </a:prstGeom>
          <a:solidFill>
            <a:schemeClr val="accent1"/>
          </a:solidFill>
          <a:ln>
            <a:solidFill>
              <a:schemeClr val="tx1"/>
            </a:solidFill>
          </a:ln>
        </p:spPr>
        <p:txBody>
          <a:bodyPr wrap="square" rtlCol="0" anchor="ctr">
            <a:spAutoFit/>
          </a:bodyPr>
          <a:lstStyle/>
          <a:p>
            <a:pPr algn="ctr"/>
            <a:r>
              <a:rPr lang="en-US" sz="2400" dirty="0" smtClean="0">
                <a:solidFill>
                  <a:schemeClr val="bg1"/>
                </a:solidFill>
              </a:rPr>
              <a:t>Stock data</a:t>
            </a:r>
            <a:endParaRPr lang="en-US" sz="2400" dirty="0">
              <a:solidFill>
                <a:schemeClr val="bg1"/>
              </a:solidFill>
            </a:endParaRPr>
          </a:p>
        </p:txBody>
      </p:sp>
      <p:cxnSp>
        <p:nvCxnSpPr>
          <p:cNvPr id="16" name="Straight Arrow Connector 15"/>
          <p:cNvCxnSpPr>
            <a:stCxn id="21" idx="2"/>
            <a:endCxn id="14" idx="0"/>
          </p:cNvCxnSpPr>
          <p:nvPr/>
        </p:nvCxnSpPr>
        <p:spPr>
          <a:xfrm flipH="1">
            <a:off x="8181710" y="3009530"/>
            <a:ext cx="3" cy="547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693865" y="1659846"/>
            <a:ext cx="2515223" cy="134968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Twitter</a:t>
            </a:r>
            <a:endParaRPr lang="en-US" sz="2400" dirty="0">
              <a:solidFill>
                <a:schemeClr val="bg1"/>
              </a:solidFill>
            </a:endParaRPr>
          </a:p>
        </p:txBody>
      </p:sp>
      <p:sp>
        <p:nvSpPr>
          <p:cNvPr id="21" name="Rounded Rectangle 20"/>
          <p:cNvSpPr/>
          <p:nvPr/>
        </p:nvSpPr>
        <p:spPr>
          <a:xfrm>
            <a:off x="6344138" y="1664363"/>
            <a:ext cx="3675150" cy="13451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Google Finance</a:t>
            </a:r>
            <a:endParaRPr lang="en-US" sz="2400" dirty="0">
              <a:solidFill>
                <a:sysClr val="windowText" lastClr="000000"/>
              </a:solidFill>
            </a:endParaRPr>
          </a:p>
        </p:txBody>
      </p:sp>
      <p:sp>
        <p:nvSpPr>
          <p:cNvPr id="116" name="TextBox 115"/>
          <p:cNvSpPr txBox="1"/>
          <p:nvPr/>
        </p:nvSpPr>
        <p:spPr>
          <a:xfrm>
            <a:off x="3331653" y="3125081"/>
            <a:ext cx="1361463" cy="369332"/>
          </a:xfrm>
          <a:prstGeom prst="rect">
            <a:avLst/>
          </a:prstGeom>
          <a:noFill/>
        </p:spPr>
        <p:txBody>
          <a:bodyPr wrap="none" rtlCol="0">
            <a:spAutoFit/>
          </a:bodyPr>
          <a:lstStyle/>
          <a:p>
            <a:r>
              <a:rPr lang="en-US" dirty="0" smtClean="0"/>
              <a:t>Mine tweets</a:t>
            </a:r>
            <a:endParaRPr lang="en-US" dirty="0"/>
          </a:p>
        </p:txBody>
      </p:sp>
      <p:sp>
        <p:nvSpPr>
          <p:cNvPr id="117" name="TextBox 116"/>
          <p:cNvSpPr txBox="1"/>
          <p:nvPr/>
        </p:nvSpPr>
        <p:spPr>
          <a:xfrm>
            <a:off x="7106993" y="3131073"/>
            <a:ext cx="2149435" cy="369332"/>
          </a:xfrm>
          <a:prstGeom prst="rect">
            <a:avLst/>
          </a:prstGeom>
          <a:noFill/>
        </p:spPr>
        <p:txBody>
          <a:bodyPr wrap="none" rtlCol="0">
            <a:spAutoFit/>
          </a:bodyPr>
          <a:lstStyle/>
          <a:p>
            <a:r>
              <a:rPr lang="en-US" dirty="0" smtClean="0"/>
              <a:t>Download stock data</a:t>
            </a:r>
            <a:endParaRPr lang="en-US" dirty="0"/>
          </a:p>
        </p:txBody>
      </p:sp>
      <p:pic>
        <p:nvPicPr>
          <p:cNvPr id="204" name="Picture 2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83" y="4304251"/>
            <a:ext cx="3903401" cy="2001744"/>
          </a:xfrm>
          <a:prstGeom prst="rect">
            <a:avLst/>
          </a:prstGeom>
          <a:ln>
            <a:solidFill>
              <a:schemeClr val="tx1"/>
            </a:solidFill>
          </a:ln>
        </p:spPr>
      </p:pic>
      <p:sp>
        <p:nvSpPr>
          <p:cNvPr id="205" name="TextBox 204"/>
          <p:cNvSpPr txBox="1"/>
          <p:nvPr/>
        </p:nvSpPr>
        <p:spPr>
          <a:xfrm>
            <a:off x="2060683" y="6301766"/>
            <a:ext cx="2829108" cy="307777"/>
          </a:xfrm>
          <a:prstGeom prst="rect">
            <a:avLst/>
          </a:prstGeom>
          <a:noFill/>
        </p:spPr>
        <p:txBody>
          <a:bodyPr wrap="none" rtlCol="0">
            <a:spAutoFit/>
          </a:bodyPr>
          <a:lstStyle/>
          <a:p>
            <a:r>
              <a:rPr lang="en-US" sz="1400" dirty="0" smtClean="0"/>
              <a:t>Figure 2. Snippet of Tweet metadata</a:t>
            </a:r>
            <a:endParaRPr lang="en-US" sz="1400" dirty="0"/>
          </a:p>
        </p:txBody>
      </p:sp>
      <p:sp>
        <p:nvSpPr>
          <p:cNvPr id="214" name="TextBox 213"/>
          <p:cNvSpPr txBox="1"/>
          <p:nvPr/>
        </p:nvSpPr>
        <p:spPr>
          <a:xfrm>
            <a:off x="6865007" y="6283540"/>
            <a:ext cx="2384627" cy="307777"/>
          </a:xfrm>
          <a:prstGeom prst="rect">
            <a:avLst/>
          </a:prstGeom>
          <a:noFill/>
        </p:spPr>
        <p:txBody>
          <a:bodyPr wrap="none" rtlCol="0">
            <a:spAutoFit/>
          </a:bodyPr>
          <a:lstStyle/>
          <a:p>
            <a:r>
              <a:rPr lang="en-US" sz="1400" dirty="0" smtClean="0"/>
              <a:t>Figure 3. Snippet of stock data</a:t>
            </a:r>
            <a:endParaRPr lang="en-US" sz="1400" dirty="0"/>
          </a:p>
        </p:txBody>
      </p:sp>
      <p:pic>
        <p:nvPicPr>
          <p:cNvPr id="215" name="Picture 2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5007" y="4304251"/>
            <a:ext cx="2633406" cy="2001744"/>
          </a:xfrm>
          <a:prstGeom prst="rect">
            <a:avLst/>
          </a:prstGeom>
          <a:ln>
            <a:solidFill>
              <a:schemeClr val="tx1"/>
            </a:solidFill>
          </a:ln>
        </p:spPr>
      </p:pic>
    </p:spTree>
    <p:extLst>
      <p:ext uri="{BB962C8B-B14F-4D97-AF65-F5344CB8AC3E}">
        <p14:creationId xmlns:p14="http://schemas.microsoft.com/office/powerpoint/2010/main" val="1322032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51" y="322175"/>
            <a:ext cx="10515600" cy="1325563"/>
          </a:xfrm>
        </p:spPr>
        <p:txBody>
          <a:bodyPr/>
          <a:lstStyle/>
          <a:p>
            <a:r>
              <a:rPr lang="en-US" dirty="0" smtClean="0"/>
              <a:t>Our Approach: Tweet-Level Data</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2090847758"/>
              </p:ext>
            </p:extLst>
          </p:nvPr>
        </p:nvGraphicFramePr>
        <p:xfrm>
          <a:off x="1946357" y="4547005"/>
          <a:ext cx="8034791" cy="1788865"/>
        </p:xfrm>
        <a:graphic>
          <a:graphicData uri="http://schemas.openxmlformats.org/drawingml/2006/table">
            <a:tbl>
              <a:tblPr firstRow="1" bandRow="1">
                <a:tableStyleId>{5940675A-B579-460E-94D1-54222C63F5DA}</a:tableStyleId>
              </a:tblPr>
              <a:tblGrid>
                <a:gridCol w="1679872"/>
                <a:gridCol w="910502"/>
                <a:gridCol w="2063686"/>
                <a:gridCol w="1427001"/>
                <a:gridCol w="1953730"/>
              </a:tblGrid>
              <a:tr h="357773">
                <a:tc>
                  <a:txBody>
                    <a:bodyPr/>
                    <a:lstStyle/>
                    <a:p>
                      <a:pPr algn="ctr"/>
                      <a:r>
                        <a:rPr lang="en-US" sz="1500" dirty="0" smtClean="0">
                          <a:latin typeface="Calibri" charset="0"/>
                          <a:ea typeface="Calibri" charset="0"/>
                          <a:cs typeface="Calibri" charset="0"/>
                        </a:rPr>
                        <a:t>Date</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Query</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Cashtag</a:t>
                      </a:r>
                      <a:endParaRPr lang="en-US" sz="1500" baseline="0" dirty="0" smtClean="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Sentiment</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Price Change (%)</a:t>
                      </a:r>
                      <a:endParaRPr lang="en-US" sz="1500" dirty="0">
                        <a:latin typeface="Calibri" charset="0"/>
                        <a:ea typeface="Calibri" charset="0"/>
                        <a:cs typeface="Calibri" charset="0"/>
                      </a:endParaRPr>
                    </a:p>
                  </a:txBody>
                  <a:tcPr marL="31398" marR="31398" marT="15697" marB="15697" anchor="ctr"/>
                </a:tc>
              </a:tr>
              <a:tr h="357773">
                <a:tc>
                  <a:txBody>
                    <a:bodyPr/>
                    <a:lstStyle/>
                    <a:p>
                      <a:pPr algn="ctr"/>
                      <a:r>
                        <a:rPr lang="en-US" sz="1500" dirty="0" smtClean="0">
                          <a:latin typeface="Calibri" charset="0"/>
                          <a:ea typeface="Calibri" charset="0"/>
                          <a:cs typeface="Calibri" charset="0"/>
                        </a:rPr>
                        <a:t>12/20/2016</a:t>
                      </a:r>
                      <a:endParaRPr lang="en-US" sz="1500" dirty="0">
                        <a:latin typeface="Calibri" charset="0"/>
                        <a:ea typeface="Calibri" charset="0"/>
                        <a:cs typeface="Calibri" charset="0"/>
                      </a:endParaRPr>
                    </a:p>
                  </a:txBody>
                  <a:tcPr marL="31398" marR="31398" marT="15697" marB="15697" anchor="ctr">
                    <a:solidFill>
                      <a:schemeClr val="accent4">
                        <a:lumMod val="40000"/>
                        <a:lumOff val="60000"/>
                      </a:schemeClr>
                    </a:solidFill>
                  </a:tcPr>
                </a:tc>
                <a:tc>
                  <a:txBody>
                    <a:bodyPr/>
                    <a:lstStyle/>
                    <a:p>
                      <a:pPr algn="ctr"/>
                      <a:r>
                        <a:rPr lang="en-US" sz="1500" dirty="0" smtClean="0">
                          <a:latin typeface="Calibri" charset="0"/>
                          <a:ea typeface="Calibri" charset="0"/>
                          <a:cs typeface="Calibri" charset="0"/>
                        </a:rPr>
                        <a:t>$AAPL</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1</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0.5</a:t>
                      </a:r>
                      <a:endParaRPr lang="en-US" sz="1500" dirty="0">
                        <a:latin typeface="Calibri" charset="0"/>
                        <a:ea typeface="Calibri" charset="0"/>
                        <a:cs typeface="Calibri" charset="0"/>
                      </a:endParaRPr>
                    </a:p>
                  </a:txBody>
                  <a:tcPr marL="31398" marR="31398" marT="15697" marB="15697" anchor="ctr">
                    <a:solidFill>
                      <a:schemeClr val="accent1">
                        <a:lumMod val="40000"/>
                        <a:lumOff val="60000"/>
                      </a:schemeClr>
                    </a:solidFill>
                  </a:tcPr>
                </a:tc>
                <a:tc>
                  <a:txBody>
                    <a:bodyPr/>
                    <a:lstStyle/>
                    <a:p>
                      <a:pPr algn="ctr"/>
                      <a:r>
                        <a:rPr lang="en-US" sz="1500" dirty="0" smtClean="0">
                          <a:latin typeface="Calibri" charset="0"/>
                          <a:ea typeface="Calibri" charset="0"/>
                          <a:cs typeface="Calibri" charset="0"/>
                        </a:rPr>
                        <a:t>0.07</a:t>
                      </a:r>
                      <a:endParaRPr lang="en-US" sz="1500" dirty="0">
                        <a:latin typeface="Calibri" charset="0"/>
                        <a:ea typeface="Calibri" charset="0"/>
                        <a:cs typeface="Calibri" charset="0"/>
                      </a:endParaRPr>
                    </a:p>
                  </a:txBody>
                  <a:tcPr marL="31398" marR="31398" marT="15697" marB="15697" anchor="ctr">
                    <a:solidFill>
                      <a:schemeClr val="accent6">
                        <a:lumMod val="40000"/>
                        <a:lumOff val="60000"/>
                      </a:schemeClr>
                    </a:solidFill>
                  </a:tcPr>
                </a:tc>
              </a:tr>
              <a:tr h="357773">
                <a:tc>
                  <a:txBody>
                    <a:bodyPr/>
                    <a:lstStyle/>
                    <a:p>
                      <a:pPr algn="ctr"/>
                      <a:r>
                        <a:rPr lang="en-US" sz="1500" dirty="0" smtClean="0">
                          <a:latin typeface="Calibri" charset="0"/>
                          <a:ea typeface="Calibri" charset="0"/>
                          <a:cs typeface="Calibri" charset="0"/>
                        </a:rPr>
                        <a:t>12/20/2016</a:t>
                      </a:r>
                      <a:endParaRPr lang="en-US" sz="1500" dirty="0">
                        <a:latin typeface="Calibri" charset="0"/>
                        <a:ea typeface="Calibri" charset="0"/>
                        <a:cs typeface="Calibri" charset="0"/>
                      </a:endParaRPr>
                    </a:p>
                  </a:txBody>
                  <a:tcPr marL="31398" marR="31398" marT="15697" marB="15697" anchor="ctr">
                    <a:solidFill>
                      <a:schemeClr val="accent4">
                        <a:lumMod val="40000"/>
                        <a:lumOff val="60000"/>
                      </a:schemeClr>
                    </a:solidFill>
                  </a:tcPr>
                </a:tc>
                <a:tc>
                  <a:txBody>
                    <a:bodyPr/>
                    <a:lstStyle/>
                    <a:p>
                      <a:pPr algn="ctr"/>
                      <a:r>
                        <a:rPr lang="en-US" sz="1500" dirty="0" smtClean="0">
                          <a:latin typeface="Calibri" charset="0"/>
                          <a:ea typeface="Calibri" charset="0"/>
                          <a:cs typeface="Calibri" charset="0"/>
                        </a:rPr>
                        <a:t>$AAPL</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1</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0.5</a:t>
                      </a:r>
                      <a:endParaRPr lang="en-US" sz="1500" dirty="0">
                        <a:latin typeface="Calibri" charset="0"/>
                        <a:ea typeface="Calibri" charset="0"/>
                        <a:cs typeface="Calibri" charset="0"/>
                      </a:endParaRPr>
                    </a:p>
                  </a:txBody>
                  <a:tcPr marL="31398" marR="31398" marT="15697" marB="15697" anchor="ctr">
                    <a:solidFill>
                      <a:schemeClr val="accent1">
                        <a:lumMod val="40000"/>
                        <a:lumOff val="60000"/>
                      </a:schemeClr>
                    </a:solidFill>
                  </a:tcPr>
                </a:tc>
                <a:tc>
                  <a:txBody>
                    <a:bodyPr/>
                    <a:lstStyle/>
                    <a:p>
                      <a:pPr algn="ctr"/>
                      <a:r>
                        <a:rPr lang="en-US" sz="1500" dirty="0" smtClean="0">
                          <a:latin typeface="Calibri" charset="0"/>
                          <a:ea typeface="Calibri" charset="0"/>
                          <a:cs typeface="Calibri" charset="0"/>
                        </a:rPr>
                        <a:t>0.07</a:t>
                      </a:r>
                      <a:endParaRPr lang="en-US" sz="1500" dirty="0">
                        <a:latin typeface="Calibri" charset="0"/>
                        <a:ea typeface="Calibri" charset="0"/>
                        <a:cs typeface="Calibri" charset="0"/>
                      </a:endParaRPr>
                    </a:p>
                  </a:txBody>
                  <a:tcPr marL="31398" marR="31398" marT="15697" marB="15697" anchor="ctr">
                    <a:solidFill>
                      <a:schemeClr val="accent6">
                        <a:lumMod val="40000"/>
                        <a:lumOff val="60000"/>
                      </a:schemeClr>
                    </a:solidFill>
                  </a:tcPr>
                </a:tc>
              </a:tr>
              <a:tr h="357773">
                <a:tc>
                  <a:txBody>
                    <a:bodyPr/>
                    <a:lstStyle/>
                    <a:p>
                      <a:pPr algn="ctr"/>
                      <a:r>
                        <a:rPr lang="en-US" sz="1500" dirty="0" smtClean="0">
                          <a:latin typeface="Calibri" charset="0"/>
                          <a:ea typeface="Calibri" charset="0"/>
                          <a:cs typeface="Calibri" charset="0"/>
                        </a:rPr>
                        <a:t>12/21/2016</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Apple</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-0.7</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0.01</a:t>
                      </a:r>
                      <a:endParaRPr lang="en-US" sz="1500" dirty="0">
                        <a:latin typeface="Calibri" charset="0"/>
                        <a:ea typeface="Calibri" charset="0"/>
                        <a:cs typeface="Calibri" charset="0"/>
                      </a:endParaRPr>
                    </a:p>
                  </a:txBody>
                  <a:tcPr marL="31398" marR="31398" marT="15697" marB="15697" anchor="ctr"/>
                </a:tc>
              </a:tr>
              <a:tr h="357773">
                <a:tc>
                  <a:txBody>
                    <a:bodyPr/>
                    <a:lstStyle/>
                    <a:p>
                      <a:pPr algn="ctr"/>
                      <a:r>
                        <a:rPr lang="en-US" sz="1500" dirty="0" smtClean="0">
                          <a:latin typeface="Calibri" charset="0"/>
                          <a:ea typeface="Calibri" charset="0"/>
                          <a:cs typeface="Calibri" charset="0"/>
                        </a:rPr>
                        <a:t>12/22/2016</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Apple</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0.2</a:t>
                      </a:r>
                      <a:endParaRPr lang="en-US" sz="1500" dirty="0">
                        <a:latin typeface="Calibri" charset="0"/>
                        <a:ea typeface="Calibri" charset="0"/>
                        <a:cs typeface="Calibri" charset="0"/>
                      </a:endParaRPr>
                    </a:p>
                  </a:txBody>
                  <a:tcPr marL="31398" marR="31398" marT="15697" marB="15697" anchor="ctr"/>
                </a:tc>
                <a:tc>
                  <a:txBody>
                    <a:bodyPr/>
                    <a:lstStyle/>
                    <a:p>
                      <a:pPr algn="ctr"/>
                      <a:r>
                        <a:rPr lang="en-US" sz="1500" dirty="0" smtClean="0">
                          <a:latin typeface="Calibri" charset="0"/>
                          <a:ea typeface="Calibri" charset="0"/>
                          <a:cs typeface="Calibri" charset="0"/>
                        </a:rPr>
                        <a:t>0.04</a:t>
                      </a:r>
                      <a:endParaRPr lang="en-US" sz="1500" dirty="0">
                        <a:latin typeface="Calibri" charset="0"/>
                        <a:ea typeface="Calibri" charset="0"/>
                        <a:cs typeface="Calibri" charset="0"/>
                      </a:endParaRPr>
                    </a:p>
                  </a:txBody>
                  <a:tcPr marL="31398" marR="31398" marT="15697" marB="15697" anchor="ctr"/>
                </a:tc>
              </a:tr>
            </a:tbl>
          </a:graphicData>
        </a:graphic>
      </p:graphicFrame>
      <p:sp>
        <p:nvSpPr>
          <p:cNvPr id="3" name="TextBox 2"/>
          <p:cNvSpPr txBox="1"/>
          <p:nvPr/>
        </p:nvSpPr>
        <p:spPr>
          <a:xfrm>
            <a:off x="10236983" y="4992275"/>
            <a:ext cx="1700655" cy="584775"/>
          </a:xfrm>
          <a:prstGeom prst="rect">
            <a:avLst/>
          </a:prstGeom>
          <a:noFill/>
        </p:spPr>
        <p:txBody>
          <a:bodyPr wrap="square" rtlCol="0">
            <a:spAutoFit/>
          </a:bodyPr>
          <a:lstStyle/>
          <a:p>
            <a:r>
              <a:rPr lang="en-US" sz="1600" dirty="0" smtClean="0"/>
              <a:t>Price change from </a:t>
            </a:r>
            <a:r>
              <a:rPr lang="en-US" sz="1600" dirty="0" smtClean="0"/>
              <a:t>12/20-12/21</a:t>
            </a:r>
            <a:endParaRPr lang="en-US" sz="1600" dirty="0"/>
          </a:p>
        </p:txBody>
      </p:sp>
      <p:sp>
        <p:nvSpPr>
          <p:cNvPr id="4" name="Left Brace 3"/>
          <p:cNvSpPr/>
          <p:nvPr/>
        </p:nvSpPr>
        <p:spPr>
          <a:xfrm flipH="1">
            <a:off x="9981148" y="4906420"/>
            <a:ext cx="255835" cy="7053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946357" y="1647738"/>
            <a:ext cx="2233158" cy="461665"/>
          </a:xfrm>
          <a:prstGeom prst="rect">
            <a:avLst/>
          </a:prstGeom>
          <a:solidFill>
            <a:schemeClr val="accent1"/>
          </a:solidFill>
          <a:ln>
            <a:solidFill>
              <a:schemeClr val="tx1"/>
            </a:solidFill>
          </a:ln>
        </p:spPr>
        <p:txBody>
          <a:bodyPr wrap="square" rtlCol="0" anchor="ctr">
            <a:spAutoFit/>
          </a:bodyPr>
          <a:lstStyle/>
          <a:p>
            <a:pPr algn="ctr"/>
            <a:r>
              <a:rPr lang="en-US" sz="2400" dirty="0" smtClean="0">
                <a:solidFill>
                  <a:schemeClr val="bg1"/>
                </a:solidFill>
              </a:rPr>
              <a:t>Tweet metadata</a:t>
            </a:r>
            <a:endParaRPr lang="en-US" sz="2400" dirty="0">
              <a:solidFill>
                <a:schemeClr val="bg1"/>
              </a:solidFill>
            </a:endParaRPr>
          </a:p>
        </p:txBody>
      </p:sp>
      <p:sp>
        <p:nvSpPr>
          <p:cNvPr id="40" name="TextBox 39"/>
          <p:cNvSpPr txBox="1"/>
          <p:nvPr/>
        </p:nvSpPr>
        <p:spPr>
          <a:xfrm flipH="1">
            <a:off x="7188466" y="1647739"/>
            <a:ext cx="2792682" cy="461665"/>
          </a:xfrm>
          <a:prstGeom prst="rect">
            <a:avLst/>
          </a:prstGeom>
          <a:solidFill>
            <a:schemeClr val="accent1"/>
          </a:solidFill>
          <a:ln>
            <a:solidFill>
              <a:schemeClr val="tx1"/>
            </a:solidFill>
          </a:ln>
        </p:spPr>
        <p:txBody>
          <a:bodyPr wrap="square" rtlCol="0" anchor="ctr">
            <a:spAutoFit/>
          </a:bodyPr>
          <a:lstStyle/>
          <a:p>
            <a:pPr algn="ctr"/>
            <a:r>
              <a:rPr lang="en-US" sz="2400" dirty="0" smtClean="0">
                <a:solidFill>
                  <a:schemeClr val="bg1"/>
                </a:solidFill>
              </a:rPr>
              <a:t>Stock data</a:t>
            </a:r>
            <a:endParaRPr lang="en-US" sz="2400" dirty="0">
              <a:solidFill>
                <a:schemeClr val="bg1"/>
              </a:solidFill>
            </a:endParaRPr>
          </a:p>
        </p:txBody>
      </p:sp>
      <p:sp>
        <p:nvSpPr>
          <p:cNvPr id="11" name="Rounded Rectangle 10"/>
          <p:cNvSpPr/>
          <p:nvPr/>
        </p:nvSpPr>
        <p:spPr>
          <a:xfrm>
            <a:off x="4545853" y="2967714"/>
            <a:ext cx="2835798" cy="763929"/>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Tweet Level </a:t>
            </a:r>
            <a:r>
              <a:rPr lang="en-US" dirty="0" smtClean="0"/>
              <a:t>Program</a:t>
            </a:r>
            <a:endParaRPr lang="en-US" dirty="0"/>
          </a:p>
        </p:txBody>
      </p:sp>
      <p:cxnSp>
        <p:nvCxnSpPr>
          <p:cNvPr id="13" name="Straight Arrow Connector 12"/>
          <p:cNvCxnSpPr>
            <a:stCxn id="39" idx="2"/>
            <a:endCxn id="11" idx="0"/>
          </p:cNvCxnSpPr>
          <p:nvPr/>
        </p:nvCxnSpPr>
        <p:spPr>
          <a:xfrm>
            <a:off x="3062936" y="2109403"/>
            <a:ext cx="2900816" cy="858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0" idx="2"/>
            <a:endCxn id="11" idx="0"/>
          </p:cNvCxnSpPr>
          <p:nvPr/>
        </p:nvCxnSpPr>
        <p:spPr>
          <a:xfrm flipH="1">
            <a:off x="5963752" y="2109404"/>
            <a:ext cx="2621055" cy="858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a:endCxn id="30" idx="0"/>
          </p:cNvCxnSpPr>
          <p:nvPr/>
        </p:nvCxnSpPr>
        <p:spPr>
          <a:xfrm>
            <a:off x="5963752" y="3731643"/>
            <a:ext cx="0" cy="815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021256" y="4375230"/>
            <a:ext cx="231493" cy="729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137002" y="4075422"/>
            <a:ext cx="2622449" cy="338554"/>
          </a:xfrm>
          <a:prstGeom prst="rect">
            <a:avLst/>
          </a:prstGeom>
          <a:noFill/>
        </p:spPr>
        <p:txBody>
          <a:bodyPr wrap="none" rtlCol="0">
            <a:spAutoFit/>
          </a:bodyPr>
          <a:lstStyle/>
          <a:p>
            <a:r>
              <a:rPr lang="en-US" sz="1600" dirty="0" smtClean="0"/>
              <a:t>Sentiment of Tweet on 12/20</a:t>
            </a:r>
            <a:endParaRPr lang="en-US" sz="1600" dirty="0"/>
          </a:p>
        </p:txBody>
      </p:sp>
      <p:cxnSp>
        <p:nvCxnSpPr>
          <p:cNvPr id="14" name="Curved Connector 13"/>
          <p:cNvCxnSpPr/>
          <p:nvPr/>
        </p:nvCxnSpPr>
        <p:spPr>
          <a:xfrm>
            <a:off x="4366876" y="5405316"/>
            <a:ext cx="682667" cy="9317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4366876" y="5744994"/>
            <a:ext cx="682667" cy="9317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0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Aggregate-Level Data</a:t>
            </a:r>
            <a:endParaRPr lang="en-US" dirty="0"/>
          </a:p>
        </p:txBody>
      </p:sp>
      <p:graphicFrame>
        <p:nvGraphicFramePr>
          <p:cNvPr id="37" name="Table 36"/>
          <p:cNvGraphicFramePr>
            <a:graphicFrameLocks noGrp="1"/>
          </p:cNvGraphicFramePr>
          <p:nvPr>
            <p:extLst>
              <p:ext uri="{D42A27DB-BD31-4B8C-83A1-F6EECF244321}">
                <p14:modId xmlns:p14="http://schemas.microsoft.com/office/powerpoint/2010/main" val="932491489"/>
              </p:ext>
            </p:extLst>
          </p:nvPr>
        </p:nvGraphicFramePr>
        <p:xfrm>
          <a:off x="843618" y="4964235"/>
          <a:ext cx="10173598" cy="1735166"/>
        </p:xfrm>
        <a:graphic>
          <a:graphicData uri="http://schemas.openxmlformats.org/drawingml/2006/table">
            <a:tbl>
              <a:tblPr firstRow="1" bandRow="1">
                <a:tableStyleId>{5940675A-B579-460E-94D1-54222C63F5DA}</a:tableStyleId>
              </a:tblPr>
              <a:tblGrid>
                <a:gridCol w="2127043"/>
                <a:gridCol w="1829532"/>
                <a:gridCol w="1936364"/>
                <a:gridCol w="1752642"/>
                <a:gridCol w="2528017"/>
              </a:tblGrid>
              <a:tr h="678530">
                <a:tc>
                  <a:txBody>
                    <a:bodyPr/>
                    <a:lstStyle/>
                    <a:p>
                      <a:pPr algn="ctr"/>
                      <a:r>
                        <a:rPr lang="en-US" sz="2100" dirty="0" smtClean="0">
                          <a:latin typeface="Calibri" charset="0"/>
                          <a:ea typeface="Calibri" charset="0"/>
                          <a:cs typeface="Calibri" charset="0"/>
                        </a:rPr>
                        <a:t>Date</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Cashtag?</a:t>
                      </a:r>
                      <a:endParaRPr lang="en-US" sz="2100" baseline="0" dirty="0" smtClean="0">
                        <a:latin typeface="Calibri" charset="0"/>
                        <a:ea typeface="Calibri" charset="0"/>
                        <a:cs typeface="Calibri" charset="0"/>
                      </a:endParaRPr>
                    </a:p>
                  </a:txBody>
                  <a:tcPr marL="25898" marR="25898" marT="12947" marB="12947" anchor="ctr"/>
                </a:tc>
                <a:tc>
                  <a:txBody>
                    <a:bodyPr/>
                    <a:lstStyle/>
                    <a:p>
                      <a:pPr algn="ctr"/>
                      <a:r>
                        <a:rPr lang="en-US" sz="2100" baseline="0" dirty="0" smtClean="0">
                          <a:latin typeface="Calibri" charset="0"/>
                          <a:ea typeface="Calibri" charset="0"/>
                          <a:cs typeface="Calibri" charset="0"/>
                        </a:rPr>
                        <a:t>Average Sentiment</a:t>
                      </a:r>
                    </a:p>
                  </a:txBody>
                  <a:tcPr marL="25898" marR="25898" marT="12947" marB="12947" anchor="ctr"/>
                </a:tc>
                <a:tc>
                  <a:txBody>
                    <a:bodyPr/>
                    <a:lstStyle/>
                    <a:p>
                      <a:pPr algn="ctr"/>
                      <a:r>
                        <a:rPr lang="en-US" sz="2100" dirty="0" smtClean="0">
                          <a:latin typeface="Calibri" charset="0"/>
                          <a:ea typeface="Calibri" charset="0"/>
                          <a:cs typeface="Calibri" charset="0"/>
                        </a:rPr>
                        <a:t>Price Change</a:t>
                      </a:r>
                      <a:r>
                        <a:rPr lang="en-US" sz="2100" baseline="0" dirty="0" smtClean="0">
                          <a:latin typeface="Calibri" charset="0"/>
                          <a:ea typeface="Calibri" charset="0"/>
                          <a:cs typeface="Calibri" charset="0"/>
                        </a:rPr>
                        <a:t> (%)</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Increase/</a:t>
                      </a:r>
                    </a:p>
                    <a:p>
                      <a:pPr algn="ctr"/>
                      <a:r>
                        <a:rPr lang="en-US" sz="2100" dirty="0" smtClean="0">
                          <a:latin typeface="Calibri" charset="0"/>
                          <a:ea typeface="Calibri" charset="0"/>
                          <a:cs typeface="Calibri" charset="0"/>
                        </a:rPr>
                        <a:t>Decrease</a:t>
                      </a:r>
                      <a:endParaRPr lang="en-US" sz="2100" dirty="0">
                        <a:latin typeface="Calibri" charset="0"/>
                        <a:ea typeface="Calibri" charset="0"/>
                        <a:cs typeface="Calibri" charset="0"/>
                      </a:endParaRPr>
                    </a:p>
                  </a:txBody>
                  <a:tcPr marL="25898" marR="25898" marT="12947" marB="12947" anchor="ctr"/>
                </a:tc>
              </a:tr>
              <a:tr h="352212">
                <a:tc>
                  <a:txBody>
                    <a:bodyPr/>
                    <a:lstStyle/>
                    <a:p>
                      <a:pPr algn="ctr"/>
                      <a:r>
                        <a:rPr lang="en-US" sz="2100" dirty="0" smtClean="0">
                          <a:latin typeface="Calibri" charset="0"/>
                          <a:ea typeface="Calibri" charset="0"/>
                          <a:cs typeface="Calibri" charset="0"/>
                        </a:rPr>
                        <a:t>12/20/2016</a:t>
                      </a:r>
                      <a:endParaRPr lang="en-US" sz="2100" dirty="0">
                        <a:latin typeface="Calibri" charset="0"/>
                        <a:ea typeface="Calibri" charset="0"/>
                        <a:cs typeface="Calibri" charset="0"/>
                      </a:endParaRPr>
                    </a:p>
                  </a:txBody>
                  <a:tcPr marL="25898" marR="25898" marT="12947" marB="12947" anchor="ctr">
                    <a:solidFill>
                      <a:schemeClr val="accent4">
                        <a:lumMod val="40000"/>
                        <a:lumOff val="60000"/>
                      </a:schemeClr>
                    </a:solidFill>
                  </a:tcPr>
                </a:tc>
                <a:tc>
                  <a:txBody>
                    <a:bodyPr/>
                    <a:lstStyle/>
                    <a:p>
                      <a:pPr algn="ctr"/>
                      <a:r>
                        <a:rPr lang="en-US" sz="2100" dirty="0" smtClean="0">
                          <a:latin typeface="Calibri" charset="0"/>
                          <a:ea typeface="Calibri" charset="0"/>
                          <a:cs typeface="Calibri" charset="0"/>
                        </a:rPr>
                        <a:t>1</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0.5</a:t>
                      </a:r>
                      <a:endParaRPr lang="en-US" sz="2100" dirty="0">
                        <a:latin typeface="Calibri" charset="0"/>
                        <a:ea typeface="Calibri" charset="0"/>
                        <a:cs typeface="Calibri" charset="0"/>
                      </a:endParaRPr>
                    </a:p>
                  </a:txBody>
                  <a:tcPr marL="25898" marR="25898" marT="12947" marB="12947" anchor="ctr">
                    <a:solidFill>
                      <a:schemeClr val="accent1">
                        <a:lumMod val="40000"/>
                        <a:lumOff val="60000"/>
                      </a:schemeClr>
                    </a:solidFill>
                  </a:tcPr>
                </a:tc>
                <a:tc>
                  <a:txBody>
                    <a:bodyPr/>
                    <a:lstStyle/>
                    <a:p>
                      <a:pPr algn="ctr"/>
                      <a:r>
                        <a:rPr lang="en-US" sz="2100" dirty="0" smtClean="0">
                          <a:latin typeface="Calibri" charset="0"/>
                          <a:ea typeface="Calibri" charset="0"/>
                          <a:cs typeface="Calibri" charset="0"/>
                        </a:rPr>
                        <a:t>0.07</a:t>
                      </a:r>
                      <a:endParaRPr lang="en-US" sz="2100" dirty="0">
                        <a:latin typeface="Calibri" charset="0"/>
                        <a:ea typeface="Calibri" charset="0"/>
                        <a:cs typeface="Calibri" charset="0"/>
                      </a:endParaRPr>
                    </a:p>
                  </a:txBody>
                  <a:tcPr marL="25898" marR="25898" marT="12947" marB="12947" anchor="ctr">
                    <a:solidFill>
                      <a:schemeClr val="accent6">
                        <a:lumMod val="40000"/>
                        <a:lumOff val="60000"/>
                      </a:schemeClr>
                    </a:solidFill>
                  </a:tcPr>
                </a:tc>
                <a:tc>
                  <a:txBody>
                    <a:bodyPr/>
                    <a:lstStyle/>
                    <a:p>
                      <a:pPr algn="ctr"/>
                      <a:r>
                        <a:rPr lang="en-US" sz="2100" dirty="0" smtClean="0">
                          <a:latin typeface="Calibri" charset="0"/>
                          <a:ea typeface="Calibri" charset="0"/>
                          <a:cs typeface="Calibri" charset="0"/>
                        </a:rPr>
                        <a:t>GT trend </a:t>
                      </a:r>
                      <a:endParaRPr lang="en-US" sz="2100" dirty="0">
                        <a:latin typeface="Calibri" charset="0"/>
                        <a:ea typeface="Calibri" charset="0"/>
                        <a:cs typeface="Calibri" charset="0"/>
                      </a:endParaRPr>
                    </a:p>
                  </a:txBody>
                  <a:tcPr marL="25898" marR="25898" marT="12947" marB="12947" anchor="ctr"/>
                </a:tc>
              </a:tr>
              <a:tr h="352212">
                <a:tc>
                  <a:txBody>
                    <a:bodyPr/>
                    <a:lstStyle/>
                    <a:p>
                      <a:pPr algn="ctr"/>
                      <a:r>
                        <a:rPr lang="en-US" sz="2100" dirty="0" smtClean="0">
                          <a:latin typeface="Calibri" charset="0"/>
                          <a:ea typeface="Calibri" charset="0"/>
                          <a:cs typeface="Calibri" charset="0"/>
                        </a:rPr>
                        <a:t>12/21/2016</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-0.7</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0.01</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LT trend</a:t>
                      </a:r>
                      <a:endParaRPr lang="en-US" sz="2100" dirty="0">
                        <a:latin typeface="Calibri" charset="0"/>
                        <a:ea typeface="Calibri" charset="0"/>
                        <a:cs typeface="Calibri" charset="0"/>
                      </a:endParaRPr>
                    </a:p>
                  </a:txBody>
                  <a:tcPr marL="25898" marR="25898" marT="12947" marB="12947" anchor="ctr"/>
                </a:tc>
              </a:tr>
              <a:tr h="352212">
                <a:tc>
                  <a:txBody>
                    <a:bodyPr/>
                    <a:lstStyle/>
                    <a:p>
                      <a:pPr algn="ctr"/>
                      <a:r>
                        <a:rPr lang="en-US" sz="2100" dirty="0" smtClean="0">
                          <a:latin typeface="Calibri" charset="0"/>
                          <a:ea typeface="Calibri" charset="0"/>
                          <a:cs typeface="Calibri" charset="0"/>
                        </a:rPr>
                        <a:t>12/22/2016</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0.2</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0.04</a:t>
                      </a:r>
                      <a:endParaRPr lang="en-US" sz="2100" dirty="0">
                        <a:latin typeface="Calibri" charset="0"/>
                        <a:ea typeface="Calibri" charset="0"/>
                        <a:cs typeface="Calibri" charset="0"/>
                      </a:endParaRPr>
                    </a:p>
                  </a:txBody>
                  <a:tcPr marL="25898" marR="25898" marT="12947" marB="12947" anchor="ctr"/>
                </a:tc>
                <a:tc>
                  <a:txBody>
                    <a:bodyPr/>
                    <a:lstStyle/>
                    <a:p>
                      <a:pPr algn="ctr"/>
                      <a:r>
                        <a:rPr lang="en-US" sz="2100" dirty="0" smtClean="0">
                          <a:latin typeface="Calibri" charset="0"/>
                          <a:ea typeface="Calibri" charset="0"/>
                          <a:cs typeface="Calibri" charset="0"/>
                        </a:rPr>
                        <a:t>On</a:t>
                      </a:r>
                      <a:r>
                        <a:rPr lang="en-US" sz="2100" baseline="0" dirty="0" smtClean="0">
                          <a:latin typeface="Calibri" charset="0"/>
                          <a:ea typeface="Calibri" charset="0"/>
                          <a:cs typeface="Calibri" charset="0"/>
                        </a:rPr>
                        <a:t> trend</a:t>
                      </a:r>
                      <a:endParaRPr lang="en-US" sz="2100" dirty="0">
                        <a:latin typeface="Calibri" charset="0"/>
                        <a:ea typeface="Calibri" charset="0"/>
                        <a:cs typeface="Calibri" charset="0"/>
                      </a:endParaRPr>
                    </a:p>
                  </a:txBody>
                  <a:tcPr marL="25898" marR="25898" marT="12947" marB="12947" anchor="ctr"/>
                </a:tc>
              </a:tr>
            </a:tbl>
          </a:graphicData>
        </a:graphic>
      </p:graphicFrame>
      <p:cxnSp>
        <p:nvCxnSpPr>
          <p:cNvPr id="78" name="Curved Connector 77"/>
          <p:cNvCxnSpPr/>
          <p:nvPr/>
        </p:nvCxnSpPr>
        <p:spPr>
          <a:xfrm>
            <a:off x="8174602" y="5803796"/>
            <a:ext cx="682667" cy="9317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a:off x="8174602" y="6143474"/>
            <a:ext cx="682667" cy="9317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a:off x="8174602" y="6483152"/>
            <a:ext cx="682667" cy="9317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8174601" y="3537642"/>
            <a:ext cx="3261185" cy="1323439"/>
          </a:xfrm>
          <a:prstGeom prst="rect">
            <a:avLst/>
          </a:prstGeom>
          <a:noFill/>
          <a:ln>
            <a:solidFill>
              <a:schemeClr val="tx1"/>
            </a:solidFill>
          </a:ln>
        </p:spPr>
        <p:txBody>
          <a:bodyPr wrap="square" rtlCol="0">
            <a:spAutoFit/>
          </a:bodyPr>
          <a:lstStyle/>
          <a:p>
            <a:pPr algn="ctr"/>
            <a:r>
              <a:rPr lang="en-US" sz="1600" dirty="0" smtClean="0"/>
              <a:t>12/08/2016 </a:t>
            </a:r>
            <a:r>
              <a:rPr lang="en-US" sz="1600" dirty="0" smtClean="0">
                <a:sym typeface="Wingdings"/>
              </a:rPr>
              <a:t> 05/18/2017</a:t>
            </a:r>
            <a:endParaRPr lang="en-US" sz="1600" dirty="0" smtClean="0"/>
          </a:p>
          <a:p>
            <a:r>
              <a:rPr lang="en-US" sz="1600" dirty="0" smtClean="0"/>
              <a:t>CDGR: 0.04%</a:t>
            </a:r>
          </a:p>
          <a:p>
            <a:r>
              <a:rPr lang="en-US" sz="1600" dirty="0" smtClean="0"/>
              <a:t>CDGR ± 0.019: on trend (uncertainty)</a:t>
            </a:r>
          </a:p>
          <a:p>
            <a:r>
              <a:rPr lang="en-US" sz="1600" dirty="0" smtClean="0"/>
              <a:t>&gt;= 0.06: GT trend</a:t>
            </a:r>
          </a:p>
          <a:p>
            <a:r>
              <a:rPr lang="en-US" sz="1600" dirty="0" smtClean="0"/>
              <a:t>&lt;= 0.02: LT trend </a:t>
            </a:r>
            <a:endParaRPr lang="en-US" sz="1600" dirty="0"/>
          </a:p>
        </p:txBody>
      </p:sp>
      <p:sp>
        <p:nvSpPr>
          <p:cNvPr id="159" name="Rounded Rectangle 158"/>
          <p:cNvSpPr/>
          <p:nvPr/>
        </p:nvSpPr>
        <p:spPr>
          <a:xfrm>
            <a:off x="3424446" y="3881215"/>
            <a:ext cx="3080594" cy="63629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Aggregate-Level </a:t>
            </a:r>
            <a:r>
              <a:rPr lang="en-US" dirty="0" smtClean="0"/>
              <a:t>Program</a:t>
            </a:r>
            <a:endParaRPr lang="en-US" dirty="0"/>
          </a:p>
        </p:txBody>
      </p:sp>
      <p:graphicFrame>
        <p:nvGraphicFramePr>
          <p:cNvPr id="60" name="Table 59"/>
          <p:cNvGraphicFramePr>
            <a:graphicFrameLocks noGrp="1"/>
          </p:cNvGraphicFramePr>
          <p:nvPr>
            <p:extLst>
              <p:ext uri="{D42A27DB-BD31-4B8C-83A1-F6EECF244321}">
                <p14:modId xmlns:p14="http://schemas.microsoft.com/office/powerpoint/2010/main" val="960663194"/>
              </p:ext>
            </p:extLst>
          </p:nvPr>
        </p:nvGraphicFramePr>
        <p:xfrm>
          <a:off x="838200" y="1597023"/>
          <a:ext cx="8253087" cy="1837465"/>
        </p:xfrm>
        <a:graphic>
          <a:graphicData uri="http://schemas.openxmlformats.org/drawingml/2006/table">
            <a:tbl>
              <a:tblPr firstRow="1" bandRow="1">
                <a:tableStyleId>{5940675A-B579-460E-94D1-54222C63F5DA}</a:tableStyleId>
              </a:tblPr>
              <a:tblGrid>
                <a:gridCol w="1725513"/>
                <a:gridCol w="935239"/>
                <a:gridCol w="2119753"/>
                <a:gridCol w="1465771"/>
                <a:gridCol w="2006811"/>
              </a:tblGrid>
              <a:tr h="367493">
                <a:tc>
                  <a:txBody>
                    <a:bodyPr/>
                    <a:lstStyle/>
                    <a:p>
                      <a:pPr algn="ctr"/>
                      <a:r>
                        <a:rPr lang="en-US" sz="1500" dirty="0" smtClean="0">
                          <a:latin typeface="Calibri" charset="0"/>
                          <a:ea typeface="Calibri" charset="0"/>
                          <a:cs typeface="Calibri" charset="0"/>
                        </a:rPr>
                        <a:t>Date</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Query</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Cashtag?</a:t>
                      </a:r>
                      <a:endParaRPr lang="en-US" sz="1500" baseline="0" dirty="0" smtClean="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Sentiment</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Price Change (%)</a:t>
                      </a:r>
                      <a:endParaRPr lang="en-US" sz="1500" dirty="0">
                        <a:latin typeface="Calibri" charset="0"/>
                        <a:ea typeface="Calibri" charset="0"/>
                        <a:cs typeface="Calibri" charset="0"/>
                      </a:endParaRPr>
                    </a:p>
                  </a:txBody>
                  <a:tcPr marL="32251" marR="32251" marT="16124" marB="16124" anchor="ctr"/>
                </a:tc>
              </a:tr>
              <a:tr h="367493">
                <a:tc>
                  <a:txBody>
                    <a:bodyPr/>
                    <a:lstStyle/>
                    <a:p>
                      <a:pPr algn="ctr"/>
                      <a:r>
                        <a:rPr lang="en-US" sz="1500" dirty="0" smtClean="0">
                          <a:latin typeface="Calibri" charset="0"/>
                          <a:ea typeface="Calibri" charset="0"/>
                          <a:cs typeface="Calibri" charset="0"/>
                        </a:rPr>
                        <a:t>12/20/2016</a:t>
                      </a:r>
                      <a:endParaRPr lang="en-US" sz="1500" dirty="0">
                        <a:latin typeface="Calibri" charset="0"/>
                        <a:ea typeface="Calibri" charset="0"/>
                        <a:cs typeface="Calibri" charset="0"/>
                      </a:endParaRPr>
                    </a:p>
                  </a:txBody>
                  <a:tcPr marL="32251" marR="32251" marT="16124" marB="16124" anchor="ctr">
                    <a:solidFill>
                      <a:schemeClr val="accent4">
                        <a:lumMod val="40000"/>
                        <a:lumOff val="60000"/>
                      </a:schemeClr>
                    </a:solidFill>
                  </a:tcPr>
                </a:tc>
                <a:tc>
                  <a:txBody>
                    <a:bodyPr/>
                    <a:lstStyle/>
                    <a:p>
                      <a:pPr algn="ctr"/>
                      <a:r>
                        <a:rPr lang="en-US" sz="1500" dirty="0" smtClean="0">
                          <a:latin typeface="Calibri" charset="0"/>
                          <a:ea typeface="Calibri" charset="0"/>
                          <a:cs typeface="Calibri" charset="0"/>
                        </a:rPr>
                        <a:t>$AAPL</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1</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0.5</a:t>
                      </a:r>
                      <a:endParaRPr lang="en-US" sz="1500" dirty="0">
                        <a:latin typeface="Calibri" charset="0"/>
                        <a:ea typeface="Calibri" charset="0"/>
                        <a:cs typeface="Calibri" charset="0"/>
                      </a:endParaRPr>
                    </a:p>
                  </a:txBody>
                  <a:tcPr marL="32251" marR="32251" marT="16124" marB="16124" anchor="ctr">
                    <a:solidFill>
                      <a:schemeClr val="accent1">
                        <a:lumMod val="40000"/>
                        <a:lumOff val="60000"/>
                      </a:schemeClr>
                    </a:solidFill>
                  </a:tcPr>
                </a:tc>
                <a:tc>
                  <a:txBody>
                    <a:bodyPr/>
                    <a:lstStyle/>
                    <a:p>
                      <a:pPr algn="ctr"/>
                      <a:r>
                        <a:rPr lang="en-US" sz="1500" dirty="0" smtClean="0">
                          <a:latin typeface="Calibri" charset="0"/>
                          <a:ea typeface="Calibri" charset="0"/>
                          <a:cs typeface="Calibri" charset="0"/>
                        </a:rPr>
                        <a:t>0.07</a:t>
                      </a:r>
                      <a:endParaRPr lang="en-US" sz="1500" dirty="0">
                        <a:latin typeface="Calibri" charset="0"/>
                        <a:ea typeface="Calibri" charset="0"/>
                        <a:cs typeface="Calibri" charset="0"/>
                      </a:endParaRPr>
                    </a:p>
                  </a:txBody>
                  <a:tcPr marL="32251" marR="32251" marT="16124" marB="16124" anchor="ctr">
                    <a:solidFill>
                      <a:schemeClr val="accent6">
                        <a:lumMod val="40000"/>
                        <a:lumOff val="60000"/>
                      </a:schemeClr>
                    </a:solidFill>
                  </a:tcPr>
                </a:tc>
              </a:tr>
              <a:tr h="367493">
                <a:tc>
                  <a:txBody>
                    <a:bodyPr/>
                    <a:lstStyle/>
                    <a:p>
                      <a:pPr algn="ctr"/>
                      <a:r>
                        <a:rPr lang="en-US" sz="1500" dirty="0" smtClean="0">
                          <a:latin typeface="Calibri" charset="0"/>
                          <a:ea typeface="Calibri" charset="0"/>
                          <a:cs typeface="Calibri" charset="0"/>
                        </a:rPr>
                        <a:t>12/20/2016</a:t>
                      </a:r>
                      <a:endParaRPr lang="en-US" sz="1500" dirty="0">
                        <a:latin typeface="Calibri" charset="0"/>
                        <a:ea typeface="Calibri" charset="0"/>
                        <a:cs typeface="Calibri" charset="0"/>
                      </a:endParaRPr>
                    </a:p>
                  </a:txBody>
                  <a:tcPr marL="32251" marR="32251" marT="16124" marB="16124" anchor="ctr">
                    <a:solidFill>
                      <a:schemeClr val="accent4">
                        <a:lumMod val="40000"/>
                        <a:lumOff val="60000"/>
                      </a:schemeClr>
                    </a:solidFill>
                  </a:tcPr>
                </a:tc>
                <a:tc>
                  <a:txBody>
                    <a:bodyPr/>
                    <a:lstStyle/>
                    <a:p>
                      <a:pPr algn="ctr"/>
                      <a:r>
                        <a:rPr lang="en-US" sz="1500" dirty="0" smtClean="0">
                          <a:latin typeface="Calibri" charset="0"/>
                          <a:ea typeface="Calibri" charset="0"/>
                          <a:cs typeface="Calibri" charset="0"/>
                        </a:rPr>
                        <a:t>$AAPL</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1</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0.5</a:t>
                      </a:r>
                      <a:endParaRPr lang="en-US" sz="1500" dirty="0">
                        <a:latin typeface="Calibri" charset="0"/>
                        <a:ea typeface="Calibri" charset="0"/>
                        <a:cs typeface="Calibri" charset="0"/>
                      </a:endParaRPr>
                    </a:p>
                  </a:txBody>
                  <a:tcPr marL="32251" marR="32251" marT="16124" marB="16124" anchor="ctr">
                    <a:solidFill>
                      <a:schemeClr val="accent1">
                        <a:lumMod val="40000"/>
                        <a:lumOff val="60000"/>
                      </a:schemeClr>
                    </a:solidFill>
                  </a:tcPr>
                </a:tc>
                <a:tc>
                  <a:txBody>
                    <a:bodyPr/>
                    <a:lstStyle/>
                    <a:p>
                      <a:pPr algn="ctr"/>
                      <a:r>
                        <a:rPr lang="en-US" sz="1500" dirty="0" smtClean="0">
                          <a:latin typeface="Calibri" charset="0"/>
                          <a:ea typeface="Calibri" charset="0"/>
                          <a:cs typeface="Calibri" charset="0"/>
                        </a:rPr>
                        <a:t>0.07</a:t>
                      </a:r>
                      <a:endParaRPr lang="en-US" sz="1500" dirty="0">
                        <a:latin typeface="Calibri" charset="0"/>
                        <a:ea typeface="Calibri" charset="0"/>
                        <a:cs typeface="Calibri" charset="0"/>
                      </a:endParaRPr>
                    </a:p>
                  </a:txBody>
                  <a:tcPr marL="32251" marR="32251" marT="16124" marB="16124" anchor="ctr">
                    <a:solidFill>
                      <a:schemeClr val="accent6">
                        <a:lumMod val="40000"/>
                        <a:lumOff val="60000"/>
                      </a:schemeClr>
                    </a:solidFill>
                  </a:tcPr>
                </a:tc>
              </a:tr>
              <a:tr h="367493">
                <a:tc>
                  <a:txBody>
                    <a:bodyPr/>
                    <a:lstStyle/>
                    <a:p>
                      <a:pPr algn="ctr"/>
                      <a:r>
                        <a:rPr lang="en-US" sz="1500" dirty="0" smtClean="0">
                          <a:latin typeface="Calibri" charset="0"/>
                          <a:ea typeface="Calibri" charset="0"/>
                          <a:cs typeface="Calibri" charset="0"/>
                        </a:rPr>
                        <a:t>12/21/2016</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Apple</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-0.7</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0.01</a:t>
                      </a:r>
                      <a:endParaRPr lang="en-US" sz="1500" dirty="0">
                        <a:latin typeface="Calibri" charset="0"/>
                        <a:ea typeface="Calibri" charset="0"/>
                        <a:cs typeface="Calibri" charset="0"/>
                      </a:endParaRPr>
                    </a:p>
                  </a:txBody>
                  <a:tcPr marL="32251" marR="32251" marT="16124" marB="16124" anchor="ctr"/>
                </a:tc>
              </a:tr>
              <a:tr h="367493">
                <a:tc>
                  <a:txBody>
                    <a:bodyPr/>
                    <a:lstStyle/>
                    <a:p>
                      <a:pPr algn="ctr"/>
                      <a:r>
                        <a:rPr lang="en-US" sz="1500" dirty="0" smtClean="0">
                          <a:latin typeface="Calibri" charset="0"/>
                          <a:ea typeface="Calibri" charset="0"/>
                          <a:cs typeface="Calibri" charset="0"/>
                        </a:rPr>
                        <a:t>12/22/2016</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Apple</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0.2</a:t>
                      </a:r>
                      <a:endParaRPr lang="en-US" sz="1500" dirty="0">
                        <a:latin typeface="Calibri" charset="0"/>
                        <a:ea typeface="Calibri" charset="0"/>
                        <a:cs typeface="Calibri" charset="0"/>
                      </a:endParaRPr>
                    </a:p>
                  </a:txBody>
                  <a:tcPr marL="32251" marR="32251" marT="16124" marB="16124" anchor="ctr"/>
                </a:tc>
                <a:tc>
                  <a:txBody>
                    <a:bodyPr/>
                    <a:lstStyle/>
                    <a:p>
                      <a:pPr algn="ctr"/>
                      <a:r>
                        <a:rPr lang="en-US" sz="1500" dirty="0" smtClean="0">
                          <a:latin typeface="Calibri" charset="0"/>
                          <a:ea typeface="Calibri" charset="0"/>
                          <a:cs typeface="Calibri" charset="0"/>
                        </a:rPr>
                        <a:t>0.04</a:t>
                      </a:r>
                      <a:endParaRPr lang="en-US" sz="1500" dirty="0">
                        <a:latin typeface="Calibri" charset="0"/>
                        <a:ea typeface="Calibri" charset="0"/>
                        <a:cs typeface="Calibri" charset="0"/>
                      </a:endParaRPr>
                    </a:p>
                  </a:txBody>
                  <a:tcPr marL="32251" marR="32251" marT="16124" marB="16124" anchor="ctr"/>
                </a:tc>
              </a:tr>
            </a:tbl>
          </a:graphicData>
        </a:graphic>
      </p:graphicFrame>
      <p:cxnSp>
        <p:nvCxnSpPr>
          <p:cNvPr id="20" name="Straight Arrow Connector 19"/>
          <p:cNvCxnSpPr>
            <a:stCxn id="60" idx="2"/>
            <a:endCxn id="159" idx="0"/>
          </p:cNvCxnSpPr>
          <p:nvPr/>
        </p:nvCxnSpPr>
        <p:spPr>
          <a:xfrm>
            <a:off x="4964743" y="3434488"/>
            <a:ext cx="0" cy="4467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9" idx="2"/>
            <a:endCxn id="37" idx="0"/>
          </p:cNvCxnSpPr>
          <p:nvPr/>
        </p:nvCxnSpPr>
        <p:spPr>
          <a:xfrm>
            <a:off x="4964743" y="4517506"/>
            <a:ext cx="965674" cy="446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457899" y="2331089"/>
            <a:ext cx="1792542" cy="369332"/>
          </a:xfrm>
          <a:prstGeom prst="rect">
            <a:avLst/>
          </a:prstGeom>
          <a:noFill/>
        </p:spPr>
        <p:txBody>
          <a:bodyPr wrap="none" rtlCol="0">
            <a:spAutoFit/>
          </a:bodyPr>
          <a:lstStyle/>
          <a:p>
            <a:r>
              <a:rPr lang="en-US" smtClean="0"/>
              <a:t>Tweet-Level Data</a:t>
            </a:r>
            <a:endParaRPr lang="en-US"/>
          </a:p>
        </p:txBody>
      </p:sp>
      <p:sp>
        <p:nvSpPr>
          <p:cNvPr id="4" name="Right Brace 3"/>
          <p:cNvSpPr/>
          <p:nvPr/>
        </p:nvSpPr>
        <p:spPr>
          <a:xfrm>
            <a:off x="9091287" y="1597023"/>
            <a:ext cx="366612" cy="18374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44767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61430731"/>
              </p:ext>
            </p:extLst>
          </p:nvPr>
        </p:nvGraphicFramePr>
        <p:xfrm>
          <a:off x="638228" y="1629129"/>
          <a:ext cx="10924642" cy="1524800"/>
        </p:xfrm>
        <a:graphic>
          <a:graphicData uri="http://schemas.openxmlformats.org/drawingml/2006/table">
            <a:tbl>
              <a:tblPr firstRow="1" bandRow="1">
                <a:tableStyleId>{5C22544A-7EE6-4342-B048-85BDC9FD1C3A}</a:tableStyleId>
              </a:tblPr>
              <a:tblGrid>
                <a:gridCol w="4165028"/>
                <a:gridCol w="3223227"/>
                <a:gridCol w="3536387"/>
              </a:tblGrid>
              <a:tr h="427520">
                <a:tc>
                  <a:txBody>
                    <a:bodyPr/>
                    <a:lstStyle/>
                    <a:p>
                      <a:pPr algn="ctr"/>
                      <a:r>
                        <a:rPr lang="en-US" dirty="0" smtClean="0"/>
                        <a:t>Statistic</a:t>
                      </a:r>
                      <a:endParaRPr lang="en-US" dirty="0"/>
                    </a:p>
                  </a:txBody>
                  <a:tcPr/>
                </a:tc>
                <a:tc>
                  <a:txBody>
                    <a:bodyPr/>
                    <a:lstStyle/>
                    <a:p>
                      <a:pPr algn="ctr"/>
                      <a:r>
                        <a:rPr lang="en-US" dirty="0" smtClean="0"/>
                        <a:t>Model w/ Cashtag</a:t>
                      </a:r>
                      <a:r>
                        <a:rPr lang="en-US" baseline="0" dirty="0" smtClean="0"/>
                        <a:t> Attribute</a:t>
                      </a:r>
                      <a:endParaRPr lang="en-US" dirty="0"/>
                    </a:p>
                  </a:txBody>
                  <a:tcPr/>
                </a:tc>
                <a:tc>
                  <a:txBody>
                    <a:bodyPr/>
                    <a:lstStyle/>
                    <a:p>
                      <a:pPr algn="ctr"/>
                      <a:r>
                        <a:rPr lang="en-US" baseline="0" dirty="0" smtClean="0"/>
                        <a:t>Model w/o Cashtag Attribute</a:t>
                      </a:r>
                      <a:endParaRPr lang="en-US" dirty="0"/>
                    </a:p>
                  </a:txBody>
                  <a:tcPr/>
                </a:tc>
              </a:tr>
              <a:tr h="0">
                <a:tc>
                  <a:txBody>
                    <a:bodyPr/>
                    <a:lstStyle/>
                    <a:p>
                      <a:pPr algn="ctr"/>
                      <a:r>
                        <a:rPr lang="en-US" dirty="0" smtClean="0"/>
                        <a:t>Total Correctly Classified Instances (%)</a:t>
                      </a:r>
                      <a:endParaRPr lang="en-US" dirty="0"/>
                    </a:p>
                  </a:txBody>
                  <a:tcPr/>
                </a:tc>
                <a:tc>
                  <a:txBody>
                    <a:bodyPr/>
                    <a:lstStyle/>
                    <a:p>
                      <a:pPr algn="ctr"/>
                      <a:r>
                        <a:rPr lang="en-US" dirty="0" smtClean="0"/>
                        <a:t>65.2</a:t>
                      </a:r>
                      <a:endParaRPr lang="en-US" dirty="0"/>
                    </a:p>
                  </a:txBody>
                  <a:tcPr/>
                </a:tc>
                <a:tc>
                  <a:txBody>
                    <a:bodyPr/>
                    <a:lstStyle/>
                    <a:p>
                      <a:pPr algn="ctr"/>
                      <a:r>
                        <a:rPr lang="en-US" dirty="0" smtClean="0"/>
                        <a:t>66.9</a:t>
                      </a:r>
                      <a:endParaRPr lang="en-US" dirty="0"/>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GT Trend</a:t>
                      </a:r>
                      <a:r>
                        <a:rPr lang="en-US" baseline="0" dirty="0" smtClean="0"/>
                        <a:t> </a:t>
                      </a:r>
                      <a:r>
                        <a:rPr lang="en-US" dirty="0" smtClean="0"/>
                        <a:t>Correctly Classified Instances (%)</a:t>
                      </a:r>
                    </a:p>
                  </a:txBody>
                  <a:tcPr/>
                </a:tc>
                <a:tc>
                  <a:txBody>
                    <a:bodyPr/>
                    <a:lstStyle/>
                    <a:p>
                      <a:pPr algn="ctr"/>
                      <a:r>
                        <a:rPr lang="en-US" dirty="0" smtClean="0"/>
                        <a:t>76.6</a:t>
                      </a:r>
                      <a:endParaRPr lang="en-US" dirty="0"/>
                    </a:p>
                  </a:txBody>
                  <a:tcPr/>
                </a:tc>
                <a:tc>
                  <a:txBody>
                    <a:bodyPr/>
                    <a:lstStyle/>
                    <a:p>
                      <a:pPr algn="ctr"/>
                      <a:r>
                        <a:rPr lang="en-US" dirty="0" smtClean="0"/>
                        <a:t>78.4</a:t>
                      </a:r>
                      <a:endParaRPr lang="en-US" dirty="0"/>
                    </a:p>
                  </a:txBody>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LT Trend</a:t>
                      </a:r>
                      <a:r>
                        <a:rPr lang="en-US" baseline="0" dirty="0" smtClean="0"/>
                        <a:t> </a:t>
                      </a:r>
                      <a:r>
                        <a:rPr lang="en-US" dirty="0" smtClean="0"/>
                        <a:t>Correctly Classified Instances (%)</a:t>
                      </a:r>
                    </a:p>
                  </a:txBody>
                  <a:tcPr/>
                </a:tc>
                <a:tc>
                  <a:txBody>
                    <a:bodyPr/>
                    <a:lstStyle/>
                    <a:p>
                      <a:pPr algn="ctr"/>
                      <a:r>
                        <a:rPr lang="en-US" dirty="0" smtClean="0"/>
                        <a:t>53.6</a:t>
                      </a:r>
                      <a:endParaRPr lang="en-US" dirty="0"/>
                    </a:p>
                  </a:txBody>
                  <a:tcPr/>
                </a:tc>
                <a:tc>
                  <a:txBody>
                    <a:bodyPr/>
                    <a:lstStyle/>
                    <a:p>
                      <a:pPr algn="ctr"/>
                      <a:r>
                        <a:rPr lang="en-US" dirty="0" smtClean="0"/>
                        <a:t>55.5</a:t>
                      </a:r>
                      <a:endParaRPr lang="en-US" dirty="0"/>
                    </a:p>
                  </a:txBody>
                  <a:tcPr/>
                </a:tc>
              </a:tr>
            </a:tbl>
          </a:graphicData>
        </a:graphic>
      </p:graphicFrame>
      <p:sp>
        <p:nvSpPr>
          <p:cNvPr id="7" name="TextBox 6"/>
          <p:cNvSpPr txBox="1"/>
          <p:nvPr/>
        </p:nvSpPr>
        <p:spPr>
          <a:xfrm>
            <a:off x="6641284" y="4367610"/>
            <a:ext cx="4762223" cy="923330"/>
          </a:xfrm>
          <a:prstGeom prst="rect">
            <a:avLst/>
          </a:prstGeom>
          <a:noFill/>
          <a:ln>
            <a:solidFill>
              <a:schemeClr val="tx1"/>
            </a:solidFill>
          </a:ln>
        </p:spPr>
        <p:txBody>
          <a:bodyPr wrap="square" rtlCol="0">
            <a:spAutoFit/>
          </a:bodyPr>
          <a:lstStyle/>
          <a:p>
            <a:r>
              <a:rPr lang="en-US" dirty="0"/>
              <a:t>v</a:t>
            </a:r>
            <a:r>
              <a:rPr lang="en-US" dirty="0" smtClean="0"/>
              <a:t> </a:t>
            </a:r>
            <a:r>
              <a:rPr lang="mr-IN" dirty="0" smtClean="0"/>
              <a:t>–</a:t>
            </a:r>
            <a:r>
              <a:rPr lang="en-US" dirty="0" smtClean="0"/>
              <a:t> statistically significant compared to ‘baseline’</a:t>
            </a:r>
          </a:p>
          <a:p>
            <a:r>
              <a:rPr lang="en-US" dirty="0"/>
              <a:t> </a:t>
            </a:r>
            <a:r>
              <a:rPr lang="en-US" dirty="0" smtClean="0"/>
              <a:t>  </a:t>
            </a:r>
            <a:r>
              <a:rPr lang="mr-IN" dirty="0" smtClean="0"/>
              <a:t>–</a:t>
            </a:r>
            <a:r>
              <a:rPr lang="en-US" dirty="0" smtClean="0"/>
              <a:t> uncertain </a:t>
            </a:r>
          </a:p>
          <a:p>
            <a:r>
              <a:rPr lang="en-US" dirty="0"/>
              <a:t>*</a:t>
            </a:r>
            <a:r>
              <a:rPr lang="en-US" dirty="0" smtClean="0"/>
              <a:t> </a:t>
            </a:r>
            <a:r>
              <a:rPr lang="mr-IN" dirty="0" smtClean="0"/>
              <a:t>–</a:t>
            </a:r>
            <a:r>
              <a:rPr lang="en-US" dirty="0"/>
              <a:t> </a:t>
            </a:r>
            <a:r>
              <a:rPr lang="en-US" dirty="0" smtClean="0"/>
              <a:t>stastically insignificant </a:t>
            </a:r>
            <a:endParaRPr lang="en-US" dirty="0"/>
          </a:p>
        </p:txBody>
      </p:sp>
      <p:cxnSp>
        <p:nvCxnSpPr>
          <p:cNvPr id="10" name="Straight Connector 9"/>
          <p:cNvCxnSpPr/>
          <p:nvPr/>
        </p:nvCxnSpPr>
        <p:spPr>
          <a:xfrm>
            <a:off x="971476" y="4170664"/>
            <a:ext cx="5158854"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971476" y="4607392"/>
            <a:ext cx="515885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52157" y="3843117"/>
            <a:ext cx="0" cy="204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52157" y="4297831"/>
            <a:ext cx="0" cy="204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52157" y="4765277"/>
            <a:ext cx="0" cy="204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0297" y="3753299"/>
            <a:ext cx="901657" cy="369332"/>
          </a:xfrm>
          <a:prstGeom prst="rect">
            <a:avLst/>
          </a:prstGeom>
          <a:noFill/>
        </p:spPr>
        <p:txBody>
          <a:bodyPr wrap="none" rtlCol="0">
            <a:spAutoFit/>
          </a:bodyPr>
          <a:lstStyle/>
          <a:p>
            <a:r>
              <a:rPr lang="en-US" smtClean="0"/>
              <a:t>Dataset</a:t>
            </a:r>
            <a:endParaRPr lang="en-US"/>
          </a:p>
        </p:txBody>
      </p:sp>
      <p:sp>
        <p:nvSpPr>
          <p:cNvPr id="17" name="TextBox 16"/>
          <p:cNvSpPr txBox="1"/>
          <p:nvPr/>
        </p:nvSpPr>
        <p:spPr>
          <a:xfrm>
            <a:off x="4307615" y="3743500"/>
            <a:ext cx="524046" cy="369332"/>
          </a:xfrm>
          <a:prstGeom prst="rect">
            <a:avLst/>
          </a:prstGeom>
          <a:noFill/>
        </p:spPr>
        <p:txBody>
          <a:bodyPr wrap="square" rtlCol="0">
            <a:spAutoFit/>
          </a:bodyPr>
          <a:lstStyle/>
          <a:p>
            <a:r>
              <a:rPr lang="en-US" dirty="0" smtClean="0"/>
              <a:t>(1)</a:t>
            </a:r>
            <a:endParaRPr lang="en-US" dirty="0"/>
          </a:p>
        </p:txBody>
      </p:sp>
      <p:sp>
        <p:nvSpPr>
          <p:cNvPr id="18" name="TextBox 17"/>
          <p:cNvSpPr txBox="1"/>
          <p:nvPr/>
        </p:nvSpPr>
        <p:spPr>
          <a:xfrm>
            <a:off x="5348593" y="3748282"/>
            <a:ext cx="442750" cy="369332"/>
          </a:xfrm>
          <a:prstGeom prst="rect">
            <a:avLst/>
          </a:prstGeom>
          <a:noFill/>
        </p:spPr>
        <p:txBody>
          <a:bodyPr wrap="none" rtlCol="0">
            <a:spAutoFit/>
          </a:bodyPr>
          <a:lstStyle/>
          <a:p>
            <a:r>
              <a:rPr lang="en-US" dirty="0" smtClean="0"/>
              <a:t>(2)</a:t>
            </a:r>
            <a:endParaRPr lang="en-US" dirty="0"/>
          </a:p>
        </p:txBody>
      </p:sp>
      <p:sp>
        <p:nvSpPr>
          <p:cNvPr id="19" name="TextBox 18"/>
          <p:cNvSpPr txBox="1"/>
          <p:nvPr/>
        </p:nvSpPr>
        <p:spPr>
          <a:xfrm>
            <a:off x="917688" y="4189974"/>
            <a:ext cx="3265074" cy="369332"/>
          </a:xfrm>
          <a:prstGeom prst="rect">
            <a:avLst/>
          </a:prstGeom>
          <a:noFill/>
        </p:spPr>
        <p:txBody>
          <a:bodyPr wrap="square" rtlCol="0">
            <a:spAutoFit/>
          </a:bodyPr>
          <a:lstStyle/>
          <a:p>
            <a:r>
              <a:rPr lang="en-US" dirty="0" smtClean="0"/>
              <a:t>lazy.IBK     ‘-K  2 </a:t>
            </a:r>
            <a:r>
              <a:rPr lang="mr-IN" dirty="0" smtClean="0"/>
              <a:t>–</a:t>
            </a:r>
            <a:r>
              <a:rPr lang="en-US" dirty="0" smtClean="0"/>
              <a:t>W 0 </a:t>
            </a:r>
            <a:r>
              <a:rPr lang="mr-IN" dirty="0" smtClean="0"/>
              <a:t>–</a:t>
            </a:r>
            <a:r>
              <a:rPr lang="en-US" dirty="0" smtClean="0"/>
              <a:t>A \ ”(100)</a:t>
            </a:r>
            <a:endParaRPr lang="en-US" dirty="0"/>
          </a:p>
        </p:txBody>
      </p:sp>
      <p:sp>
        <p:nvSpPr>
          <p:cNvPr id="20" name="TextBox 19"/>
          <p:cNvSpPr txBox="1"/>
          <p:nvPr/>
        </p:nvSpPr>
        <p:spPr>
          <a:xfrm>
            <a:off x="5214743" y="4196918"/>
            <a:ext cx="710451" cy="369332"/>
          </a:xfrm>
          <a:prstGeom prst="rect">
            <a:avLst/>
          </a:prstGeom>
          <a:noFill/>
        </p:spPr>
        <p:txBody>
          <a:bodyPr wrap="none" rtlCol="0">
            <a:spAutoFit/>
          </a:bodyPr>
          <a:lstStyle/>
          <a:p>
            <a:r>
              <a:rPr lang="en-US" dirty="0" smtClean="0"/>
              <a:t>65.26</a:t>
            </a:r>
            <a:endParaRPr lang="en-US" dirty="0"/>
          </a:p>
        </p:txBody>
      </p:sp>
      <p:sp>
        <p:nvSpPr>
          <p:cNvPr id="21" name="TextBox 20"/>
          <p:cNvSpPr txBox="1"/>
          <p:nvPr/>
        </p:nvSpPr>
        <p:spPr>
          <a:xfrm>
            <a:off x="4173591" y="4196839"/>
            <a:ext cx="710451" cy="369332"/>
          </a:xfrm>
          <a:prstGeom prst="rect">
            <a:avLst/>
          </a:prstGeom>
          <a:noFill/>
        </p:spPr>
        <p:txBody>
          <a:bodyPr wrap="none" rtlCol="0">
            <a:spAutoFit/>
          </a:bodyPr>
          <a:lstStyle/>
          <a:p>
            <a:r>
              <a:rPr lang="en-US" dirty="0" smtClean="0"/>
              <a:t>66.92</a:t>
            </a:r>
            <a:endParaRPr lang="en-US" dirty="0"/>
          </a:p>
        </p:txBody>
      </p:sp>
      <p:sp>
        <p:nvSpPr>
          <p:cNvPr id="22" name="TextBox 21"/>
          <p:cNvSpPr txBox="1"/>
          <p:nvPr/>
        </p:nvSpPr>
        <p:spPr>
          <a:xfrm>
            <a:off x="4119220" y="4635230"/>
            <a:ext cx="830677" cy="369332"/>
          </a:xfrm>
          <a:prstGeom prst="rect">
            <a:avLst/>
          </a:prstGeom>
          <a:noFill/>
        </p:spPr>
        <p:txBody>
          <a:bodyPr wrap="none" rtlCol="0">
            <a:spAutoFit/>
          </a:bodyPr>
          <a:lstStyle/>
          <a:p>
            <a:r>
              <a:rPr lang="en-US" dirty="0" smtClean="0"/>
              <a:t>(v/  /*)</a:t>
            </a:r>
            <a:endParaRPr lang="en-US" dirty="0"/>
          </a:p>
        </p:txBody>
      </p:sp>
      <p:sp>
        <p:nvSpPr>
          <p:cNvPr id="23" name="TextBox 22"/>
          <p:cNvSpPr txBox="1"/>
          <p:nvPr/>
        </p:nvSpPr>
        <p:spPr>
          <a:xfrm>
            <a:off x="5142551" y="4648614"/>
            <a:ext cx="856325" cy="369332"/>
          </a:xfrm>
          <a:prstGeom prst="rect">
            <a:avLst/>
          </a:prstGeom>
          <a:noFill/>
        </p:spPr>
        <p:txBody>
          <a:bodyPr wrap="none" rtlCol="0">
            <a:spAutoFit/>
          </a:bodyPr>
          <a:lstStyle/>
          <a:p>
            <a:r>
              <a:rPr lang="en-US" dirty="0" smtClean="0"/>
              <a:t>(0/1/0)</a:t>
            </a:r>
            <a:endParaRPr lang="en-US" dirty="0"/>
          </a:p>
        </p:txBody>
      </p:sp>
      <p:sp>
        <p:nvSpPr>
          <p:cNvPr id="24" name="TextBox 23"/>
          <p:cNvSpPr txBox="1"/>
          <p:nvPr/>
        </p:nvSpPr>
        <p:spPr>
          <a:xfrm>
            <a:off x="867981" y="5299522"/>
            <a:ext cx="581441" cy="369332"/>
          </a:xfrm>
          <a:prstGeom prst="rect">
            <a:avLst/>
          </a:prstGeom>
          <a:noFill/>
        </p:spPr>
        <p:txBody>
          <a:bodyPr wrap="none" rtlCol="0">
            <a:spAutoFit/>
          </a:bodyPr>
          <a:lstStyle/>
          <a:p>
            <a:r>
              <a:rPr lang="en-US" smtClean="0"/>
              <a:t>Key:</a:t>
            </a:r>
            <a:endParaRPr lang="en-US"/>
          </a:p>
        </p:txBody>
      </p:sp>
      <p:sp>
        <p:nvSpPr>
          <p:cNvPr id="25" name="TextBox 24"/>
          <p:cNvSpPr txBox="1"/>
          <p:nvPr/>
        </p:nvSpPr>
        <p:spPr>
          <a:xfrm>
            <a:off x="917688" y="5532566"/>
            <a:ext cx="4652281" cy="923330"/>
          </a:xfrm>
          <a:prstGeom prst="rect">
            <a:avLst/>
          </a:prstGeom>
          <a:noFill/>
        </p:spPr>
        <p:txBody>
          <a:bodyPr wrap="square" rtlCol="0">
            <a:spAutoFit/>
          </a:bodyPr>
          <a:lstStyle/>
          <a:p>
            <a:pPr marL="342900" indent="-342900">
              <a:buAutoNum type="arabicParenBoth"/>
            </a:pPr>
            <a:r>
              <a:rPr lang="en-US" dirty="0" smtClean="0"/>
              <a:t>’wekaized_tweets (x=0)   non-cashtag data’</a:t>
            </a:r>
          </a:p>
          <a:p>
            <a:pPr marL="342900" indent="-342900">
              <a:buFontTx/>
              <a:buAutoNum type="arabicParenBoth"/>
            </a:pPr>
            <a:r>
              <a:rPr lang="en-US" dirty="0" smtClean="0"/>
              <a:t>’wekaized_tweets  </a:t>
            </a:r>
            <a:r>
              <a:rPr lang="en-US" dirty="0"/>
              <a:t>(x=0)   cashtag data’</a:t>
            </a:r>
          </a:p>
          <a:p>
            <a:pPr marL="342900" indent="-342900">
              <a:buAutoNum type="arabicParenBoth"/>
            </a:pPr>
            <a:endParaRPr lang="en-US" dirty="0" smtClean="0"/>
          </a:p>
        </p:txBody>
      </p:sp>
      <p:sp>
        <p:nvSpPr>
          <p:cNvPr id="26" name="Rectangle 25"/>
          <p:cNvSpPr/>
          <p:nvPr/>
        </p:nvSpPr>
        <p:spPr>
          <a:xfrm>
            <a:off x="919512" y="5745069"/>
            <a:ext cx="184731" cy="369332"/>
          </a:xfrm>
          <a:prstGeom prst="rect">
            <a:avLst/>
          </a:prstGeom>
        </p:spPr>
        <p:txBody>
          <a:bodyPr wrap="none">
            <a:spAutoFit/>
          </a:bodyPr>
          <a:lstStyle/>
          <a:p>
            <a:endParaRPr lang="en-US" dirty="0"/>
          </a:p>
        </p:txBody>
      </p:sp>
      <p:sp>
        <p:nvSpPr>
          <p:cNvPr id="27" name="TextBox 26"/>
          <p:cNvSpPr txBox="1"/>
          <p:nvPr/>
        </p:nvSpPr>
        <p:spPr>
          <a:xfrm>
            <a:off x="788493" y="3635537"/>
            <a:ext cx="5524820" cy="2683815"/>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037459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M</a:t>
            </a:r>
            <a:r>
              <a:rPr lang="en-US" dirty="0" smtClean="0"/>
              <a:t>odel w/o cashtag attribute </a:t>
            </a:r>
            <a:r>
              <a:rPr lang="en-US" dirty="0" smtClean="0"/>
              <a:t>appears </a:t>
            </a:r>
            <a:r>
              <a:rPr lang="en-US" dirty="0"/>
              <a:t>to slightly </a:t>
            </a:r>
            <a:r>
              <a:rPr lang="en-US" dirty="0" smtClean="0"/>
              <a:t>outperform </a:t>
            </a:r>
            <a:r>
              <a:rPr lang="en-US" dirty="0" smtClean="0"/>
              <a:t>model w/ cashtag attribute</a:t>
            </a:r>
          </a:p>
          <a:p>
            <a:pPr lvl="1"/>
            <a:r>
              <a:rPr lang="en-US" dirty="0"/>
              <a:t>t</a:t>
            </a:r>
            <a:r>
              <a:rPr lang="en-US" dirty="0" smtClean="0"/>
              <a:t>-test: Stastically insignificant </a:t>
            </a:r>
          </a:p>
          <a:p>
            <a:r>
              <a:rPr lang="en-US" dirty="0" smtClean="0"/>
              <a:t>Model is far better at classifying GT trend instances</a:t>
            </a:r>
          </a:p>
          <a:p>
            <a:pPr lvl="1"/>
            <a:r>
              <a:rPr lang="en-US" dirty="0" smtClean="0"/>
              <a:t>Sentiment analyzer</a:t>
            </a:r>
          </a:p>
          <a:p>
            <a:r>
              <a:rPr lang="en-US" dirty="0" smtClean="0"/>
              <a:t>Cashtag attribute may not be a useful feature to include</a:t>
            </a:r>
          </a:p>
          <a:p>
            <a:pPr lvl="1"/>
            <a:r>
              <a:rPr lang="en-US" dirty="0" smtClean="0"/>
              <a:t>Confuses ML algorithm</a:t>
            </a:r>
            <a:endParaRPr lang="en-US" dirty="0" smtClean="0"/>
          </a:p>
          <a:p>
            <a:pPr lvl="1"/>
            <a:endParaRPr lang="en-US" dirty="0" smtClean="0"/>
          </a:p>
        </p:txBody>
      </p:sp>
    </p:spTree>
    <p:extLst>
      <p:ext uri="{BB962C8B-B14F-4D97-AF65-F5344CB8AC3E}">
        <p14:creationId xmlns:p14="http://schemas.microsoft.com/office/powerpoint/2010/main" val="772161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Remove or mark Twitterbot </a:t>
            </a:r>
            <a:r>
              <a:rPr lang="en-US" dirty="0" smtClean="0"/>
              <a:t>Tweets</a:t>
            </a:r>
          </a:p>
          <a:p>
            <a:r>
              <a:rPr lang="en-US" dirty="0" smtClean="0"/>
              <a:t>Include </a:t>
            </a:r>
            <a:r>
              <a:rPr lang="en-US" dirty="0" smtClean="0"/>
              <a:t>number of followers of Tweet author as attribute in model</a:t>
            </a:r>
          </a:p>
          <a:p>
            <a:pPr lvl="1"/>
            <a:r>
              <a:rPr lang="en-US" dirty="0" smtClean="0"/>
              <a:t>Average number of followers when </a:t>
            </a:r>
            <a:r>
              <a:rPr lang="en-US" dirty="0" smtClean="0"/>
              <a:t>aggregated</a:t>
            </a:r>
          </a:p>
          <a:p>
            <a:pPr lvl="1"/>
            <a:r>
              <a:rPr lang="en-US" dirty="0" smtClean="0"/>
              <a:t>Some influence over followers</a:t>
            </a:r>
            <a:endParaRPr lang="en-US" dirty="0" smtClean="0"/>
          </a:p>
          <a:p>
            <a:r>
              <a:rPr lang="en-US" dirty="0" smtClean="0"/>
              <a:t>Sentiment Analyzer</a:t>
            </a:r>
          </a:p>
          <a:p>
            <a:pPr lvl="1"/>
            <a:r>
              <a:rPr lang="en-US" dirty="0" smtClean="0"/>
              <a:t>Trained on Tweets</a:t>
            </a:r>
          </a:p>
        </p:txBody>
      </p:sp>
    </p:spTree>
    <p:extLst>
      <p:ext uri="{BB962C8B-B14F-4D97-AF65-F5344CB8AC3E}">
        <p14:creationId xmlns:p14="http://schemas.microsoft.com/office/powerpoint/2010/main" val="146188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5964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7800</TotalTime>
  <Words>2288</Words>
  <Application>Microsoft Macintosh PowerPoint</Application>
  <PresentationFormat>Widescreen</PresentationFormat>
  <Paragraphs>351</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Mangal</vt:lpstr>
      <vt:lpstr>Wingdings</vt:lpstr>
      <vt:lpstr>Arial</vt:lpstr>
      <vt:lpstr>Office Theme</vt:lpstr>
      <vt:lpstr>The Effects of Cashtags in Predicting Daily DJIA Directional Change</vt:lpstr>
      <vt:lpstr>Background and Motivation</vt:lpstr>
      <vt:lpstr>Our Approach: Data Mining </vt:lpstr>
      <vt:lpstr>Our Approach: Tweet-Level Data</vt:lpstr>
      <vt:lpstr>Our Approach: Aggregate-Level Data</vt:lpstr>
      <vt:lpstr>Results</vt:lpstr>
      <vt:lpstr>Discussion</vt:lpstr>
      <vt:lpstr>Future Work</vt:lpstr>
      <vt:lpstr>Questions?</vt:lpstr>
      <vt:lpstr>Time Lag</vt:lpstr>
      <vt:lpstr>Time Lag Results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Cashtag vs. Non-Cashtag Tweets Sentiment Data Quality in Predicting Daily DJIA Price Change</dc:title>
  <dc:creator>Vincent Chee</dc:creator>
  <cp:lastModifiedBy>Vincent Chee</cp:lastModifiedBy>
  <cp:revision>348</cp:revision>
  <dcterms:created xsi:type="dcterms:W3CDTF">2017-05-24T04:30:08Z</dcterms:created>
  <dcterms:modified xsi:type="dcterms:W3CDTF">2017-05-29T15:58:18Z</dcterms:modified>
</cp:coreProperties>
</file>