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AD4F5B0-9678-4CA9-B53D-C729C3C4A1BB}">
  <a:tblStyle styleId="{5AD4F5B0-9678-4CA9-B53D-C729C3C4A1BB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22" Type="http://schemas.openxmlformats.org/officeDocument/2006/relationships/font" Target="fonts/Lato-bold.fntdata"/><Relationship Id="rId10" Type="http://schemas.openxmlformats.org/officeDocument/2006/relationships/slide" Target="slides/slide5.xml"/><Relationship Id="rId21" Type="http://schemas.openxmlformats.org/officeDocument/2006/relationships/font" Target="fonts/Lato-regular.fntdata"/><Relationship Id="rId13" Type="http://schemas.openxmlformats.org/officeDocument/2006/relationships/slide" Target="slides/slide8.xml"/><Relationship Id="rId24" Type="http://schemas.openxmlformats.org/officeDocument/2006/relationships/font" Target="fonts/Lato-boldItalic.fntdata"/><Relationship Id="rId12" Type="http://schemas.openxmlformats.org/officeDocument/2006/relationships/slide" Target="slides/slide7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italic.fntdata"/><Relationship Id="rId6" Type="http://schemas.openxmlformats.org/officeDocument/2006/relationships/slide" Target="slides/slide1.xml"/><Relationship Id="rId18" Type="http://schemas.openxmlformats.org/officeDocument/2006/relationships/font" Target="fonts/Ralew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Mention what the General Model is: usin</a:t>
            </a:r>
            <a:r>
              <a:rPr lang="en"/>
              <a:t>g</a:t>
            </a:r>
            <a:r>
              <a:rPr lang="en"/>
              <a:t> entire dataset and finding subset of attributes then testing the 2016 tournament over it.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Hybrid is breaking the 2016 tournament into the two matchups than testing over the respective 2000-2015 data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Discuss what results and subsets tell me about the matchups (Reaffirms that its hard and where the subset tells me where the focus should be).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Possible expansion to including regular season games as well. Then dividing those into Possible Upsets and Toss Ups.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Additional statistics should be included to get a better picture of the identity of a team. Stats such as win/loss streak going into the tournament, True Shooting Percentage and other </a:t>
            </a:r>
            <a:r>
              <a:rPr lang="en"/>
              <a:t>advanced</a:t>
            </a:r>
            <a:r>
              <a:rPr lang="en"/>
              <a:t> stats. This may give us a better picture of the </a:t>
            </a:r>
            <a:r>
              <a:rPr lang="en"/>
              <a:t>makeup</a:t>
            </a:r>
            <a:r>
              <a:rPr lang="en"/>
              <a:t> of a team being that box scores stats can be influenced by the level of competition played over the season.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Mention what hybrid model is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There are box score stats available for each team like fga, fta. Scraped those from different websites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Used 2000-2015 for training purposes and held out 2016 for testing.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RPI is a measure of strength of schedule. Strength of schedule refers to the degree of difficulty a given team opponents are in comparison to another team's opponents.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Lato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statistician Dean Oliver discusses a measurement called the ”Four Factors” that determine the success of a basketball team. The "Four Factors”, with their corresponding weights in parentheses.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All algorithms were statistically worse than LibSVM at 5% level.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Lato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Dataset for Possible Upset contains half upsets and half non upsets.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ct val="100000"/>
              <a:buFont typeface="Lato"/>
            </a:pPr>
            <a:r>
              <a:rPr lang="en" sz="1400">
                <a:latin typeface="Lato"/>
                <a:ea typeface="Lato"/>
                <a:cs typeface="Lato"/>
                <a:sym typeface="Lato"/>
              </a:rPr>
              <a:t>Dataset for Toss Up consist of all possible toss up games.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400"/>
              <a:t>Make clear that the following is on 2000-2015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400"/>
              <a:t>Mention that i am trying to learn over the entire tournament and look these different types of matchups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●"/>
            </a:pPr>
            <a:r>
              <a:rPr lang="en" sz="1000">
                <a:solidFill>
                  <a:srgbClr val="222222"/>
                </a:solidFill>
              </a:rPr>
              <a:t>Using the WEKA interface, ran these 7 algorithms to find accuracy levels.</a:t>
            </a: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ct val="100000"/>
              <a:buChar char="●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A comparison of the algorithms resulted in all of the algorithms being statistically worse than LibSVM except for IBk in which there was no statistical difference all at </a:t>
            </a:r>
            <a:r>
              <a:rPr lang="en" sz="1000">
                <a:solidFill>
                  <a:schemeClr val="dk2"/>
                </a:solidFill>
              </a:rPr>
              <a:t>P(x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≥ .05).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 sz="1400"/>
              <a:t>Note that I removed seed and year from the upset and toss up dataset and started with 35 attributes.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</a:pPr>
            <a:r>
              <a:rPr lang="en" sz="1400">
                <a:solidFill>
                  <a:srgbClr val="222222"/>
                </a:solidFill>
              </a:rPr>
              <a:t>Using WEKA and comparing different subsets using significance test, I found the following subsets for each matchup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PROVIDE INSIGHT ON FINAL SUBSET!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cbssports.com/collegebasketball/rankings/nitty-gritty-repor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Data Mining &amp; Machine Learning Approach to Predicting the March Madness Tournament 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Jermaine Carn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Advisor: Nick Webb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 3: 2016 Data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2410100" y="1142824"/>
            <a:ext cx="6321600" cy="345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Baseline 1: Picking higher seed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68.254%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Baseline 2: General Model 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Arial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LibSVM: 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68.254%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Hybrid Model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Possible Upsets</a:t>
            </a:r>
          </a:p>
          <a:p>
            <a:pPr indent="-342900" lvl="2" marL="1371600" rtl="0">
              <a:spcBef>
                <a:spcPts val="0"/>
              </a:spcBef>
              <a:buSzPct val="100000"/>
              <a:buFont typeface="Arial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LibSVM: 75%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Toss Ups</a:t>
            </a:r>
          </a:p>
          <a:p>
            <a:pPr indent="-342900" lvl="2" marL="1371600" rtl="0">
              <a:spcBef>
                <a:spcPts val="0"/>
              </a:spcBef>
              <a:buSzPct val="100000"/>
              <a:buFont typeface="Arial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IBk: 68.4211%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Arial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Overall Accuracy: 73.02%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 &amp; Future Work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More data points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Additional statistics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Motivation &amp; Hypothesis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To find a model for predicting games in the NCAA Basketball Tournament that relied on </a:t>
            </a:r>
            <a:r>
              <a:rPr lang="en"/>
              <a:t>statistics</a:t>
            </a:r>
            <a:r>
              <a:rPr lang="en"/>
              <a:t>. More objective approach.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Gain in depth knowledge about specific matchup.</a:t>
            </a:r>
          </a:p>
          <a:p>
            <a:pPr indent="-228600" lvl="0" marL="457200">
              <a:spcBef>
                <a:spcPts val="0"/>
              </a:spcBef>
            </a:pPr>
            <a:r>
              <a:rPr b="1" lang="en"/>
              <a:t>Hypothesis</a:t>
            </a:r>
            <a:r>
              <a:rPr lang="en"/>
              <a:t>: a hybrid model will provide higher classification accuracy than simply picking the higher seed.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 Bracket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2410100" y="1139974"/>
            <a:ext cx="6321600" cy="345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7272"/>
              <a:buFont typeface="Arial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1 in 9.2 quintillion chance of correctly completing the bracket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7272"/>
              <a:buFont typeface="Arial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 Former President Obama pulled out a 63% for the 2016 Tournament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3525" y="1949425"/>
            <a:ext cx="4389574" cy="248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How, What &amp; Where</a:t>
            </a:r>
          </a:p>
          <a:p>
            <a:pPr indent="-228600" lvl="1" marL="914400" rtl="0">
              <a:spcBef>
                <a:spcPts val="0"/>
              </a:spcBef>
            </a:pPr>
            <a:r>
              <a:rPr b="1" lang="en"/>
              <a:t>sports-reference.com/cbb/ </a:t>
            </a:r>
            <a:r>
              <a:rPr lang="en"/>
              <a:t>(Season statistical totals): FGM, FGA, 3PM, FTM, FTA, ORB, DRB, TOV, OPP ORB, OPP DRB. </a:t>
            </a:r>
          </a:p>
          <a:p>
            <a:pPr indent="-228600" lvl="1" marL="914400" rtl="0">
              <a:spcBef>
                <a:spcPts val="0"/>
              </a:spcBef>
            </a:pPr>
            <a:r>
              <a:rPr b="1" lang="en"/>
              <a:t>basketball.realgm.com/ncaa/team-stats</a:t>
            </a:r>
            <a:r>
              <a:rPr lang="en"/>
              <a:t>: ORB and DRB</a:t>
            </a:r>
          </a:p>
          <a:p>
            <a:pPr indent="-228600" lvl="1" marL="914400" rtl="0">
              <a:spcBef>
                <a:spcPts val="0"/>
              </a:spcBef>
            </a:pPr>
            <a:r>
              <a:rPr b="1" lang="en" u="sng">
                <a:solidFill>
                  <a:srgbClr val="000000"/>
                </a:solidFill>
                <a:hlinkClick r:id="rId3"/>
              </a:rPr>
              <a:t>http://www.cbssports.com/collegebasketball/rankings/nitty-gritty-report</a:t>
            </a:r>
            <a:r>
              <a:rPr lang="en"/>
              <a:t>: Rating Percetnage Index (RPI)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Computed Dean Oliver’s Four Factors (eFG, TR, ORBR, FTR) from aforementioned stats.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1008 total instances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Advanced Stats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2410100" y="1576225"/>
            <a:ext cx="6321600" cy="317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Rating Percentage Index (RPI) =  (WP × 0.25) + (OWP × 0.50) + (OOWP × 0.25)</a:t>
            </a:r>
          </a:p>
          <a:p>
            <a:pPr indent="-304800" lvl="0" marL="457200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Dean Oliver “Four Factors”:</a:t>
            </a:r>
          </a:p>
          <a:p>
            <a:pPr indent="-304800" lvl="2" marL="1371600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(40%) Effective Field Goal Percentage (eFG)</a:t>
            </a:r>
          </a:p>
          <a:p>
            <a:pPr indent="-304800" lvl="3" marL="1828800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Measure of shooting efficiency that accounts for three pointers being worth more.</a:t>
            </a:r>
          </a:p>
          <a:p>
            <a:pPr indent="-304800" lvl="2" marL="1371600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(25%) Turnover Ratio (TR)</a:t>
            </a:r>
          </a:p>
          <a:p>
            <a:pPr indent="-304800" lvl="3" marL="1828800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An estimate of turnovers per possession.</a:t>
            </a:r>
          </a:p>
          <a:p>
            <a:pPr indent="-304800" lvl="2" marL="1371600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(20%) Offensive Rebounding Percentage (ORBR)</a:t>
            </a:r>
          </a:p>
          <a:p>
            <a:pPr indent="-304800" lvl="3" marL="1828800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Measure of offensive rebounds obtained out of all possible offensive rebounds.</a:t>
            </a:r>
          </a:p>
          <a:p>
            <a:pPr indent="-304800" lvl="2" marL="1371600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(15%) Free Throw Rate (FTR)</a:t>
            </a:r>
          </a:p>
          <a:p>
            <a:pPr indent="-304800" lvl="3" marL="1828800" rtl="0">
              <a:spcBef>
                <a:spcPts val="0"/>
              </a:spcBef>
              <a:buSzPct val="100000"/>
              <a:buFont typeface="Arial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Measures how often a team gets to the free throw line.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 1: All Data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2000-2015 Data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1008 instance and all attributes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Higher Seed: </a:t>
            </a:r>
            <a:r>
              <a:rPr lang="en"/>
              <a:t> </a:t>
            </a:r>
            <a:r>
              <a:rPr lang="en"/>
              <a:t>64.6825%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05" name="Shape 105"/>
          <p:cNvGraphicFramePr/>
          <p:nvPr/>
        </p:nvGraphicFramePr>
        <p:xfrm>
          <a:off x="2752375" y="244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{5AD4F5B0-9678-4CA9-B53D-C729C3C4A1BB}</a:tableStyleId>
              </a:tblPr>
              <a:tblGrid>
                <a:gridCol w="693400"/>
                <a:gridCol w="693400"/>
                <a:gridCol w="693400"/>
                <a:gridCol w="693400"/>
                <a:gridCol w="693400"/>
                <a:gridCol w="693400"/>
                <a:gridCol w="693400"/>
                <a:gridCol w="693400"/>
              </a:tblGrid>
              <a:tr h="408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Algorithm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ZeroR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OneR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J48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JRip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IBk (k=1)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SMO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LibSVM</a:t>
                      </a:r>
                    </a:p>
                  </a:txBody>
                  <a:tcPr marT="63500" marB="63500" marR="63500" marL="63500"/>
                </a:tc>
              </a:tr>
              <a:tr h="4081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Accuracy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49.6032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64.6825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82.0437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74.4048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83.4325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60.7143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86.8056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 2: Matchup Data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2410100" y="1548125"/>
            <a:ext cx="6321600" cy="305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Looking at 2 different matchups: Possible Upsets and Toss Ups.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Possible Upsets Dataset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</a:t>
            </a:r>
            <a:r>
              <a:rPr lang="en"/>
              <a:t>efined as when the difference in seeding is greater than 4.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286 instances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Toss Up Dataset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Defined as difference in seeding being no larger than 4.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394 instances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 2: Results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2410100" y="1279274"/>
            <a:ext cx="6321600" cy="331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Possible Upset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Toss Ups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18" name="Shape 118"/>
          <p:cNvGraphicFramePr/>
          <p:nvPr/>
        </p:nvGraphicFramePr>
        <p:xfrm>
          <a:off x="2601850" y="177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{5AD4F5B0-9678-4CA9-B53D-C729C3C4A1BB}</a:tableStyleId>
              </a:tblPr>
              <a:tblGrid>
                <a:gridCol w="680000"/>
                <a:gridCol w="680000"/>
                <a:gridCol w="680000"/>
                <a:gridCol w="680000"/>
                <a:gridCol w="680000"/>
                <a:gridCol w="680000"/>
                <a:gridCol w="680000"/>
                <a:gridCol w="680000"/>
                <a:gridCol w="680000"/>
              </a:tblGrid>
              <a:tr h="395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Algorithm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ZeroR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OneR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J48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JRip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IBk (k=1)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SMO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LibSVM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Higher Seed</a:t>
                      </a:r>
                    </a:p>
                  </a:txBody>
                  <a:tcPr marT="63500" marB="63500" marR="63500" marL="63500"/>
                </a:tc>
              </a:tr>
              <a:tr h="395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Accuracy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48.951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68.5315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79.7203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69.9301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81.1189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67.1329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84.6154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56.993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graphicFrame>
        <p:nvGraphicFramePr>
          <p:cNvPr id="119" name="Shape 119"/>
          <p:cNvGraphicFramePr/>
          <p:nvPr/>
        </p:nvGraphicFramePr>
        <p:xfrm>
          <a:off x="2601850" y="3214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{5AD4F5B0-9678-4CA9-B53D-C729C3C4A1BB}</a:tableStyleId>
              </a:tblPr>
              <a:tblGrid>
                <a:gridCol w="684200"/>
                <a:gridCol w="684200"/>
                <a:gridCol w="684200"/>
                <a:gridCol w="684200"/>
                <a:gridCol w="684200"/>
                <a:gridCol w="684200"/>
                <a:gridCol w="684200"/>
                <a:gridCol w="684200"/>
                <a:gridCol w="684200"/>
              </a:tblGrid>
              <a:tr h="4155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Algorithm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ZeroR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OneR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J48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JRip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IBk (k=1)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SMO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LibSVM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Higher Seed</a:t>
                      </a:r>
                    </a:p>
                  </a:txBody>
                  <a:tcPr marT="63500" marB="63500" marR="63500" marL="63500"/>
                </a:tc>
              </a:tr>
              <a:tr h="4155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Accuracy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47.9167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80.7292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87.5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85.4167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89.0625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72.3958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93.2292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61.4583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Attribute Subset Selection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Started with 35 attributes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Possible Upset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Final Subset (5 attributes): Free Throw Attempts (FTA), Defensive Rebounds (DRB), Field Goal Attempts (FGA 2), Free Throw Attempts (FTA 2), Defensive Rebounds (DRB 2)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Toss Ups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Final Subset (4 attributes): Field Goals Made (FGM), Field Goal Attempts (FGA), Free Throw Attempts (FTA), Free Throw Made (FTM)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