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notesMasterIdLst>
    <p:notesMasterId r:id="rId19"/>
  </p:notesMasterIdLst>
  <p:sldIdLst>
    <p:sldId id="256" r:id="rId2"/>
    <p:sldId id="280" r:id="rId3"/>
    <p:sldId id="274" r:id="rId4"/>
    <p:sldId id="257" r:id="rId5"/>
    <p:sldId id="276" r:id="rId6"/>
    <p:sldId id="262" r:id="rId7"/>
    <p:sldId id="267" r:id="rId8"/>
    <p:sldId id="282" r:id="rId9"/>
    <p:sldId id="283" r:id="rId10"/>
    <p:sldId id="260" r:id="rId11"/>
    <p:sldId id="261" r:id="rId12"/>
    <p:sldId id="269" r:id="rId13"/>
    <p:sldId id="275" r:id="rId14"/>
    <p:sldId id="277" r:id="rId15"/>
    <p:sldId id="281" r:id="rId16"/>
    <p:sldId id="270" r:id="rId17"/>
    <p:sldId id="271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896"/>
    <a:srgbClr val="F7F8FD"/>
    <a:srgbClr val="02213D"/>
    <a:srgbClr val="02182C"/>
    <a:srgbClr val="55B0C3"/>
    <a:srgbClr val="2E2D2D"/>
    <a:srgbClr val="F94A49"/>
    <a:srgbClr val="5E715B"/>
    <a:srgbClr val="F94A48"/>
    <a:srgbClr val="447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9" autoAdjust="0"/>
    <p:restoredTop sz="94652" autoAdjust="0"/>
  </p:normalViewPr>
  <p:slideViewPr>
    <p:cSldViewPr snapToGrid="0" snapToObjects="1">
      <p:cViewPr>
        <p:scale>
          <a:sx n="110" d="100"/>
          <a:sy n="110" d="100"/>
        </p:scale>
        <p:origin x="-80" y="-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E28B-BB29-9242-AF3C-89CB1115580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DA14-E5C3-FE4B-8CD5-EC0FC17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DA14-E5C3-FE4B-8CD5-EC0FC17380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8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1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1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2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March 14,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March 14,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2" y="774483"/>
            <a:ext cx="7848600" cy="160602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2213D"/>
                </a:solidFill>
                <a:latin typeface="Century Gothic"/>
                <a:cs typeface="Century Gothic"/>
              </a:rPr>
              <a:t>Power Outage Prediction via Twitter</a:t>
            </a:r>
            <a:endParaRPr lang="en-US" sz="4800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32" y="3249704"/>
            <a:ext cx="6400800" cy="1460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2213D"/>
                </a:solidFill>
                <a:latin typeface="Century Gothic"/>
                <a:cs typeface="Century Gothic"/>
              </a:rPr>
              <a:t>Rodolfo Santana</a:t>
            </a:r>
          </a:p>
          <a:p>
            <a:r>
              <a:rPr lang="en-US" sz="2200" dirty="0" smtClean="0">
                <a:solidFill>
                  <a:srgbClr val="02213D"/>
                </a:solidFill>
                <a:latin typeface="Century Gothic"/>
                <a:cs typeface="Century Gothic"/>
              </a:rPr>
              <a:t>Advisors: Chris </a:t>
            </a:r>
            <a:r>
              <a:rPr lang="en-US" sz="2200" dirty="0" err="1" smtClean="0">
                <a:solidFill>
                  <a:srgbClr val="02213D"/>
                </a:solidFill>
                <a:latin typeface="Century Gothic"/>
                <a:cs typeface="Century Gothic"/>
              </a:rPr>
              <a:t>Fernandes</a:t>
            </a:r>
            <a:endParaRPr lang="en-US" sz="2200" dirty="0" smtClean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r>
              <a:rPr lang="en-US" sz="2200" dirty="0" smtClean="0">
                <a:solidFill>
                  <a:srgbClr val="02213D"/>
                </a:solidFill>
                <a:latin typeface="Century Gothic"/>
                <a:cs typeface="Century Gothic"/>
              </a:rPr>
              <a:t>	     Nick Webb</a:t>
            </a:r>
          </a:p>
        </p:txBody>
      </p:sp>
      <p:pic>
        <p:nvPicPr>
          <p:cNvPr id="10" name="Picture 9" descr="twitter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74" y="2999827"/>
            <a:ext cx="3837841" cy="23034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29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Future Work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3500"/>
            <a:ext cx="3942187" cy="4064000"/>
          </a:xfrm>
        </p:spPr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Collect more data for further research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More Efficient Filter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Look at other features of Tweets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Number of Likes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Number of </a:t>
            </a:r>
            <a:r>
              <a:rPr lang="en-US" dirty="0" err="1" smtClean="0">
                <a:solidFill>
                  <a:srgbClr val="02213D"/>
                </a:solidFill>
                <a:latin typeface="Century Gothic"/>
                <a:cs typeface="Century Gothic"/>
              </a:rPr>
              <a:t>Retweets</a:t>
            </a:r>
            <a:endParaRPr lang="en-US" dirty="0" smtClean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pPr lvl="1"/>
            <a:endParaRPr lang="en-US" dirty="0" smtClean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0484" y="2931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02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8" y="883225"/>
            <a:ext cx="4345137" cy="44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umblr_nz5fuxTjiP1uulebqo1_128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4" b="6104"/>
          <a:stretch>
            <a:fillRect/>
          </a:stretch>
        </p:blipFill>
        <p:spPr>
          <a:xfrm>
            <a:off x="347456" y="689877"/>
            <a:ext cx="8463394" cy="47193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3759"/>
            <a:ext cx="8229600" cy="825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7F8FD"/>
                </a:solidFill>
                <a:latin typeface="Century Gothic"/>
                <a:cs typeface="Century Gothic"/>
              </a:rPr>
              <a:t>Questions</a:t>
            </a:r>
            <a:r>
              <a:rPr lang="is-IS" dirty="0" smtClean="0">
                <a:solidFill>
                  <a:srgbClr val="F7F8FD"/>
                </a:solidFill>
                <a:latin typeface="Century Gothic"/>
                <a:cs typeface="Century Gothic"/>
              </a:rPr>
              <a:t>…</a:t>
            </a:r>
            <a:endParaRPr lang="en-US" dirty="0">
              <a:solidFill>
                <a:srgbClr val="F7F8F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827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liabilit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983" r="-2525"/>
          <a:stretch/>
        </p:blipFill>
        <p:spPr>
          <a:xfrm>
            <a:off x="1177635" y="1073728"/>
            <a:ext cx="6776149" cy="441613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Reliability of Tweets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768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Century Gothic"/>
                <a:cs typeface="Century Gothic"/>
              </a:rPr>
              <a:t>Filtering Data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Screen Shot 2016-03-03 at 3.05.3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4728" r="3270" b="5593"/>
          <a:stretch/>
        </p:blipFill>
        <p:spPr>
          <a:xfrm>
            <a:off x="4473282" y="3589116"/>
            <a:ext cx="4213518" cy="1554368"/>
          </a:xfrm>
        </p:spPr>
      </p:pic>
      <p:pic>
        <p:nvPicPr>
          <p:cNvPr id="7" name="Picture 6" descr="Screen Shot 2016-03-03 at 3.08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567" r="2955" b="6159"/>
          <a:stretch/>
        </p:blipFill>
        <p:spPr>
          <a:xfrm>
            <a:off x="4473283" y="1467257"/>
            <a:ext cx="4213518" cy="18789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2" y="1333500"/>
            <a:ext cx="174045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3D3B3B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3D3B3B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Kept</a:t>
            </a:r>
            <a:endParaRPr lang="is-IS" dirty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endParaRPr lang="is-IS" dirty="0" smtClean="0">
              <a:solidFill>
                <a:srgbClr val="3D3B3B"/>
              </a:solidFill>
              <a:latin typeface="Century Gothic"/>
              <a:cs typeface="Century Gothic"/>
            </a:endParaRPr>
          </a:p>
          <a:p>
            <a:endParaRPr lang="is-IS" dirty="0">
              <a:solidFill>
                <a:srgbClr val="3D3B3B"/>
              </a:solidFill>
              <a:latin typeface="Century Gothic"/>
              <a:cs typeface="Century Gothic"/>
            </a:endParaRPr>
          </a:p>
          <a:p>
            <a:endParaRPr lang="is-IS" dirty="0">
              <a:solidFill>
                <a:srgbClr val="3D3B3B"/>
              </a:solidFill>
              <a:latin typeface="Century Gothic"/>
              <a:cs typeface="Century Gothic"/>
            </a:endParaRPr>
          </a:p>
          <a:p>
            <a:r>
              <a:rPr lang="is-IS" dirty="0" smtClean="0">
                <a:solidFill>
                  <a:srgbClr val="02213D"/>
                </a:solidFill>
                <a:latin typeface="Century Gothic"/>
                <a:cs typeface="Century Gothic"/>
              </a:rPr>
              <a:t>Filtered Out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2158996" y="2219741"/>
            <a:ext cx="1721779" cy="614923"/>
          </a:xfrm>
          <a:prstGeom prst="stripedRightArrow">
            <a:avLst>
              <a:gd name="adj1" fmla="val 46245"/>
              <a:gd name="adj2" fmla="val 50000"/>
            </a:avLst>
          </a:prstGeom>
          <a:solidFill>
            <a:srgbClr val="02213D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213D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2158996" y="4034687"/>
            <a:ext cx="1721779" cy="614923"/>
          </a:xfrm>
          <a:prstGeom prst="stripedRightArrow">
            <a:avLst>
              <a:gd name="adj1" fmla="val 46245"/>
              <a:gd name="adj2" fmla="val 50000"/>
            </a:avLst>
          </a:prstGeom>
          <a:solidFill>
            <a:srgbClr val="02213D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0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terResul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7244" r="-707"/>
          <a:stretch/>
        </p:blipFill>
        <p:spPr>
          <a:xfrm>
            <a:off x="1437541" y="1039093"/>
            <a:ext cx="6268918" cy="4641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Filter Impact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65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Geo-Tag Bounding Box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Screen Shot 2016-03-04 at 2.09.1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1" t="23727" r="-396" b="3262"/>
          <a:stretch/>
        </p:blipFill>
        <p:spPr>
          <a:xfrm>
            <a:off x="4929909" y="1270000"/>
            <a:ext cx="3094182" cy="3956242"/>
          </a:xfrm>
        </p:spPr>
      </p:pic>
      <p:sp>
        <p:nvSpPr>
          <p:cNvPr id="3" name="TextBox 2"/>
          <p:cNvSpPr txBox="1"/>
          <p:nvPr/>
        </p:nvSpPr>
        <p:spPr>
          <a:xfrm>
            <a:off x="796636" y="1414107"/>
            <a:ext cx="32096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213D"/>
                </a:solidFill>
                <a:latin typeface="Century Gothic"/>
                <a:cs typeface="Century Gothic"/>
              </a:rPr>
              <a:t>A bounding box of coordinates which encloses a place.</a:t>
            </a:r>
            <a:endParaRPr lang="en-US" sz="2400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26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Decision Tree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5" name="Content Placeholder 4" descr="Cross-validation Tre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3" r="-3603" b="2288"/>
          <a:stretch/>
        </p:blipFill>
        <p:spPr>
          <a:xfrm>
            <a:off x="11545" y="1188537"/>
            <a:ext cx="8686800" cy="4191645"/>
          </a:xfrm>
        </p:spPr>
      </p:pic>
    </p:spTree>
    <p:extLst>
      <p:ext uri="{BB962C8B-B14F-4D97-AF65-F5344CB8AC3E}">
        <p14:creationId xmlns:p14="http://schemas.microsoft.com/office/powerpoint/2010/main" val="147342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WEKA Results</a:t>
            </a:r>
            <a:endParaRPr lang="en-US" dirty="0">
              <a:solidFill>
                <a:srgbClr val="02213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479206"/>
              </p:ext>
            </p:extLst>
          </p:nvPr>
        </p:nvGraphicFramePr>
        <p:xfrm>
          <a:off x="407451" y="1270000"/>
          <a:ext cx="8347419" cy="416385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30308"/>
                <a:gridCol w="1510293"/>
                <a:gridCol w="1535606"/>
                <a:gridCol w="1535606"/>
                <a:gridCol w="1535606"/>
              </a:tblGrid>
              <a:tr h="43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5B0C3"/>
                          </a:solidFill>
                          <a:latin typeface="Century Gothic"/>
                          <a:cs typeface="Century Gothic"/>
                        </a:rPr>
                        <a:t>ALGORITHM</a:t>
                      </a:r>
                      <a:endParaRPr lang="en-US" sz="1800" b="0" dirty="0">
                        <a:solidFill>
                          <a:srgbClr val="55B0C3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</a:tr>
              <a:tr h="623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FILTERS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Decision</a:t>
                      </a:r>
                      <a:r>
                        <a:rPr lang="en-US" sz="1800" b="0" baseline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 Tree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Naive Bayes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Rules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Support</a:t>
                      </a:r>
                      <a:r>
                        <a:rPr lang="en-US" sz="1800" b="0" baseline="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 Vector Machine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213D"/>
                    </a:solidFill>
                  </a:tcPr>
                </a:tc>
              </a:tr>
              <a:tr h="35360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Original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i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88.3824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87.6471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Lower Case Tokens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89.2353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88.5588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88.0882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88.5294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8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Output Word Counts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87.6471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87.3529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87.6471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87.3529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Root Words</a:t>
                      </a:r>
                      <a:endParaRPr lang="en-US" sz="1800" b="0" dirty="0" smtClean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88.3824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87.6471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0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IDF Transform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48.6765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87.6471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87.3529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0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E"/>
                          </a:solidFill>
                          <a:latin typeface="Century Gothic"/>
                          <a:cs typeface="Century Gothic"/>
                        </a:rPr>
                        <a:t>DF Transform</a:t>
                      </a:r>
                      <a:endParaRPr lang="en-US" sz="1800" b="0" dirty="0">
                        <a:solidFill>
                          <a:srgbClr val="FFFFFE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221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87.9412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87.7941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2213D"/>
                          </a:solidFill>
                          <a:latin typeface="Century Gothic"/>
                          <a:cs typeface="Century Gothic"/>
                        </a:rPr>
                        <a:t>87.9412</a:t>
                      </a:r>
                      <a:endParaRPr lang="en-US" sz="1800" b="0" dirty="0">
                        <a:solidFill>
                          <a:srgbClr val="02213D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2626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20678" y="7642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4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Motivations</a:t>
            </a:r>
            <a:endParaRPr lang="en-US" dirty="0">
              <a:solidFill>
                <a:srgbClr val="02213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4187735" cy="4064000"/>
          </a:xfrm>
        </p:spPr>
        <p:txBody>
          <a:bodyPr/>
          <a:lstStyle/>
          <a:p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Identification of weak points in 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system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Help improve reaction and restoration time</a:t>
            </a:r>
          </a:p>
        </p:txBody>
      </p:sp>
      <p:pic>
        <p:nvPicPr>
          <p:cNvPr id="4" name="Picture 3" descr="649908-20141128_Outages_10-1024x93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/>
          <a:stretch/>
        </p:blipFill>
        <p:spPr>
          <a:xfrm>
            <a:off x="5018122" y="631864"/>
            <a:ext cx="3849995" cy="48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Process 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Diagram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project copy cop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570"/>
          <a:stretch/>
        </p:blipFill>
        <p:spPr>
          <a:xfrm>
            <a:off x="2107956" y="1470774"/>
            <a:ext cx="6152245" cy="3883823"/>
          </a:xfrm>
        </p:spPr>
      </p:pic>
      <p:pic>
        <p:nvPicPr>
          <p:cNvPr id="15" name="Picture 14" descr="Twitter-1Password-sign-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7" y="1539421"/>
            <a:ext cx="1857119" cy="37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Data Collection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4" y="1270002"/>
            <a:ext cx="4183387" cy="404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Tweets that: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Contain searched terms</a:t>
            </a:r>
          </a:p>
          <a:p>
            <a:pPr lvl="2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Power outage</a:t>
            </a:r>
          </a:p>
          <a:p>
            <a:pPr lvl="2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Power failure</a:t>
            </a:r>
          </a:p>
          <a:p>
            <a:pPr lvl="2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Flickering lights</a:t>
            </a:r>
          </a:p>
          <a:p>
            <a:pPr lvl="2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Etc.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Are geo-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tagged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iphone-social-apps-twit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11435"/>
          <a:stretch/>
        </p:blipFill>
        <p:spPr>
          <a:xfrm>
            <a:off x="4843833" y="629379"/>
            <a:ext cx="4000307" cy="47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799"/>
            <a:ext cx="4359346" cy="1175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Getting the Precise Location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226"/>
            <a:ext cx="4183393" cy="3586320"/>
          </a:xfrm>
        </p:spPr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Location </a:t>
            </a:r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Types:</a:t>
            </a:r>
          </a:p>
          <a:p>
            <a:pPr lvl="1"/>
            <a:r>
              <a:rPr lang="en-US" sz="1800" dirty="0">
                <a:solidFill>
                  <a:srgbClr val="02213D"/>
                </a:solidFill>
                <a:latin typeface="Century Gothic"/>
                <a:cs typeface="Century Gothic"/>
              </a:rPr>
              <a:t>Admin (</a:t>
            </a:r>
            <a:r>
              <a:rPr lang="en-US" sz="1800" i="1" dirty="0">
                <a:solidFill>
                  <a:srgbClr val="02213D"/>
                </a:solidFill>
                <a:latin typeface="Century Gothic"/>
                <a:cs typeface="Century Gothic"/>
              </a:rPr>
              <a:t>State)</a:t>
            </a:r>
            <a:endParaRPr lang="en-US" sz="1800" dirty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pPr lvl="1"/>
            <a:r>
              <a:rPr lang="en-US" sz="1800" dirty="0">
                <a:solidFill>
                  <a:srgbClr val="02213D"/>
                </a:solidFill>
                <a:latin typeface="Century Gothic"/>
                <a:cs typeface="Century Gothic"/>
              </a:rPr>
              <a:t>City</a:t>
            </a:r>
          </a:p>
          <a:p>
            <a:pPr lvl="1"/>
            <a:r>
              <a:rPr lang="en-US" sz="1800" dirty="0">
                <a:solidFill>
                  <a:srgbClr val="02213D"/>
                </a:solidFill>
                <a:latin typeface="Century Gothic"/>
                <a:cs typeface="Century Gothic"/>
              </a:rPr>
              <a:t>Neighborhood</a:t>
            </a:r>
          </a:p>
          <a:p>
            <a:pPr lvl="1"/>
            <a:r>
              <a:rPr lang="en-US" sz="1800" dirty="0">
                <a:solidFill>
                  <a:srgbClr val="02213D"/>
                </a:solidFill>
                <a:latin typeface="Century Gothic"/>
                <a:cs typeface="Century Gothic"/>
              </a:rPr>
              <a:t>POI </a:t>
            </a:r>
            <a:r>
              <a:rPr lang="en-US" sz="1800" i="1" dirty="0">
                <a:solidFill>
                  <a:srgbClr val="02213D"/>
                </a:solidFill>
                <a:latin typeface="Century Gothic"/>
                <a:cs typeface="Century Gothic"/>
              </a:rPr>
              <a:t>(Point of Interest)</a:t>
            </a:r>
            <a:endParaRPr lang="en-US" sz="1800" dirty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pPr marL="182880" lvl="1"/>
            <a:r>
              <a:rPr lang="en-US" sz="2400" dirty="0">
                <a:solidFill>
                  <a:srgbClr val="02213D"/>
                </a:solidFill>
                <a:latin typeface="Century Gothic"/>
                <a:cs typeface="Century Gothic"/>
              </a:rPr>
              <a:t>Sharing Precise </a:t>
            </a:r>
            <a:r>
              <a:rPr lang="en-US" sz="2400" dirty="0" smtClean="0">
                <a:solidFill>
                  <a:srgbClr val="02213D"/>
                </a:solidFill>
                <a:latin typeface="Century Gothic"/>
                <a:cs typeface="Century Gothic"/>
              </a:rPr>
              <a:t>Location</a:t>
            </a:r>
            <a:endParaRPr lang="en-US" sz="2400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lo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3" y="519365"/>
            <a:ext cx="4323249" cy="5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Classifying Data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4" y="1350092"/>
            <a:ext cx="3948223" cy="404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WEKA: machine learning software used for predictive modeling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Decision Tree Algorithm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PO </a:t>
            </a:r>
            <a:r>
              <a:rPr lang="en-US" i="1" dirty="0" smtClean="0">
                <a:solidFill>
                  <a:srgbClr val="02213D"/>
                </a:solidFill>
                <a:latin typeface="Century Gothic"/>
                <a:cs typeface="Century Gothic"/>
              </a:rPr>
              <a:t>(Power Outage)</a:t>
            </a:r>
            <a:endParaRPr lang="en-US" dirty="0" smtClean="0">
              <a:solidFill>
                <a:srgbClr val="02213D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PL </a:t>
            </a:r>
            <a:r>
              <a:rPr lang="en-US" i="1" dirty="0" smtClean="0">
                <a:solidFill>
                  <a:srgbClr val="02213D"/>
                </a:solidFill>
                <a:latin typeface="Century Gothic"/>
                <a:cs typeface="Century Gothic"/>
              </a:rPr>
              <a:t>(Power Low)</a:t>
            </a:r>
            <a:endParaRPr lang="en-US" dirty="0" smtClean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geoTagg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4299" r="3297" b="6488"/>
          <a:stretch/>
        </p:blipFill>
        <p:spPr>
          <a:xfrm>
            <a:off x="4607823" y="1270002"/>
            <a:ext cx="4270666" cy="1587207"/>
          </a:xfrm>
          <a:prstGeom prst="rect">
            <a:avLst/>
          </a:prstGeom>
        </p:spPr>
      </p:pic>
      <p:pic>
        <p:nvPicPr>
          <p:cNvPr id="8" name="Picture 7" descr="Screen Shot 2016-03-03 at 2.58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3734" b="8527"/>
          <a:stretch/>
        </p:blipFill>
        <p:spPr>
          <a:xfrm>
            <a:off x="4607823" y="3125887"/>
            <a:ext cx="4270666" cy="20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Visualization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3500"/>
            <a:ext cx="4080164" cy="4064000"/>
          </a:xfrm>
        </p:spPr>
        <p:txBody>
          <a:bodyPr/>
          <a:lstStyle/>
          <a:p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A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id for prediction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Group tweets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Close in Space and Time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Limitations based on trial and error</a:t>
            </a:r>
          </a:p>
        </p:txBody>
      </p:sp>
      <p:pic>
        <p:nvPicPr>
          <p:cNvPr id="8" name="Picture 7" descr="groupClose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7" y="1040763"/>
            <a:ext cx="4260273" cy="39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Patterns Found in Grouping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3987800" cy="4064000"/>
          </a:xfrm>
        </p:spPr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Directional Pattern</a:t>
            </a:r>
          </a:p>
          <a:p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Case-Study: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Limitations </a:t>
            </a:r>
          </a:p>
          <a:p>
            <a:pPr lvl="2"/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2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5 miles</a:t>
            </a:r>
          </a:p>
          <a:p>
            <a:pPr lvl="2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3 </a:t>
            </a:r>
            <a:r>
              <a:rPr lang="en-US" dirty="0">
                <a:solidFill>
                  <a:srgbClr val="02213D"/>
                </a:solidFill>
                <a:latin typeface="Century Gothic"/>
                <a:cs typeface="Century Gothic"/>
              </a:rPr>
              <a:t>hour </a:t>
            </a:r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timeframe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14 Locales</a:t>
            </a:r>
          </a:p>
          <a:p>
            <a:pPr lvl="1"/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9 showed directional pattern</a:t>
            </a:r>
          </a:p>
          <a:p>
            <a:pPr lvl="1"/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direc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r="3381"/>
          <a:stretch/>
        </p:blipFill>
        <p:spPr>
          <a:xfrm>
            <a:off x="4218704" y="1258455"/>
            <a:ext cx="4618181" cy="41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Conclusion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5107709" cy="4064000"/>
          </a:xfrm>
        </p:spPr>
        <p:txBody>
          <a:bodyPr/>
          <a:lstStyle/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Power Outage Detection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Find groups of tweets</a:t>
            </a:r>
          </a:p>
          <a:p>
            <a:r>
              <a:rPr lang="en-US" dirty="0" smtClean="0">
                <a:solidFill>
                  <a:srgbClr val="02213D"/>
                </a:solidFill>
                <a:latin typeface="Century Gothic"/>
                <a:cs typeface="Century Gothic"/>
              </a:rPr>
              <a:t>Prediction of power outages from directional pattern</a:t>
            </a:r>
            <a:endParaRPr lang="en-US" dirty="0">
              <a:solidFill>
                <a:srgbClr val="02213D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e65e531935OPQULHV_87168_bc9050d50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1" y="749298"/>
            <a:ext cx="3445164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6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1">
      <a:dk1>
        <a:srgbClr val="54AFC2"/>
      </a:dk1>
      <a:lt1>
        <a:srgbClr val="E7EBEB"/>
      </a:lt1>
      <a:dk2>
        <a:srgbClr val="02182C"/>
      </a:dk2>
      <a:lt2>
        <a:srgbClr val="02182C"/>
      </a:lt2>
      <a:accent1>
        <a:srgbClr val="82BB91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FFCD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10105</TotalTime>
  <Words>248</Words>
  <Application>Microsoft Macintosh PowerPoint</Application>
  <PresentationFormat>On-screen Show (16:10)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Power Outage Prediction via Twitter</vt:lpstr>
      <vt:lpstr>Motivations</vt:lpstr>
      <vt:lpstr>Process Diagram</vt:lpstr>
      <vt:lpstr>Data Collection</vt:lpstr>
      <vt:lpstr>Getting the Precise Location</vt:lpstr>
      <vt:lpstr>Classifying Data</vt:lpstr>
      <vt:lpstr>Visualization</vt:lpstr>
      <vt:lpstr>Patterns Found in Grouping</vt:lpstr>
      <vt:lpstr>Conclusion</vt:lpstr>
      <vt:lpstr>Future Work</vt:lpstr>
      <vt:lpstr>Questions…</vt:lpstr>
      <vt:lpstr>Reliability of Tweets</vt:lpstr>
      <vt:lpstr>Filtering Data</vt:lpstr>
      <vt:lpstr>Filter Impact</vt:lpstr>
      <vt:lpstr>Geo-Tag Bounding Box</vt:lpstr>
      <vt:lpstr>Decision Tree</vt:lpstr>
      <vt:lpstr>WEKA Results</vt:lpstr>
    </vt:vector>
  </TitlesOfParts>
  <Company>Union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Twitter to identify Power Outages</dc:title>
  <dc:creator>Rodolfo Santana</dc:creator>
  <cp:lastModifiedBy>Rodolfo Santana</cp:lastModifiedBy>
  <cp:revision>115</cp:revision>
  <dcterms:created xsi:type="dcterms:W3CDTF">2015-05-20T23:20:15Z</dcterms:created>
  <dcterms:modified xsi:type="dcterms:W3CDTF">2016-03-17T21:45:04Z</dcterms:modified>
</cp:coreProperties>
</file>