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
  </p:notesMasterIdLst>
  <p:handoutMasterIdLst>
    <p:handoutMasterId r:id="rId4"/>
  </p:handoutMasterIdLst>
  <p:sldIdLst>
    <p:sldId id="256" r:id="rId2"/>
  </p:sldIdLst>
  <p:sldSz cx="40233600" cy="329184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ＭＳ Ｐゴシック" charset="0"/>
        <a:cs typeface="+mn-cs"/>
      </a:defRPr>
    </a:lvl1pPr>
    <a:lvl2pPr marL="457200" algn="l" rtl="0" eaLnBrk="0" fontAlgn="base" hangingPunct="0">
      <a:spcBef>
        <a:spcPct val="0"/>
      </a:spcBef>
      <a:spcAft>
        <a:spcPct val="0"/>
      </a:spcAft>
      <a:defRPr sz="4000" b="1" kern="1200">
        <a:solidFill>
          <a:srgbClr val="003399"/>
        </a:solidFill>
        <a:latin typeface="Arial" charset="0"/>
        <a:ea typeface="ＭＳ Ｐゴシック" charset="0"/>
        <a:cs typeface="+mn-cs"/>
      </a:defRPr>
    </a:lvl2pPr>
    <a:lvl3pPr marL="914400" algn="l" rtl="0" eaLnBrk="0" fontAlgn="base" hangingPunct="0">
      <a:spcBef>
        <a:spcPct val="0"/>
      </a:spcBef>
      <a:spcAft>
        <a:spcPct val="0"/>
      </a:spcAft>
      <a:defRPr sz="4000" b="1" kern="1200">
        <a:solidFill>
          <a:srgbClr val="003399"/>
        </a:solidFill>
        <a:latin typeface="Arial" charset="0"/>
        <a:ea typeface="ＭＳ Ｐゴシック" charset="0"/>
        <a:cs typeface="+mn-cs"/>
      </a:defRPr>
    </a:lvl3pPr>
    <a:lvl4pPr marL="1371600" algn="l" rtl="0" eaLnBrk="0" fontAlgn="base" hangingPunct="0">
      <a:spcBef>
        <a:spcPct val="0"/>
      </a:spcBef>
      <a:spcAft>
        <a:spcPct val="0"/>
      </a:spcAft>
      <a:defRPr sz="4000" b="1" kern="1200">
        <a:solidFill>
          <a:srgbClr val="003399"/>
        </a:solidFill>
        <a:latin typeface="Arial" charset="0"/>
        <a:ea typeface="ＭＳ Ｐゴシック" charset="0"/>
        <a:cs typeface="+mn-cs"/>
      </a:defRPr>
    </a:lvl4pPr>
    <a:lvl5pPr marL="1828800" algn="l" rtl="0" eaLnBrk="0" fontAlgn="base" hangingPunct="0">
      <a:spcBef>
        <a:spcPct val="0"/>
      </a:spcBef>
      <a:spcAft>
        <a:spcPct val="0"/>
      </a:spcAft>
      <a:defRPr sz="4000" b="1" kern="1200">
        <a:solidFill>
          <a:srgbClr val="003399"/>
        </a:solidFill>
        <a:latin typeface="Arial" charset="0"/>
        <a:ea typeface="ＭＳ Ｐゴシック" charset="0"/>
        <a:cs typeface="+mn-cs"/>
      </a:defRPr>
    </a:lvl5pPr>
    <a:lvl6pPr marL="2286000" algn="l" defTabSz="457200" rtl="0" eaLnBrk="1" latinLnBrk="0" hangingPunct="1">
      <a:defRPr sz="4000" b="1" kern="1200">
        <a:solidFill>
          <a:srgbClr val="003399"/>
        </a:solidFill>
        <a:latin typeface="Arial" charset="0"/>
        <a:ea typeface="ＭＳ Ｐゴシック" charset="0"/>
        <a:cs typeface="+mn-cs"/>
      </a:defRPr>
    </a:lvl6pPr>
    <a:lvl7pPr marL="2743200" algn="l" defTabSz="457200" rtl="0" eaLnBrk="1" latinLnBrk="0" hangingPunct="1">
      <a:defRPr sz="4000" b="1" kern="1200">
        <a:solidFill>
          <a:srgbClr val="003399"/>
        </a:solidFill>
        <a:latin typeface="Arial" charset="0"/>
        <a:ea typeface="ＭＳ Ｐゴシック" charset="0"/>
        <a:cs typeface="+mn-cs"/>
      </a:defRPr>
    </a:lvl7pPr>
    <a:lvl8pPr marL="3200400" algn="l" defTabSz="457200" rtl="0" eaLnBrk="1" latinLnBrk="0" hangingPunct="1">
      <a:defRPr sz="4000" b="1" kern="1200">
        <a:solidFill>
          <a:srgbClr val="003399"/>
        </a:solidFill>
        <a:latin typeface="Arial" charset="0"/>
        <a:ea typeface="ＭＳ Ｐゴシック" charset="0"/>
        <a:cs typeface="+mn-cs"/>
      </a:defRPr>
    </a:lvl8pPr>
    <a:lvl9pPr marL="3657600" algn="l" defTabSz="457200" rtl="0" eaLnBrk="1" latinLnBrk="0" hangingPunct="1">
      <a:defRPr sz="4000" b="1" kern="1200">
        <a:solidFill>
          <a:srgbClr val="003399"/>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C"/>
    <a:srgbClr val="D1EADB"/>
    <a:srgbClr val="02182C"/>
    <a:srgbClr val="BCF9FF"/>
    <a:srgbClr val="272626"/>
    <a:srgbClr val="F8F9E7"/>
    <a:srgbClr val="000099"/>
    <a:srgbClr val="A50021"/>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6" autoAdjust="0"/>
    <p:restoredTop sz="87521" autoAdjust="0"/>
  </p:normalViewPr>
  <p:slideViewPr>
    <p:cSldViewPr>
      <p:cViewPr>
        <p:scale>
          <a:sx n="25" d="100"/>
          <a:sy n="25" d="100"/>
        </p:scale>
        <p:origin x="-1216" y="992"/>
      </p:cViewPr>
      <p:guideLst>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8F769900-4D7E-104D-8EC2-67506C1E96F8}" type="slidenum">
              <a:rPr lang="en-US"/>
              <a:pPr/>
              <a:t>‹#›</a:t>
            </a:fld>
            <a:endParaRPr lang="en-US"/>
          </a:p>
        </p:txBody>
      </p:sp>
    </p:spTree>
    <p:extLst>
      <p:ext uri="{BB962C8B-B14F-4D97-AF65-F5344CB8AC3E}">
        <p14:creationId xmlns:p14="http://schemas.microsoft.com/office/powerpoint/2010/main" val="121386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124200" y="549275"/>
            <a:ext cx="3352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EAC0A790-38DD-8641-A393-5DBFB0D2CFCE}" type="slidenum">
              <a:rPr lang="en-US"/>
              <a:pPr/>
              <a:t>‹#›</a:t>
            </a:fld>
            <a:endParaRPr lang="en-US"/>
          </a:p>
        </p:txBody>
      </p:sp>
    </p:spTree>
    <p:extLst>
      <p:ext uri="{BB962C8B-B14F-4D97-AF65-F5344CB8AC3E}">
        <p14:creationId xmlns:p14="http://schemas.microsoft.com/office/powerpoint/2010/main" val="4241480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3682"/>
            <a:ext cx="34533840" cy="9250680"/>
          </a:xfrm>
        </p:spPr>
        <p:txBody>
          <a:bodyPr anchor="b">
            <a:noAutofit/>
          </a:bodyPr>
          <a:lstStyle>
            <a:lvl1pPr>
              <a:defRPr sz="247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3017520" y="16824960"/>
            <a:ext cx="28163520" cy="8412480"/>
          </a:xfrm>
        </p:spPr>
        <p:txBody>
          <a:bodyPr/>
          <a:lstStyle>
            <a:lvl1pPr marL="0" indent="0" algn="l">
              <a:buNone/>
              <a:defRPr>
                <a:solidFill>
                  <a:schemeClr val="tx1">
                    <a:lumMod val="75000"/>
                    <a:lumOff val="25000"/>
                  </a:schemeClr>
                </a:solidFill>
              </a:defRPr>
            </a:lvl1pPr>
            <a:lvl2pPr marL="2090044" indent="0" algn="ctr">
              <a:buNone/>
              <a:defRPr>
                <a:solidFill>
                  <a:schemeClr val="tx1">
                    <a:tint val="75000"/>
                  </a:schemeClr>
                </a:solidFill>
              </a:defRPr>
            </a:lvl2pPr>
            <a:lvl3pPr marL="4180088" indent="0" algn="ctr">
              <a:buNone/>
              <a:defRPr>
                <a:solidFill>
                  <a:schemeClr val="tx1">
                    <a:tint val="75000"/>
                  </a:schemeClr>
                </a:solidFill>
              </a:defRPr>
            </a:lvl3pPr>
            <a:lvl4pPr marL="6270132" indent="0" algn="ctr">
              <a:buNone/>
              <a:defRPr>
                <a:solidFill>
                  <a:schemeClr val="tx1">
                    <a:tint val="75000"/>
                  </a:schemeClr>
                </a:solidFill>
              </a:defRPr>
            </a:lvl4pPr>
            <a:lvl5pPr marL="8360176" indent="0" algn="ctr">
              <a:buNone/>
              <a:defRPr>
                <a:solidFill>
                  <a:schemeClr val="tx1">
                    <a:tint val="75000"/>
                  </a:schemeClr>
                </a:solidFill>
              </a:defRPr>
            </a:lvl5pPr>
            <a:lvl6pPr marL="10450220" indent="0" algn="ctr">
              <a:buNone/>
              <a:defRPr>
                <a:solidFill>
                  <a:schemeClr val="tx1">
                    <a:tint val="75000"/>
                  </a:schemeClr>
                </a:solidFill>
              </a:defRPr>
            </a:lvl6pPr>
            <a:lvl7pPr marL="12540264" indent="0" algn="ctr">
              <a:buNone/>
              <a:defRPr>
                <a:solidFill>
                  <a:schemeClr val="tx1">
                    <a:tint val="75000"/>
                  </a:schemeClr>
                </a:solidFill>
              </a:defRPr>
            </a:lvl7pPr>
            <a:lvl8pPr marL="14630309" indent="0" algn="ctr">
              <a:buNone/>
              <a:defRPr>
                <a:solidFill>
                  <a:schemeClr val="tx1">
                    <a:tint val="75000"/>
                  </a:schemeClr>
                </a:solidFill>
              </a:defRPr>
            </a:lvl8pPr>
            <a:lvl9pPr marL="1672035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CE7F1C8-EDC0-0D4A-80C9-67106B5273D4}" type="slidenum">
              <a:rPr lang="en-US" smtClean="0"/>
              <a:pPr/>
              <a:t>‹#›</a:t>
            </a:fld>
            <a:endParaRPr lang="en-US"/>
          </a:p>
        </p:txBody>
      </p:sp>
      <p:cxnSp>
        <p:nvCxnSpPr>
          <p:cNvPr id="8" name="Straight Connector 7"/>
          <p:cNvCxnSpPr/>
          <p:nvPr/>
        </p:nvCxnSpPr>
        <p:spPr>
          <a:xfrm>
            <a:off x="3017520" y="16312896"/>
            <a:ext cx="34533840" cy="76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847C72-D903-0344-B5FE-C902C94962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2926080"/>
            <a:ext cx="9052560" cy="2816352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11680" y="2926080"/>
            <a:ext cx="26487120" cy="28163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846F53-ACED-C147-B000-5445C2237C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69850C-5201-514B-B771-04FA56191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78177" y="11338562"/>
            <a:ext cx="34198560" cy="10561320"/>
          </a:xfrm>
        </p:spPr>
        <p:txBody>
          <a:bodyPr anchor="b">
            <a:normAutofit/>
          </a:bodyPr>
          <a:lstStyle>
            <a:lvl1pPr algn="l">
              <a:defRPr sz="219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3178177" y="22208949"/>
            <a:ext cx="34198560" cy="7200898"/>
          </a:xfrm>
        </p:spPr>
        <p:txBody>
          <a:bodyPr anchor="t">
            <a:normAutofit/>
          </a:bodyPr>
          <a:lstStyle>
            <a:lvl1pPr marL="0" indent="0">
              <a:buNone/>
              <a:defRPr sz="11000">
                <a:solidFill>
                  <a:schemeClr val="tx2"/>
                </a:solidFill>
              </a:defRPr>
            </a:lvl1pPr>
            <a:lvl2pPr marL="2090044" indent="0">
              <a:buNone/>
              <a:defRPr sz="8200">
                <a:solidFill>
                  <a:schemeClr val="tx1">
                    <a:tint val="75000"/>
                  </a:schemeClr>
                </a:solidFill>
              </a:defRPr>
            </a:lvl2pPr>
            <a:lvl3pPr marL="4180088" indent="0">
              <a:buNone/>
              <a:defRPr sz="7300">
                <a:solidFill>
                  <a:schemeClr val="tx1">
                    <a:tint val="75000"/>
                  </a:schemeClr>
                </a:solidFill>
              </a:defRPr>
            </a:lvl3pPr>
            <a:lvl4pPr marL="6270132" indent="0">
              <a:buNone/>
              <a:defRPr sz="6400">
                <a:solidFill>
                  <a:schemeClr val="tx1">
                    <a:tint val="75000"/>
                  </a:schemeClr>
                </a:solidFill>
              </a:defRPr>
            </a:lvl4pPr>
            <a:lvl5pPr marL="8360176" indent="0">
              <a:buNone/>
              <a:defRPr sz="6400">
                <a:solidFill>
                  <a:schemeClr val="tx1">
                    <a:tint val="75000"/>
                  </a:schemeClr>
                </a:solidFill>
              </a:defRPr>
            </a:lvl5pPr>
            <a:lvl6pPr marL="10450220" indent="0">
              <a:buNone/>
              <a:defRPr sz="6400">
                <a:solidFill>
                  <a:schemeClr val="tx1">
                    <a:tint val="75000"/>
                  </a:schemeClr>
                </a:solidFill>
              </a:defRPr>
            </a:lvl6pPr>
            <a:lvl7pPr marL="12540264" indent="0">
              <a:buNone/>
              <a:defRPr sz="6400">
                <a:solidFill>
                  <a:schemeClr val="tx1">
                    <a:tint val="75000"/>
                  </a:schemeClr>
                </a:solidFill>
              </a:defRPr>
            </a:lvl7pPr>
            <a:lvl8pPr marL="14630309" indent="0">
              <a:buNone/>
              <a:defRPr sz="6400">
                <a:solidFill>
                  <a:schemeClr val="tx1">
                    <a:tint val="75000"/>
                  </a:schemeClr>
                </a:solidFill>
              </a:defRPr>
            </a:lvl8pPr>
            <a:lvl9pPr marL="16720353"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FC15B4-38BF-4244-8449-4BE5BE4F7363}" type="slidenum">
              <a:rPr lang="en-US" smtClean="0"/>
              <a:pPr/>
              <a:t>‹#›</a:t>
            </a:fld>
            <a:endParaRPr lang="en-US"/>
          </a:p>
        </p:txBody>
      </p:sp>
      <p:cxnSp>
        <p:nvCxnSpPr>
          <p:cNvPr id="7" name="Straight Connector 6"/>
          <p:cNvCxnSpPr/>
          <p:nvPr/>
        </p:nvCxnSpPr>
        <p:spPr>
          <a:xfrm>
            <a:off x="3218688" y="22077274"/>
            <a:ext cx="34533840" cy="76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8032090"/>
            <a:ext cx="17769840" cy="2264785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452080" y="8032090"/>
            <a:ext cx="17769840" cy="2264785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704C981-2E6D-C546-8C56-13455B814E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11680" y="8046720"/>
            <a:ext cx="17300448" cy="307085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9100" b="0">
                <a:solidFill>
                  <a:schemeClr val="tx2"/>
                </a:solidFill>
              </a:defRPr>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011680" y="11704320"/>
            <a:ext cx="17300448"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921472" y="8046720"/>
            <a:ext cx="17300448" cy="307085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9100" b="0" kern="1200" dirty="0" smtClean="0">
                <a:solidFill>
                  <a:schemeClr val="tx2"/>
                </a:solidFill>
                <a:latin typeface="+mn-lt"/>
                <a:ea typeface="+mn-ea"/>
                <a:cs typeface="+mn-cs"/>
              </a:defRPr>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0921472" y="11704320"/>
            <a:ext cx="17300448"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CF5313A-5C2C-D24C-AC37-BBE0A14CFFFA}" type="slidenum">
              <a:rPr lang="en-US" smtClean="0"/>
              <a:pPr/>
              <a:t>‹#›</a:t>
            </a:fld>
            <a:endParaRPr lang="en-US"/>
          </a:p>
        </p:txBody>
      </p:sp>
      <p:cxnSp>
        <p:nvCxnSpPr>
          <p:cNvPr id="11" name="Straight Connector 10"/>
          <p:cNvCxnSpPr/>
          <p:nvPr/>
        </p:nvCxnSpPr>
        <p:spPr>
          <a:xfrm rot="5400000">
            <a:off x="8816563" y="19420109"/>
            <a:ext cx="22603968" cy="34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753F534-B776-2947-8F2A-5B36C29F19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24C7377-797A-3043-A08A-0A04C5A9D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3801984"/>
            <a:ext cx="9414662" cy="6056986"/>
          </a:xfrm>
        </p:spPr>
        <p:txBody>
          <a:bodyPr anchor="b">
            <a:noAutofit/>
          </a:bodyPr>
          <a:lstStyle>
            <a:lvl1pPr algn="l">
              <a:defRPr sz="11000" b="0"/>
            </a:lvl1pPr>
          </a:lstStyle>
          <a:p>
            <a:r>
              <a:rPr lang="en-US" smtClean="0"/>
              <a:t>Click to edit Master title style</a:t>
            </a:r>
            <a:endParaRPr lang="en-US" dirty="0"/>
          </a:p>
        </p:txBody>
      </p:sp>
      <p:sp>
        <p:nvSpPr>
          <p:cNvPr id="3" name="Content Placeholder 2"/>
          <p:cNvSpPr>
            <a:spLocks noGrp="1"/>
          </p:cNvSpPr>
          <p:nvPr>
            <p:ph idx="1"/>
          </p:nvPr>
        </p:nvSpPr>
        <p:spPr>
          <a:xfrm>
            <a:off x="13075920" y="3801984"/>
            <a:ext cx="25146000" cy="2677363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11685" y="10226652"/>
            <a:ext cx="9414662" cy="20369352"/>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E41E36-A3BC-6143-97B9-A95EDE380B05}" type="slidenum">
              <a:rPr lang="en-US" smtClean="0"/>
              <a:pPr/>
              <a:t>‹#›</a:t>
            </a:fld>
            <a:endParaRPr lang="en-US"/>
          </a:p>
        </p:txBody>
      </p:sp>
      <p:cxnSp>
        <p:nvCxnSpPr>
          <p:cNvPr id="9" name="Straight Connector 8"/>
          <p:cNvCxnSpPr/>
          <p:nvPr/>
        </p:nvCxnSpPr>
        <p:spPr>
          <a:xfrm rot="5400000">
            <a:off x="-1173278" y="17185307"/>
            <a:ext cx="26773632" cy="69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3803904"/>
            <a:ext cx="9427792" cy="6071616"/>
          </a:xfrm>
        </p:spPr>
        <p:txBody>
          <a:bodyPr anchor="b">
            <a:normAutofit/>
          </a:bodyPr>
          <a:lstStyle>
            <a:lvl1pPr algn="l">
              <a:defRPr sz="11000" b="0"/>
            </a:lvl1pPr>
          </a:lstStyle>
          <a:p>
            <a:r>
              <a:rPr lang="en-US" smtClean="0"/>
              <a:t>Click to edit Master title style</a:t>
            </a:r>
            <a:endParaRPr lang="en-US" dirty="0"/>
          </a:p>
        </p:txBody>
      </p:sp>
      <p:sp>
        <p:nvSpPr>
          <p:cNvPr id="3" name="Picture Placeholder 2"/>
          <p:cNvSpPr>
            <a:spLocks noGrp="1"/>
          </p:cNvSpPr>
          <p:nvPr>
            <p:ph type="pic" idx="1"/>
          </p:nvPr>
        </p:nvSpPr>
        <p:spPr>
          <a:xfrm>
            <a:off x="12577884" y="4023365"/>
            <a:ext cx="25979316" cy="2640218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4600"/>
            </a:lvl1pPr>
            <a:lvl2pPr marL="2090044" indent="0">
              <a:buNone/>
              <a:defRPr sz="12800"/>
            </a:lvl2pPr>
            <a:lvl3pPr marL="4180088" indent="0">
              <a:buNone/>
              <a:defRPr sz="11000"/>
            </a:lvl3pPr>
            <a:lvl4pPr marL="6270132" indent="0">
              <a:buNone/>
              <a:defRPr sz="9100"/>
            </a:lvl4pPr>
            <a:lvl5pPr marL="8360176" indent="0">
              <a:buNone/>
              <a:defRPr sz="9100"/>
            </a:lvl5pPr>
            <a:lvl6pPr marL="10450220" indent="0">
              <a:buNone/>
              <a:defRPr sz="9100"/>
            </a:lvl6pPr>
            <a:lvl7pPr marL="12540264" indent="0">
              <a:buNone/>
              <a:defRPr sz="9100"/>
            </a:lvl7pPr>
            <a:lvl8pPr marL="14630309" indent="0">
              <a:buNone/>
              <a:defRPr sz="9100"/>
            </a:lvl8pPr>
            <a:lvl9pPr marL="16720353" indent="0">
              <a:buNone/>
              <a:defRPr sz="91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11680" y="10241280"/>
            <a:ext cx="9414662" cy="20365517"/>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B753304-BE25-2348-A512-88BBE14A8E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059773"/>
            <a:ext cx="40233600" cy="1097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8009" tIns="209004" rIns="418009" bIns="209004" rtlCol="0" anchor="ctr"/>
          <a:lstStyle/>
          <a:p>
            <a:pPr algn="ctr"/>
            <a:endParaRPr lang="en-US"/>
          </a:p>
        </p:txBody>
      </p:sp>
      <p:sp>
        <p:nvSpPr>
          <p:cNvPr id="2" name="Title Placeholder 1"/>
          <p:cNvSpPr>
            <a:spLocks noGrp="1"/>
          </p:cNvSpPr>
          <p:nvPr>
            <p:ph type="title"/>
          </p:nvPr>
        </p:nvSpPr>
        <p:spPr>
          <a:xfrm>
            <a:off x="2011680" y="2560320"/>
            <a:ext cx="36210240" cy="4754880"/>
          </a:xfrm>
          <a:prstGeom prst="rect">
            <a:avLst/>
          </a:prstGeom>
        </p:spPr>
        <p:txBody>
          <a:bodyPr vert="horz" lIns="418009" tIns="209004" rIns="418009" bIns="2090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1680" y="7680960"/>
            <a:ext cx="36210240" cy="23408640"/>
          </a:xfrm>
          <a:prstGeom prst="rect">
            <a:avLst/>
          </a:prstGeom>
        </p:spPr>
        <p:txBody>
          <a:bodyPr vert="horz" lIns="418009" tIns="209004" rIns="418009" bIns="2090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40233600" cy="1755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18009" tIns="209004" rIns="418009" bIns="209004" rtlCol="0" anchor="ctr"/>
          <a:lstStyle/>
          <a:p>
            <a:pPr algn="ctr"/>
            <a:endParaRPr lang="en-US"/>
          </a:p>
        </p:txBody>
      </p:sp>
      <p:sp>
        <p:nvSpPr>
          <p:cNvPr id="4" name="Date Placeholder 3"/>
          <p:cNvSpPr>
            <a:spLocks noGrp="1"/>
          </p:cNvSpPr>
          <p:nvPr>
            <p:ph type="dt" sz="half" idx="2"/>
          </p:nvPr>
        </p:nvSpPr>
        <p:spPr>
          <a:xfrm>
            <a:off x="2011680" y="87783"/>
            <a:ext cx="12740640" cy="1580083"/>
          </a:xfrm>
          <a:prstGeom prst="rect">
            <a:avLst/>
          </a:prstGeom>
        </p:spPr>
        <p:txBody>
          <a:bodyPr vert="horz" lIns="418009" tIns="209004" rIns="418009" bIns="209004" rtlCol="0" anchor="ctr"/>
          <a:lstStyle>
            <a:lvl1pPr algn="l">
              <a:defRPr sz="5500">
                <a:solidFill>
                  <a:srgbClr val="FFFFFF"/>
                </a:solidFill>
              </a:defRPr>
            </a:lvl1pPr>
          </a:lstStyle>
          <a:p>
            <a:pPr>
              <a:defRPr/>
            </a:pPr>
            <a:endParaRPr lang="en-US"/>
          </a:p>
        </p:txBody>
      </p:sp>
      <p:sp>
        <p:nvSpPr>
          <p:cNvPr id="5" name="Footer Placeholder 4"/>
          <p:cNvSpPr>
            <a:spLocks noGrp="1"/>
          </p:cNvSpPr>
          <p:nvPr>
            <p:ph type="ftr" sz="quarter" idx="3"/>
          </p:nvPr>
        </p:nvSpPr>
        <p:spPr>
          <a:xfrm>
            <a:off x="15087600" y="87783"/>
            <a:ext cx="18105120" cy="1580083"/>
          </a:xfrm>
          <a:prstGeom prst="rect">
            <a:avLst/>
          </a:prstGeom>
        </p:spPr>
        <p:txBody>
          <a:bodyPr vert="horz" lIns="418009" tIns="209004" rIns="418009" bIns="209004" rtlCol="0" anchor="ctr"/>
          <a:lstStyle>
            <a:lvl1pPr algn="ctr">
              <a:defRPr sz="55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33528000" y="87783"/>
            <a:ext cx="4693920" cy="1580083"/>
          </a:xfrm>
          <a:prstGeom prst="rect">
            <a:avLst/>
          </a:prstGeom>
        </p:spPr>
        <p:txBody>
          <a:bodyPr vert="horz" lIns="418009" tIns="209004" rIns="418009" bIns="209004" rtlCol="0" anchor="ctr"/>
          <a:lstStyle>
            <a:lvl1pPr algn="l">
              <a:defRPr sz="6400" b="1">
                <a:solidFill>
                  <a:srgbClr val="FFFFFF"/>
                </a:solidFill>
              </a:defRPr>
            </a:lvl1pPr>
          </a:lstStyle>
          <a:p>
            <a:fld id="{D0FB1C96-AD94-0E4B-A886-B090A9B43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180088" rtl="0" eaLnBrk="1" latinLnBrk="0" hangingPunct="1">
        <a:spcBef>
          <a:spcPct val="0"/>
        </a:spcBef>
        <a:buNone/>
        <a:defRPr sz="18300" kern="1200" spc="-457" baseline="0">
          <a:solidFill>
            <a:schemeClr val="tx2"/>
          </a:solidFill>
          <a:latin typeface="+mj-lt"/>
          <a:ea typeface="+mj-ea"/>
          <a:cs typeface="+mj-cs"/>
        </a:defRPr>
      </a:lvl1pPr>
    </p:titleStyle>
    <p:bodyStyle>
      <a:lvl1pPr marL="836018" indent="-836018" algn="l" defTabSz="4180088" rtl="0" eaLnBrk="1" latinLnBrk="0" hangingPunct="1">
        <a:spcBef>
          <a:spcPct val="20000"/>
        </a:spcBef>
        <a:buClr>
          <a:schemeClr val="accent1"/>
        </a:buClr>
        <a:buSzPct val="85000"/>
        <a:buFont typeface="Arial" pitchFamily="34" charset="0"/>
        <a:buChar char="•"/>
        <a:defRPr sz="11000" kern="1200">
          <a:solidFill>
            <a:schemeClr val="tx1"/>
          </a:solidFill>
          <a:latin typeface="+mn-lt"/>
          <a:ea typeface="+mn-ea"/>
          <a:cs typeface="+mn-cs"/>
        </a:defRPr>
      </a:lvl1pPr>
      <a:lvl2pPr marL="2090044" indent="-836018" algn="l" defTabSz="4180088" rtl="0" eaLnBrk="1" latinLnBrk="0" hangingPunct="1">
        <a:spcBef>
          <a:spcPct val="20000"/>
        </a:spcBef>
        <a:buClr>
          <a:schemeClr val="accent1"/>
        </a:buClr>
        <a:buSzPct val="85000"/>
        <a:buFont typeface="Arial" pitchFamily="34" charset="0"/>
        <a:buChar char="•"/>
        <a:defRPr sz="9100" kern="1200">
          <a:solidFill>
            <a:schemeClr val="tx1"/>
          </a:solidFill>
          <a:latin typeface="+mn-lt"/>
          <a:ea typeface="+mn-ea"/>
          <a:cs typeface="+mn-cs"/>
        </a:defRPr>
      </a:lvl2pPr>
      <a:lvl3pPr marL="3344071" indent="-836018" algn="l" defTabSz="4180088" rtl="0" eaLnBrk="1" latinLnBrk="0" hangingPunct="1">
        <a:spcBef>
          <a:spcPct val="20000"/>
        </a:spcBef>
        <a:buClr>
          <a:schemeClr val="accent1"/>
        </a:buClr>
        <a:buSzPct val="90000"/>
        <a:buFont typeface="Arial" pitchFamily="34" charset="0"/>
        <a:buChar char="•"/>
        <a:defRPr sz="8200" kern="1200">
          <a:solidFill>
            <a:schemeClr val="tx1"/>
          </a:solidFill>
          <a:latin typeface="+mn-lt"/>
          <a:ea typeface="+mn-ea"/>
          <a:cs typeface="+mn-cs"/>
        </a:defRPr>
      </a:lvl3pPr>
      <a:lvl4pPr marL="4598097" indent="-836018" algn="l" defTabSz="4180088" rtl="0" eaLnBrk="1" latinLnBrk="0" hangingPunct="1">
        <a:spcBef>
          <a:spcPct val="20000"/>
        </a:spcBef>
        <a:buClr>
          <a:schemeClr val="accent1"/>
        </a:buClr>
        <a:buFont typeface="Arial" pitchFamily="34" charset="0"/>
        <a:buChar char="•"/>
        <a:defRPr sz="7300" kern="1200">
          <a:solidFill>
            <a:schemeClr val="tx1"/>
          </a:solidFill>
          <a:latin typeface="+mn-lt"/>
          <a:ea typeface="+mn-ea"/>
          <a:cs typeface="+mn-cs"/>
        </a:defRPr>
      </a:lvl4pPr>
      <a:lvl5pPr marL="5434115" indent="-627013" algn="l" defTabSz="4180088" rtl="0" eaLnBrk="1" latinLnBrk="0" hangingPunct="1">
        <a:spcBef>
          <a:spcPct val="20000"/>
        </a:spcBef>
        <a:buClr>
          <a:schemeClr val="accent1"/>
        </a:buClr>
        <a:buSzPct val="100000"/>
        <a:buFont typeface="Arial" pitchFamily="34" charset="0"/>
        <a:buChar char="•"/>
        <a:defRPr sz="6400" kern="1200" baseline="0">
          <a:solidFill>
            <a:schemeClr val="tx1"/>
          </a:solidFill>
          <a:latin typeface="+mn-lt"/>
          <a:ea typeface="+mn-ea"/>
          <a:cs typeface="+mn-cs"/>
        </a:defRPr>
      </a:lvl5pPr>
      <a:lvl6pPr marL="6270132" indent="-836018" algn="l" defTabSz="4180088"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6pPr>
      <a:lvl7pPr marL="7106150" indent="-836018" algn="l" defTabSz="4180088"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7pPr>
      <a:lvl8pPr marL="7942168" indent="-836018" algn="l" defTabSz="4180088"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8pPr>
      <a:lvl9pPr marL="8778185" indent="-836018" algn="l" defTabSz="4180088"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9pPr>
    </p:bodyStyle>
    <p:otherStyle>
      <a:defPPr>
        <a:defRPr lang="en-US"/>
      </a:defPPr>
      <a:lvl1pPr marL="0" algn="l" defTabSz="4180088" rtl="0" eaLnBrk="1" latinLnBrk="0" hangingPunct="1">
        <a:defRPr sz="8200" kern="1200">
          <a:solidFill>
            <a:schemeClr val="tx1"/>
          </a:solidFill>
          <a:latin typeface="+mn-lt"/>
          <a:ea typeface="+mn-ea"/>
          <a:cs typeface="+mn-cs"/>
        </a:defRPr>
      </a:lvl1pPr>
      <a:lvl2pPr marL="2090044" algn="l" defTabSz="4180088" rtl="0" eaLnBrk="1" latinLnBrk="0" hangingPunct="1">
        <a:defRPr sz="8200" kern="1200">
          <a:solidFill>
            <a:schemeClr val="tx1"/>
          </a:solidFill>
          <a:latin typeface="+mn-lt"/>
          <a:ea typeface="+mn-ea"/>
          <a:cs typeface="+mn-cs"/>
        </a:defRPr>
      </a:lvl2pPr>
      <a:lvl3pPr marL="4180088" algn="l" defTabSz="4180088" rtl="0" eaLnBrk="1" latinLnBrk="0" hangingPunct="1">
        <a:defRPr sz="8200" kern="1200">
          <a:solidFill>
            <a:schemeClr val="tx1"/>
          </a:solidFill>
          <a:latin typeface="+mn-lt"/>
          <a:ea typeface="+mn-ea"/>
          <a:cs typeface="+mn-cs"/>
        </a:defRPr>
      </a:lvl3pPr>
      <a:lvl4pPr marL="6270132" algn="l" defTabSz="4180088" rtl="0" eaLnBrk="1" latinLnBrk="0" hangingPunct="1">
        <a:defRPr sz="8200" kern="1200">
          <a:solidFill>
            <a:schemeClr val="tx1"/>
          </a:solidFill>
          <a:latin typeface="+mn-lt"/>
          <a:ea typeface="+mn-ea"/>
          <a:cs typeface="+mn-cs"/>
        </a:defRPr>
      </a:lvl4pPr>
      <a:lvl5pPr marL="8360176" algn="l" defTabSz="4180088" rtl="0" eaLnBrk="1" latinLnBrk="0" hangingPunct="1">
        <a:defRPr sz="8200" kern="1200">
          <a:solidFill>
            <a:schemeClr val="tx1"/>
          </a:solidFill>
          <a:latin typeface="+mn-lt"/>
          <a:ea typeface="+mn-ea"/>
          <a:cs typeface="+mn-cs"/>
        </a:defRPr>
      </a:lvl5pPr>
      <a:lvl6pPr marL="10450220" algn="l" defTabSz="4180088" rtl="0" eaLnBrk="1" latinLnBrk="0" hangingPunct="1">
        <a:defRPr sz="8200" kern="1200">
          <a:solidFill>
            <a:schemeClr val="tx1"/>
          </a:solidFill>
          <a:latin typeface="+mn-lt"/>
          <a:ea typeface="+mn-ea"/>
          <a:cs typeface="+mn-cs"/>
        </a:defRPr>
      </a:lvl6pPr>
      <a:lvl7pPr marL="12540264" algn="l" defTabSz="4180088" rtl="0" eaLnBrk="1" latinLnBrk="0" hangingPunct="1">
        <a:defRPr sz="8200" kern="1200">
          <a:solidFill>
            <a:schemeClr val="tx1"/>
          </a:solidFill>
          <a:latin typeface="+mn-lt"/>
          <a:ea typeface="+mn-ea"/>
          <a:cs typeface="+mn-cs"/>
        </a:defRPr>
      </a:lvl7pPr>
      <a:lvl8pPr marL="14630309" algn="l" defTabSz="4180088" rtl="0" eaLnBrk="1" latinLnBrk="0" hangingPunct="1">
        <a:defRPr sz="8200" kern="1200">
          <a:solidFill>
            <a:schemeClr val="tx1"/>
          </a:solidFill>
          <a:latin typeface="+mn-lt"/>
          <a:ea typeface="+mn-ea"/>
          <a:cs typeface="+mn-cs"/>
        </a:defRPr>
      </a:lvl8pPr>
      <a:lvl9pPr marL="16720353" algn="l" defTabSz="418008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6126" y="-419457"/>
            <a:ext cx="4020747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7200" rIns="419070" bIns="457200">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eaLnBrk="1" hangingPunct="1">
              <a:spcBef>
                <a:spcPct val="50000"/>
              </a:spcBef>
              <a:spcAft>
                <a:spcPts val="600"/>
              </a:spcAft>
            </a:pPr>
            <a:r>
              <a:rPr lang="en-US" sz="9600" b="0" dirty="0">
                <a:solidFill>
                  <a:srgbClr val="02182C"/>
                </a:solidFill>
                <a:latin typeface="Century Gothic"/>
                <a:cs typeface="Century Gothic"/>
              </a:rPr>
              <a:t>Predicting Power Outages via Twitter</a:t>
            </a:r>
          </a:p>
        </p:txBody>
      </p:sp>
      <p:sp>
        <p:nvSpPr>
          <p:cNvPr id="2053" name="Text Box 96"/>
          <p:cNvSpPr txBox="1">
            <a:spLocks noChangeArrowheads="1"/>
          </p:cNvSpPr>
          <p:nvPr/>
        </p:nvSpPr>
        <p:spPr bwMode="auto">
          <a:xfrm>
            <a:off x="0" y="2057400"/>
            <a:ext cx="40233600" cy="101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6000" b="0" dirty="0" smtClean="0">
                <a:solidFill>
                  <a:srgbClr val="02182C"/>
                </a:solidFill>
                <a:latin typeface="Century Gothic "/>
                <a:cs typeface="Century Gothic "/>
              </a:rPr>
              <a:t>Rodolfo Santana</a:t>
            </a:r>
            <a:endParaRPr lang="en-US" sz="6000" b="0" dirty="0">
              <a:solidFill>
                <a:srgbClr val="02182C"/>
              </a:solidFill>
              <a:latin typeface="Century Gothic "/>
              <a:cs typeface="Century Gothic "/>
            </a:endParaRPr>
          </a:p>
        </p:txBody>
      </p:sp>
      <p:sp>
        <p:nvSpPr>
          <p:cNvPr id="2055" name="Text Box 15"/>
          <p:cNvSpPr txBox="1">
            <a:spLocks noChangeArrowheads="1"/>
          </p:cNvSpPr>
          <p:nvPr/>
        </p:nvSpPr>
        <p:spPr bwMode="auto">
          <a:xfrm>
            <a:off x="13300075" y="19029363"/>
            <a:ext cx="18256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526" tIns="45267" rIns="90526"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endParaRPr lang="en-US" sz="4900">
              <a:latin typeface="Calibri" charset="0"/>
              <a:cs typeface="Calibri" charset="0"/>
            </a:endParaRPr>
          </a:p>
        </p:txBody>
      </p:sp>
      <p:pic>
        <p:nvPicPr>
          <p:cNvPr id="2" name="Picture 1" descr="UC_wordmark.PMS202.eps"/>
          <p:cNvPicPr>
            <a:picLocks noChangeAspect="1"/>
          </p:cNvPicPr>
          <p:nvPr/>
        </p:nvPicPr>
        <p:blipFill>
          <a:blip r:embed="rId2">
            <a:duotone>
              <a:prstClr val="black"/>
              <a:srgbClr val="02182C">
                <a:tint val="45000"/>
                <a:satMod val="400000"/>
              </a:srgbClr>
            </a:duotone>
            <a:extLst>
              <a:ext uri="{28A0092B-C50C-407E-A947-70E740481C1C}">
                <a14:useLocalDpi xmlns:a14="http://schemas.microsoft.com/office/drawing/2010/main"/>
              </a:ext>
            </a:extLst>
          </a:blip>
          <a:stretch>
            <a:fillRect/>
          </a:stretch>
        </p:blipFill>
        <p:spPr>
          <a:xfrm>
            <a:off x="381000" y="1828800"/>
            <a:ext cx="5098675" cy="2988878"/>
          </a:xfrm>
          <a:prstGeom prst="rect">
            <a:avLst/>
          </a:prstGeom>
          <a:ln>
            <a:noFill/>
          </a:ln>
        </p:spPr>
      </p:pic>
      <p:sp>
        <p:nvSpPr>
          <p:cNvPr id="31" name="Text Box 96"/>
          <p:cNvSpPr txBox="1">
            <a:spLocks noChangeArrowheads="1"/>
          </p:cNvSpPr>
          <p:nvPr/>
        </p:nvSpPr>
        <p:spPr bwMode="auto">
          <a:xfrm>
            <a:off x="0" y="2971800"/>
            <a:ext cx="40208200" cy="8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4800" b="0" dirty="0" smtClean="0">
                <a:solidFill>
                  <a:srgbClr val="02182C"/>
                </a:solidFill>
                <a:latin typeface="Century Gothic"/>
                <a:cs typeface="Century Gothic"/>
              </a:rPr>
              <a:t>Advisors: Chris </a:t>
            </a:r>
            <a:r>
              <a:rPr lang="en-US" sz="4800" b="0" dirty="0" err="1" smtClean="0">
                <a:solidFill>
                  <a:srgbClr val="02182C"/>
                </a:solidFill>
                <a:latin typeface="Century Gothic"/>
                <a:cs typeface="Century Gothic"/>
              </a:rPr>
              <a:t>Fernandes</a:t>
            </a:r>
            <a:r>
              <a:rPr lang="en-US" sz="4800" b="0" dirty="0" smtClean="0">
                <a:solidFill>
                  <a:srgbClr val="02182C"/>
                </a:solidFill>
                <a:latin typeface="Century Gothic"/>
                <a:cs typeface="Century Gothic"/>
              </a:rPr>
              <a:t>, Nick Webb</a:t>
            </a:r>
            <a:endParaRPr lang="en-US" sz="4800" b="0" dirty="0">
              <a:solidFill>
                <a:srgbClr val="02182C"/>
              </a:solidFill>
              <a:latin typeface="Century Gothic"/>
              <a:cs typeface="Century Gothic"/>
            </a:endParaRPr>
          </a:p>
        </p:txBody>
      </p:sp>
      <p:sp>
        <p:nvSpPr>
          <p:cNvPr id="26" name="Text Box 7"/>
          <p:cNvSpPr txBox="1">
            <a:spLocks noChangeArrowheads="1"/>
          </p:cNvSpPr>
          <p:nvPr/>
        </p:nvSpPr>
        <p:spPr bwMode="auto">
          <a:xfrm>
            <a:off x="990600" y="4343400"/>
            <a:ext cx="11815762" cy="51054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solidFill>
                  <a:srgbClr val="02182C"/>
                </a:solidFill>
                <a:latin typeface="Century Gothic"/>
                <a:cs typeface="Century Gothic"/>
              </a:rPr>
              <a:t>Introduction: </a:t>
            </a:r>
          </a:p>
          <a:p>
            <a:pPr algn="just"/>
            <a:endParaRPr lang="en-US" sz="800" b="0" dirty="0" smtClean="0">
              <a:solidFill>
                <a:srgbClr val="02182C"/>
              </a:solidFill>
              <a:latin typeface="Century Gothic"/>
              <a:cs typeface="Century Gothic"/>
            </a:endParaRPr>
          </a:p>
          <a:p>
            <a:pPr algn="just"/>
            <a:endParaRPr lang="en-US" sz="800" b="0" dirty="0" smtClean="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It is no surprise that social media has become a part of our everyday lives. With approximately 500 million users, Twitter has become one of most popular social networks today. With over 302 million active users, people have begun to utilize Twitter as a predictor of everyday life occurrences such as predicting disease transmission and predicting stock markets. The goal of this research project is to determine whether </a:t>
            </a:r>
            <a:r>
              <a:rPr lang="en-US" sz="2600" b="0" dirty="0">
                <a:solidFill>
                  <a:srgbClr val="02182C"/>
                </a:solidFill>
                <a:latin typeface="Century Gothic"/>
                <a:cs typeface="Century Gothic"/>
              </a:rPr>
              <a:t>I</a:t>
            </a:r>
            <a:r>
              <a:rPr lang="en-US" sz="2600" b="0" dirty="0" smtClean="0">
                <a:solidFill>
                  <a:srgbClr val="02182C"/>
                </a:solidFill>
                <a:latin typeface="Century Gothic"/>
                <a:cs typeface="Century Gothic"/>
              </a:rPr>
              <a:t> can predict power outages with Twitter.</a:t>
            </a:r>
            <a:endParaRPr lang="en-US" sz="2600" b="0" dirty="0">
              <a:solidFill>
                <a:srgbClr val="02182C"/>
              </a:solidFill>
              <a:latin typeface="Century Gothic"/>
              <a:cs typeface="Century Gothic"/>
            </a:endParaRPr>
          </a:p>
        </p:txBody>
      </p:sp>
      <p:sp>
        <p:nvSpPr>
          <p:cNvPr id="29" name="Text Box 7"/>
          <p:cNvSpPr txBox="1">
            <a:spLocks noChangeArrowheads="1"/>
          </p:cNvSpPr>
          <p:nvPr/>
        </p:nvSpPr>
        <p:spPr bwMode="auto">
          <a:xfrm>
            <a:off x="990600" y="9677400"/>
            <a:ext cx="11815762" cy="82296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solidFill>
                  <a:srgbClr val="02182C"/>
                </a:solidFill>
                <a:latin typeface="Century Gothic"/>
                <a:cs typeface="Century Gothic"/>
              </a:rPr>
              <a:t>Process Diagram:</a:t>
            </a:r>
            <a:endParaRPr lang="en-US" sz="4000" b="0" dirty="0">
              <a:solidFill>
                <a:srgbClr val="02182C"/>
              </a:solidFill>
              <a:latin typeface="Century Gothic"/>
              <a:cs typeface="Century Gothic"/>
            </a:endParaRPr>
          </a:p>
        </p:txBody>
      </p:sp>
      <p:sp>
        <p:nvSpPr>
          <p:cNvPr id="36" name="Text Box 7"/>
          <p:cNvSpPr txBox="1">
            <a:spLocks noChangeArrowheads="1"/>
          </p:cNvSpPr>
          <p:nvPr/>
        </p:nvSpPr>
        <p:spPr bwMode="auto">
          <a:xfrm>
            <a:off x="13411200" y="4343400"/>
            <a:ext cx="12877800" cy="147828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solidFill>
                  <a:srgbClr val="02182C"/>
                </a:solidFill>
                <a:latin typeface="Century Gothic"/>
                <a:cs typeface="Century Gothic"/>
              </a:rPr>
              <a:t>Classifying the Data:</a:t>
            </a:r>
          </a:p>
          <a:p>
            <a:pPr algn="just"/>
            <a:endParaRPr lang="en-US" sz="800" b="0" dirty="0">
              <a:solidFill>
                <a:srgbClr val="02182C"/>
              </a:solidFill>
              <a:latin typeface="Century Gothic"/>
              <a:cs typeface="Century Gothic"/>
            </a:endParaRPr>
          </a:p>
          <a:p>
            <a:pPr algn="just"/>
            <a:endParaRPr lang="en-US" sz="800" b="0" dirty="0" smtClean="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Using a </a:t>
            </a:r>
            <a:r>
              <a:rPr lang="en-US" sz="2600" b="0" dirty="0">
                <a:solidFill>
                  <a:srgbClr val="02182C"/>
                </a:solidFill>
                <a:latin typeface="Century Gothic"/>
                <a:cs typeface="Century Gothic"/>
              </a:rPr>
              <a:t>D</a:t>
            </a:r>
            <a:r>
              <a:rPr lang="en-US" sz="2600" b="0" dirty="0" smtClean="0">
                <a:solidFill>
                  <a:srgbClr val="02182C"/>
                </a:solidFill>
                <a:latin typeface="Century Gothic"/>
                <a:cs typeface="Century Gothic"/>
              </a:rPr>
              <a:t>ecision Tree algorithm we classify the tweet into one of two groups,</a:t>
            </a:r>
            <a:r>
              <a:rPr lang="en-US" sz="2600" b="0" i="1" dirty="0" smtClean="0">
                <a:solidFill>
                  <a:srgbClr val="02182C"/>
                </a:solidFill>
                <a:latin typeface="Century Gothic"/>
                <a:cs typeface="Century Gothic"/>
              </a:rPr>
              <a:t> PO </a:t>
            </a:r>
            <a:r>
              <a:rPr lang="en-US" sz="2600" b="0" dirty="0" smtClean="0">
                <a:solidFill>
                  <a:srgbClr val="02182C"/>
                </a:solidFill>
                <a:latin typeface="Century Gothic"/>
                <a:cs typeface="Century Gothic"/>
              </a:rPr>
              <a:t>or </a:t>
            </a:r>
            <a:r>
              <a:rPr lang="en-US" sz="2600" b="0" i="1" dirty="0" smtClean="0">
                <a:solidFill>
                  <a:srgbClr val="02182C"/>
                </a:solidFill>
                <a:latin typeface="Century Gothic"/>
                <a:cs typeface="Century Gothic"/>
              </a:rPr>
              <a:t>PL</a:t>
            </a:r>
            <a:r>
              <a:rPr lang="en-US" sz="2600" b="0" dirty="0" smtClean="0">
                <a:solidFill>
                  <a:srgbClr val="02182C"/>
                </a:solidFill>
                <a:latin typeface="Century Gothic"/>
                <a:cs typeface="Century Gothic"/>
              </a:rPr>
              <a:t>. A </a:t>
            </a:r>
            <a:r>
              <a:rPr lang="en-US" sz="2600" b="0" i="1" dirty="0" smtClean="0">
                <a:solidFill>
                  <a:srgbClr val="02182C"/>
                </a:solidFill>
                <a:latin typeface="Century Gothic"/>
                <a:cs typeface="Century Gothic"/>
              </a:rPr>
              <a:t>PO </a:t>
            </a:r>
            <a:r>
              <a:rPr lang="en-US" sz="2600" b="0" dirty="0" smtClean="0">
                <a:solidFill>
                  <a:srgbClr val="02182C"/>
                </a:solidFill>
                <a:latin typeface="Century Gothic"/>
                <a:cs typeface="Century Gothic"/>
              </a:rPr>
              <a:t>is a tweet that reports an outage occurring at the tweets precise location while a </a:t>
            </a:r>
            <a:r>
              <a:rPr lang="en-US" sz="2600" b="0" i="1" dirty="0" smtClean="0">
                <a:solidFill>
                  <a:srgbClr val="02182C"/>
                </a:solidFill>
                <a:latin typeface="Century Gothic"/>
                <a:cs typeface="Century Gothic"/>
              </a:rPr>
              <a:t>PL</a:t>
            </a:r>
            <a:r>
              <a:rPr lang="en-US" sz="2600" b="0" dirty="0" smtClean="0">
                <a:solidFill>
                  <a:srgbClr val="02182C"/>
                </a:solidFill>
                <a:latin typeface="Century Gothic"/>
                <a:cs typeface="Century Gothic"/>
              </a:rPr>
              <a:t> is a tweet that warns of an outage possibly occurring.</a:t>
            </a:r>
          </a:p>
          <a:p>
            <a:pPr algn="just"/>
            <a:endParaRPr lang="en-US" sz="2800" b="0" dirty="0">
              <a:solidFill>
                <a:srgbClr val="02182C"/>
              </a:solidFill>
              <a:latin typeface="Century Gothic"/>
              <a:cs typeface="Century Gothic"/>
            </a:endParaRPr>
          </a:p>
          <a:p>
            <a:pPr algn="just"/>
            <a:endParaRPr lang="en-US" sz="2800" b="0" dirty="0" smtClean="0">
              <a:solidFill>
                <a:srgbClr val="02182C"/>
              </a:solidFill>
              <a:latin typeface="Century Gothic"/>
              <a:cs typeface="Century Gothic"/>
            </a:endParaRPr>
          </a:p>
          <a:p>
            <a:pPr algn="just"/>
            <a:endParaRPr lang="en-US" sz="2800" b="0" dirty="0">
              <a:solidFill>
                <a:srgbClr val="02182C"/>
              </a:solidFill>
              <a:latin typeface="Century Gothic"/>
              <a:cs typeface="Century Gothic"/>
            </a:endParaRPr>
          </a:p>
          <a:p>
            <a:pPr algn="just"/>
            <a:endParaRPr lang="en-US" sz="2800" b="0" dirty="0" smtClean="0">
              <a:solidFill>
                <a:srgbClr val="02182C"/>
              </a:solidFill>
              <a:latin typeface="Century Gothic"/>
              <a:cs typeface="Century Gothic"/>
            </a:endParaRPr>
          </a:p>
          <a:p>
            <a:pPr algn="just"/>
            <a:endParaRPr lang="en-US" sz="2800" b="0" dirty="0">
              <a:solidFill>
                <a:srgbClr val="02182C"/>
              </a:solidFill>
              <a:latin typeface="Century Gothic"/>
              <a:cs typeface="Century Gothic"/>
            </a:endParaRPr>
          </a:p>
          <a:p>
            <a:pPr algn="just"/>
            <a:endParaRPr lang="en-US" sz="2800" b="0" dirty="0" smtClean="0">
              <a:solidFill>
                <a:srgbClr val="02182C"/>
              </a:solidFill>
              <a:latin typeface="Century Gothic"/>
              <a:cs typeface="Century Gothic"/>
            </a:endParaRPr>
          </a:p>
          <a:p>
            <a:pPr algn="just"/>
            <a:endParaRPr lang="en-US" sz="2800" b="0" dirty="0">
              <a:solidFill>
                <a:srgbClr val="02182C"/>
              </a:solidFill>
              <a:latin typeface="Century Gothic"/>
              <a:cs typeface="Century Gothic"/>
            </a:endParaRPr>
          </a:p>
          <a:p>
            <a:pPr algn="just"/>
            <a:endParaRPr lang="en-US" sz="2800" b="0" dirty="0" smtClean="0">
              <a:solidFill>
                <a:srgbClr val="02182C"/>
              </a:solidFill>
              <a:latin typeface="Century Gothic"/>
              <a:cs typeface="Century Gothic"/>
            </a:endParaRPr>
          </a:p>
          <a:p>
            <a:pPr algn="just"/>
            <a:endParaRPr lang="en-US" sz="2800" b="0" dirty="0">
              <a:solidFill>
                <a:srgbClr val="02182C"/>
              </a:solidFill>
              <a:latin typeface="Century Gothic"/>
              <a:cs typeface="Century Gothic"/>
            </a:endParaRPr>
          </a:p>
          <a:p>
            <a:pPr algn="just"/>
            <a:endParaRPr lang="en-US" sz="2800" b="0" dirty="0">
              <a:solidFill>
                <a:srgbClr val="02182C"/>
              </a:solidFill>
              <a:latin typeface="Century Gothic"/>
              <a:cs typeface="Century Gothic"/>
            </a:endParaRPr>
          </a:p>
          <a:p>
            <a:pPr algn="just"/>
            <a:endParaRPr lang="en-US" sz="800" b="0" dirty="0" smtClean="0">
              <a:solidFill>
                <a:srgbClr val="02182C"/>
              </a:solidFill>
              <a:latin typeface="Century Gothic"/>
              <a:cs typeface="Century Gothic"/>
            </a:endParaRPr>
          </a:p>
          <a:p>
            <a:pPr algn="just"/>
            <a:endParaRPr lang="en-US" sz="800" b="0" dirty="0">
              <a:solidFill>
                <a:srgbClr val="02182C"/>
              </a:solidFill>
              <a:latin typeface="Century Gothic"/>
              <a:cs typeface="Century Gothic"/>
            </a:endParaRPr>
          </a:p>
          <a:p>
            <a:pPr algn="just"/>
            <a:endParaRPr lang="en-US" sz="800" b="0" dirty="0" smtClean="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The screenshot above is an example of a tweet that is classified as a </a:t>
            </a:r>
            <a:r>
              <a:rPr lang="en-US" sz="2600" b="0" i="1" dirty="0" smtClean="0">
                <a:solidFill>
                  <a:srgbClr val="02182C"/>
                </a:solidFill>
                <a:latin typeface="Century Gothic"/>
                <a:cs typeface="Century Gothic"/>
              </a:rPr>
              <a:t>PO </a:t>
            </a:r>
            <a:r>
              <a:rPr lang="en-US" sz="2600" b="0" dirty="0" smtClean="0">
                <a:solidFill>
                  <a:srgbClr val="02182C"/>
                </a:solidFill>
                <a:latin typeface="Century Gothic"/>
                <a:cs typeface="Century Gothic"/>
              </a:rPr>
              <a:t>while the screenshot below is an example of a tweet that is classified as a </a:t>
            </a:r>
            <a:r>
              <a:rPr lang="en-US" sz="2600" b="0" i="1" dirty="0" smtClean="0">
                <a:solidFill>
                  <a:srgbClr val="02182C"/>
                </a:solidFill>
                <a:latin typeface="Century Gothic"/>
                <a:cs typeface="Century Gothic"/>
              </a:rPr>
              <a:t>PL</a:t>
            </a:r>
            <a:r>
              <a:rPr lang="en-US" sz="2600" b="0" dirty="0" smtClean="0">
                <a:solidFill>
                  <a:srgbClr val="02182C"/>
                </a:solidFill>
                <a:latin typeface="Century Gothic"/>
                <a:cs typeface="Century Gothic"/>
              </a:rPr>
              <a:t>.</a:t>
            </a:r>
            <a:endParaRPr lang="en-US" sz="2600" b="0" i="1" dirty="0">
              <a:solidFill>
                <a:srgbClr val="02182C"/>
              </a:solidFill>
              <a:latin typeface="Century Gothic"/>
              <a:cs typeface="Century Gothic"/>
            </a:endParaRPr>
          </a:p>
        </p:txBody>
      </p:sp>
      <p:sp>
        <p:nvSpPr>
          <p:cNvPr id="37" name="Text Box 7"/>
          <p:cNvSpPr txBox="1">
            <a:spLocks noChangeArrowheads="1"/>
          </p:cNvSpPr>
          <p:nvPr/>
        </p:nvSpPr>
        <p:spPr bwMode="auto">
          <a:xfrm>
            <a:off x="26746200" y="30480000"/>
            <a:ext cx="12725400" cy="19050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latin typeface="Century Gothic"/>
                <a:cs typeface="Century Gothic"/>
              </a:rPr>
              <a:t>Acknowledgements:</a:t>
            </a:r>
          </a:p>
          <a:p>
            <a:pPr algn="just"/>
            <a:endParaRPr lang="en-US" sz="800" b="0" dirty="0">
              <a:latin typeface="Century Gothic"/>
              <a:cs typeface="Century Gothic"/>
            </a:endParaRPr>
          </a:p>
          <a:p>
            <a:pPr algn="just"/>
            <a:r>
              <a:rPr lang="en-US" sz="2400" b="0" dirty="0" smtClean="0">
                <a:latin typeface="Century Gothic"/>
                <a:cs typeface="Century Gothic"/>
              </a:rPr>
              <a:t>Thomas </a:t>
            </a:r>
            <a:r>
              <a:rPr lang="en-US" sz="2400" b="0" dirty="0" err="1" smtClean="0">
                <a:latin typeface="Century Gothic"/>
                <a:cs typeface="Century Gothic"/>
              </a:rPr>
              <a:t>Yanuklis</a:t>
            </a:r>
            <a:r>
              <a:rPr lang="en-US" sz="2400" b="0" dirty="0" smtClean="0">
                <a:latin typeface="Century Gothic"/>
                <a:cs typeface="Century Gothic"/>
              </a:rPr>
              <a:t>, </a:t>
            </a:r>
            <a:r>
              <a:rPr lang="en-US" sz="2400" b="0" dirty="0" smtClean="0">
                <a:latin typeface="Century Gothic"/>
                <a:cs typeface="Century Gothic"/>
              </a:rPr>
              <a:t>Gerry </a:t>
            </a:r>
            <a:r>
              <a:rPr lang="en-US" sz="2400" b="0" dirty="0" err="1" smtClean="0">
                <a:latin typeface="Century Gothic"/>
                <a:cs typeface="Century Gothic"/>
              </a:rPr>
              <a:t>Oxx</a:t>
            </a:r>
            <a:r>
              <a:rPr lang="en-US" sz="2400" b="0" dirty="0" smtClean="0">
                <a:latin typeface="Century Gothic"/>
                <a:cs typeface="Century Gothic"/>
              </a:rPr>
              <a:t>, </a:t>
            </a:r>
            <a:r>
              <a:rPr lang="en-US" sz="2400" b="0" dirty="0" smtClean="0">
                <a:latin typeface="Century Gothic"/>
                <a:cs typeface="Century Gothic"/>
              </a:rPr>
              <a:t>Carolyn Fielder, Southern </a:t>
            </a:r>
            <a:r>
              <a:rPr lang="en-US" sz="2400" b="0" dirty="0" smtClean="0">
                <a:latin typeface="Century Gothic"/>
                <a:cs typeface="Century Gothic"/>
              </a:rPr>
              <a:t>California Edison</a:t>
            </a:r>
          </a:p>
        </p:txBody>
      </p:sp>
      <p:sp>
        <p:nvSpPr>
          <p:cNvPr id="43" name="Text Box 7"/>
          <p:cNvSpPr txBox="1">
            <a:spLocks noChangeArrowheads="1"/>
          </p:cNvSpPr>
          <p:nvPr/>
        </p:nvSpPr>
        <p:spPr bwMode="auto">
          <a:xfrm>
            <a:off x="26746200" y="4343400"/>
            <a:ext cx="12725400" cy="259080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latin typeface="Century Gothic"/>
                <a:cs typeface="Century Gothic"/>
              </a:rPr>
              <a:t>Prediction:</a:t>
            </a:r>
          </a:p>
          <a:p>
            <a:pPr algn="just"/>
            <a:r>
              <a:rPr lang="en-US" sz="2600" b="0" dirty="0" smtClean="0">
                <a:latin typeface="Century Gothic"/>
                <a:cs typeface="Century Gothic"/>
              </a:rPr>
              <a:t>Utilizing the Real-Time option of the system, we are able to predict where an outage is likely to occur by seeing the direction in which outages are occurring. Once initiated, the visualizer plots tweets being tweeted at that instance. From there we create clusters of tweets as they come in that are at most 25 miles from each other and within a 3 hour time frame. Once groups are plotted, three or more tweets to a group, we can begin to see the direction in which the outages are occurring. Therefore, we are able to predict that the are that will be affected next by following the direction of the tweets. This level of prediction is not as specific as we would like, but it is a step towards achieving a more granular-specific form of predicting where an outage will occur. From these clusters, we are able to also see the time frame in which the tweets are being tweeted. In the example below, we see that this southward directed cluster fall of at most 20 minutes before the next person tweets. Therefore we can predict not only the direction of the outage, but roughly the timing in which the next one is bound to happen.</a:t>
            </a: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endParaRPr lang="en-US" sz="2600" b="0" dirty="0">
              <a:latin typeface="Century Gothic"/>
              <a:cs typeface="Century Gothic"/>
            </a:endParaRPr>
          </a:p>
          <a:p>
            <a:pPr algn="just"/>
            <a:endParaRPr lang="en-US" sz="2600" b="0" dirty="0" smtClean="0">
              <a:latin typeface="Century Gothic"/>
              <a:cs typeface="Century Gothic"/>
            </a:endParaRPr>
          </a:p>
          <a:p>
            <a:pPr algn="just"/>
            <a:r>
              <a:rPr lang="en-US" sz="2600" b="0" dirty="0" smtClean="0">
                <a:latin typeface="Century Gothic"/>
                <a:cs typeface="Century Gothic"/>
              </a:rPr>
              <a:t> </a:t>
            </a:r>
            <a:endParaRPr lang="en-US" sz="4000" b="0" dirty="0" smtClean="0">
              <a:latin typeface="Century Gothic"/>
              <a:cs typeface="Century Gothic"/>
            </a:endParaRPr>
          </a:p>
          <a:p>
            <a:pPr algn="just"/>
            <a:r>
              <a:rPr lang="en-US" sz="4000" b="0" dirty="0" smtClean="0">
                <a:latin typeface="Century Gothic"/>
                <a:cs typeface="Century Gothic"/>
              </a:rPr>
              <a:t>Conclusion:</a:t>
            </a:r>
          </a:p>
          <a:p>
            <a:pPr algn="just"/>
            <a:endParaRPr lang="en-US" sz="800" b="0" dirty="0" smtClean="0">
              <a:latin typeface="Century Gothic"/>
              <a:cs typeface="Century Gothic"/>
            </a:endParaRPr>
          </a:p>
          <a:p>
            <a:pPr algn="just"/>
            <a:endParaRPr lang="en-US" sz="800" b="0" dirty="0" smtClean="0">
              <a:latin typeface="Century Gothic"/>
              <a:cs typeface="Century Gothic"/>
            </a:endParaRPr>
          </a:p>
          <a:p>
            <a:pPr algn="just"/>
            <a:r>
              <a:rPr lang="en-US" sz="2600" b="0" dirty="0" smtClean="0">
                <a:latin typeface="Century Gothic"/>
                <a:cs typeface="Century Gothic"/>
              </a:rPr>
              <a:t>As of now I am able to successfully detect outages across the U.S. via Twitter. With the tweets collected, </a:t>
            </a:r>
            <a:r>
              <a:rPr lang="en-US" sz="2600" b="0" dirty="0">
                <a:latin typeface="Century Gothic"/>
                <a:cs typeface="Century Gothic"/>
              </a:rPr>
              <a:t>I</a:t>
            </a:r>
            <a:r>
              <a:rPr lang="en-US" sz="2600" b="0" dirty="0" smtClean="0">
                <a:latin typeface="Century Gothic"/>
                <a:cs typeface="Century Gothic"/>
              </a:rPr>
              <a:t> can group them according to their distance and time. Once grouped, I am able to plot them and see any patterns that they may have. Roughly 64% of the generated locales follow a directional pattern according to time, as showed in the screenshot below. Therefore we are able to predict the area in which an outage will most likely occur by following the groups direction.</a:t>
            </a:r>
          </a:p>
          <a:p>
            <a:pPr algn="just"/>
            <a:endParaRPr lang="en-US" sz="4000" b="0" dirty="0" smtClean="0">
              <a:latin typeface="Century Gothic"/>
              <a:cs typeface="Century Gothic"/>
            </a:endParaRPr>
          </a:p>
          <a:p>
            <a:pPr algn="just"/>
            <a:r>
              <a:rPr lang="en-US" sz="4000" b="0" dirty="0" smtClean="0">
                <a:latin typeface="Century Gothic"/>
                <a:cs typeface="Century Gothic"/>
              </a:rPr>
              <a:t>Future Work:</a:t>
            </a:r>
          </a:p>
          <a:p>
            <a:pPr algn="just"/>
            <a:endParaRPr lang="en-US" sz="800" b="0" dirty="0" smtClean="0">
              <a:latin typeface="Century Gothic"/>
              <a:cs typeface="Century Gothic"/>
            </a:endParaRPr>
          </a:p>
          <a:p>
            <a:pPr algn="just"/>
            <a:endParaRPr lang="en-US" sz="800" b="0" dirty="0">
              <a:latin typeface="Century Gothic"/>
              <a:cs typeface="Century Gothic"/>
            </a:endParaRPr>
          </a:p>
          <a:p>
            <a:pPr marL="457200" indent="-457200" algn="just">
              <a:buFont typeface="Arial"/>
              <a:buChar char="•"/>
            </a:pPr>
            <a:r>
              <a:rPr lang="en-US" sz="2600" b="0" dirty="0">
                <a:latin typeface="Century Gothic"/>
                <a:cs typeface="Century Gothic"/>
              </a:rPr>
              <a:t>I</a:t>
            </a:r>
            <a:r>
              <a:rPr lang="en-US" sz="2600" b="0" dirty="0" smtClean="0">
                <a:latin typeface="Century Gothic"/>
                <a:cs typeface="Century Gothic"/>
              </a:rPr>
              <a:t>mproving my filter to retain all relevant </a:t>
            </a:r>
            <a:r>
              <a:rPr lang="en-US" sz="2600" b="0" dirty="0" smtClean="0">
                <a:latin typeface="Century Gothic"/>
                <a:cs typeface="Century Gothic"/>
              </a:rPr>
              <a:t>tweets. </a:t>
            </a:r>
          </a:p>
          <a:p>
            <a:pPr marL="457200" indent="-457200" algn="just">
              <a:buFont typeface="Arial"/>
              <a:buChar char="•"/>
            </a:pPr>
            <a:r>
              <a:rPr lang="en-US" sz="2600" b="0" dirty="0" smtClean="0">
                <a:latin typeface="Century Gothic"/>
                <a:cs typeface="Century Gothic"/>
              </a:rPr>
              <a:t>Making visualizer </a:t>
            </a:r>
            <a:r>
              <a:rPr lang="en-US" sz="2600" b="0" dirty="0" smtClean="0">
                <a:latin typeface="Century Gothic"/>
                <a:cs typeface="Century Gothic"/>
              </a:rPr>
              <a:t>produce tags containing tweet information automatically</a:t>
            </a:r>
            <a:endParaRPr lang="en-US" sz="2600" b="0" dirty="0">
              <a:latin typeface="Century Gothic"/>
              <a:cs typeface="Century Gothic"/>
            </a:endParaRPr>
          </a:p>
          <a:p>
            <a:pPr marL="457200" indent="-457200" algn="just">
              <a:buFont typeface="Arial"/>
              <a:buChar char="•"/>
            </a:pPr>
            <a:r>
              <a:rPr lang="en-US" sz="2600" b="0" dirty="0" smtClean="0">
                <a:latin typeface="Century Gothic"/>
                <a:cs typeface="Century Gothic"/>
              </a:rPr>
              <a:t>Use other entities within a tweet such as number of likes or </a:t>
            </a:r>
            <a:r>
              <a:rPr lang="en-US" sz="2600" b="0" dirty="0" err="1" smtClean="0">
                <a:latin typeface="Century Gothic"/>
                <a:cs typeface="Century Gothic"/>
              </a:rPr>
              <a:t>retweets</a:t>
            </a:r>
            <a:r>
              <a:rPr lang="en-US" sz="2600" b="0" dirty="0" smtClean="0">
                <a:latin typeface="Century Gothic"/>
                <a:cs typeface="Century Gothic"/>
              </a:rPr>
              <a:t> one tweet gets in order to form predictions.</a:t>
            </a:r>
          </a:p>
          <a:p>
            <a:pPr marL="457200" indent="-457200" algn="just">
              <a:buFont typeface="Arial"/>
              <a:buChar char="•"/>
            </a:pPr>
            <a:r>
              <a:rPr lang="en-US" sz="2600" b="0" dirty="0" smtClean="0">
                <a:latin typeface="Century Gothic"/>
                <a:cs typeface="Century Gothic"/>
              </a:rPr>
              <a:t>Find ways to utilize the tweets collected to make a much more precise prediction.</a:t>
            </a:r>
          </a:p>
          <a:p>
            <a:pPr marL="457200" indent="-457200" algn="just">
              <a:buFont typeface="Arial"/>
              <a:buChar char="•"/>
            </a:pPr>
            <a:r>
              <a:rPr lang="en-US" sz="2600" b="0" dirty="0" smtClean="0">
                <a:latin typeface="Century Gothic"/>
                <a:cs typeface="Century Gothic"/>
              </a:rPr>
              <a:t>Test detection system to see whether reaction/restoration times improve.</a:t>
            </a:r>
          </a:p>
          <a:p>
            <a:pPr marL="457200" indent="-457200" algn="just">
              <a:buFont typeface="Arial"/>
              <a:buChar char="•"/>
            </a:pPr>
            <a:r>
              <a:rPr lang="en-US" sz="2600" b="0" dirty="0" smtClean="0">
                <a:latin typeface="Century Gothic"/>
                <a:cs typeface="Century Gothic"/>
              </a:rPr>
              <a:t>Analyze what other people are tweeting around the time the power outage tweets occur.</a:t>
            </a:r>
            <a:endParaRPr lang="en-US" sz="2600" b="0" dirty="0">
              <a:latin typeface="Century Gothic"/>
              <a:cs typeface="Century Gothic"/>
            </a:endParaRPr>
          </a:p>
        </p:txBody>
      </p:sp>
      <p:pic>
        <p:nvPicPr>
          <p:cNvPr id="10" name="Picture 9" descr="proces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1125200"/>
            <a:ext cx="11643771" cy="6172200"/>
          </a:xfrm>
          <a:prstGeom prst="rect">
            <a:avLst/>
          </a:prstGeom>
        </p:spPr>
      </p:pic>
      <p:pic>
        <p:nvPicPr>
          <p:cNvPr id="27" name="Picture 26" descr="direction.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860750" y="12725400"/>
            <a:ext cx="8629650" cy="6903720"/>
          </a:xfrm>
          <a:prstGeom prst="rect">
            <a:avLst/>
          </a:prstGeom>
        </p:spPr>
      </p:pic>
      <p:sp>
        <p:nvSpPr>
          <p:cNvPr id="28" name="Text Box 7"/>
          <p:cNvSpPr txBox="1">
            <a:spLocks noChangeArrowheads="1"/>
          </p:cNvSpPr>
          <p:nvPr/>
        </p:nvSpPr>
        <p:spPr bwMode="auto">
          <a:xfrm>
            <a:off x="990600" y="18135600"/>
            <a:ext cx="11811000" cy="142494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numCol="2" anchor="t"/>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solidFill>
                  <a:srgbClr val="02182C"/>
                </a:solidFill>
                <a:latin typeface="Century Gothic"/>
                <a:cs typeface="Century Gothic"/>
              </a:rPr>
              <a:t>Data Collected:</a:t>
            </a:r>
          </a:p>
          <a:p>
            <a:pPr algn="just"/>
            <a:endParaRPr lang="en-US" sz="800" b="0" dirty="0" smtClean="0">
              <a:solidFill>
                <a:srgbClr val="02182C"/>
              </a:solidFill>
              <a:latin typeface="Century Gothic"/>
              <a:cs typeface="Century Gothic"/>
            </a:endParaRPr>
          </a:p>
          <a:p>
            <a:pPr algn="just"/>
            <a:endParaRPr lang="en-US" sz="800" b="0" dirty="0" smtClean="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Being that millions and millions of tweets are generated on a daily basis, there are two questions </a:t>
            </a:r>
            <a:r>
              <a:rPr lang="en-US" sz="2600" b="0" dirty="0">
                <a:solidFill>
                  <a:srgbClr val="02182C"/>
                </a:solidFill>
                <a:latin typeface="Century Gothic"/>
                <a:cs typeface="Century Gothic"/>
              </a:rPr>
              <a:t>I</a:t>
            </a:r>
            <a:r>
              <a:rPr lang="en-US" sz="2600" b="0" dirty="0" smtClean="0">
                <a:solidFill>
                  <a:srgbClr val="02182C"/>
                </a:solidFill>
                <a:latin typeface="Century Gothic"/>
                <a:cs typeface="Century Gothic"/>
              </a:rPr>
              <a:t> ask when collecting data: Is the data relevant and do we know the users exact location. That being said, I search for tweets that contain terms significant to the topic such as </a:t>
            </a:r>
            <a:r>
              <a:rPr lang="en-US" sz="2600" b="0" i="1" dirty="0" smtClean="0">
                <a:solidFill>
                  <a:srgbClr val="02182C"/>
                </a:solidFill>
                <a:latin typeface="Century Gothic"/>
                <a:cs typeface="Century Gothic"/>
              </a:rPr>
              <a:t>power outage</a:t>
            </a:r>
            <a:r>
              <a:rPr lang="en-US" sz="2600" b="0" dirty="0" smtClean="0">
                <a:solidFill>
                  <a:srgbClr val="02182C"/>
                </a:solidFill>
                <a:latin typeface="Century Gothic"/>
                <a:cs typeface="Century Gothic"/>
              </a:rPr>
              <a:t>,</a:t>
            </a:r>
            <a:r>
              <a:rPr lang="en-US" sz="2600" b="0" i="1" dirty="0" smtClean="0">
                <a:solidFill>
                  <a:srgbClr val="02182C"/>
                </a:solidFill>
                <a:latin typeface="Century Gothic"/>
                <a:cs typeface="Century Gothic"/>
              </a:rPr>
              <a:t> power failure</a:t>
            </a:r>
            <a:r>
              <a:rPr lang="en-US" sz="2600" b="0" dirty="0" smtClean="0">
                <a:solidFill>
                  <a:srgbClr val="02182C"/>
                </a:solidFill>
                <a:latin typeface="Century Gothic"/>
                <a:cs typeface="Century Gothic"/>
              </a:rPr>
              <a:t>,</a:t>
            </a:r>
            <a:r>
              <a:rPr lang="en-US" sz="2600" b="0" i="1" dirty="0" smtClean="0">
                <a:solidFill>
                  <a:srgbClr val="02182C"/>
                </a:solidFill>
                <a:latin typeface="Century Gothic"/>
                <a:cs typeface="Century Gothic"/>
              </a:rPr>
              <a:t> flickering lights</a:t>
            </a:r>
            <a:r>
              <a:rPr lang="en-US" sz="2600" b="0" dirty="0">
                <a:solidFill>
                  <a:srgbClr val="02182C"/>
                </a:solidFill>
                <a:latin typeface="Century Gothic"/>
                <a:cs typeface="Century Gothic"/>
              </a:rPr>
              <a:t>,</a:t>
            </a:r>
            <a:r>
              <a:rPr lang="en-US" sz="2600" b="0" i="1" dirty="0" smtClean="0">
                <a:solidFill>
                  <a:srgbClr val="02182C"/>
                </a:solidFill>
                <a:latin typeface="Century Gothic"/>
                <a:cs typeface="Century Gothic"/>
              </a:rPr>
              <a:t> </a:t>
            </a:r>
            <a:r>
              <a:rPr lang="en-US" sz="2600" b="0" dirty="0" smtClean="0">
                <a:solidFill>
                  <a:srgbClr val="02182C"/>
                </a:solidFill>
                <a:latin typeface="Century Gothic"/>
                <a:cs typeface="Century Gothic"/>
              </a:rPr>
              <a:t>etc. and that are geo-tagged. </a:t>
            </a:r>
          </a:p>
          <a:p>
            <a:pPr algn="just"/>
            <a:endParaRPr lang="en-US" sz="2600" b="0" dirty="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Although a tweet may be geo-tagged, that does not necessarily tell us the users precise location. Therefore, we look for tweets in which the user has chosen to share their precise location or we look at the tag the user has chosen to see if it is categorized as a </a:t>
            </a:r>
            <a:r>
              <a:rPr lang="en-US" sz="2600" b="0" i="1" dirty="0" smtClean="0">
                <a:solidFill>
                  <a:srgbClr val="02182C"/>
                </a:solidFill>
                <a:latin typeface="Century Gothic"/>
                <a:cs typeface="Century Gothic"/>
              </a:rPr>
              <a:t>POI</a:t>
            </a:r>
            <a:r>
              <a:rPr lang="en-US" sz="2600" b="0" dirty="0" smtClean="0">
                <a:solidFill>
                  <a:srgbClr val="02182C"/>
                </a:solidFill>
                <a:latin typeface="Century Gothic"/>
                <a:cs typeface="Century Gothic"/>
              </a:rPr>
              <a:t> (point of interest) in where the tagged location is as specific as the Bank of America on State Street for instance.</a:t>
            </a:r>
          </a:p>
        </p:txBody>
      </p:sp>
      <p:pic>
        <p:nvPicPr>
          <p:cNvPr id="13" name="Picture 12" descr="Twitter-1Password-sign-u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0642" y="18973800"/>
            <a:ext cx="5458558" cy="11353800"/>
          </a:xfrm>
          <a:prstGeom prst="rect">
            <a:avLst/>
          </a:prstGeom>
        </p:spPr>
      </p:pic>
      <p:pic>
        <p:nvPicPr>
          <p:cNvPr id="35" name="Picture 34" descr="geoTagged.jpg"/>
          <p:cNvPicPr>
            <a:picLocks noChangeAspect="1"/>
          </p:cNvPicPr>
          <p:nvPr/>
        </p:nvPicPr>
        <p:blipFill rotWithShape="1">
          <a:blip r:embed="rId6">
            <a:extLst>
              <a:ext uri="{28A0092B-C50C-407E-A947-70E740481C1C}">
                <a14:useLocalDpi xmlns:a14="http://schemas.microsoft.com/office/drawing/2010/main" val="0"/>
              </a:ext>
            </a:extLst>
          </a:blip>
          <a:srcRect l="3185" t="4299" r="3297" b="6488"/>
          <a:stretch/>
        </p:blipFill>
        <p:spPr>
          <a:xfrm>
            <a:off x="14097000" y="7467600"/>
            <a:ext cx="11481669" cy="4267200"/>
          </a:xfrm>
          <a:prstGeom prst="rect">
            <a:avLst/>
          </a:prstGeom>
        </p:spPr>
      </p:pic>
      <p:pic>
        <p:nvPicPr>
          <p:cNvPr id="39" name="Picture 38" descr="Screen Shot 2016-03-03 at 2.58.40 AM.png"/>
          <p:cNvPicPr>
            <a:picLocks noChangeAspect="1"/>
          </p:cNvPicPr>
          <p:nvPr/>
        </p:nvPicPr>
        <p:blipFill rotWithShape="1">
          <a:blip r:embed="rId7">
            <a:extLst>
              <a:ext uri="{28A0092B-C50C-407E-A947-70E740481C1C}">
                <a14:useLocalDpi xmlns:a14="http://schemas.microsoft.com/office/drawing/2010/main" val="0"/>
              </a:ext>
            </a:extLst>
          </a:blip>
          <a:srcRect l="2242" r="3734" b="8527"/>
          <a:stretch/>
        </p:blipFill>
        <p:spPr>
          <a:xfrm>
            <a:off x="14097000" y="13258800"/>
            <a:ext cx="11491598" cy="5410200"/>
          </a:xfrm>
          <a:prstGeom prst="rect">
            <a:avLst/>
          </a:prstGeom>
        </p:spPr>
      </p:pic>
      <p:sp>
        <p:nvSpPr>
          <p:cNvPr id="40" name="Text Box 7"/>
          <p:cNvSpPr txBox="1">
            <a:spLocks noChangeArrowheads="1"/>
          </p:cNvSpPr>
          <p:nvPr/>
        </p:nvSpPr>
        <p:spPr bwMode="auto">
          <a:xfrm>
            <a:off x="13411200" y="19354800"/>
            <a:ext cx="12877800" cy="13030200"/>
          </a:xfrm>
          <a:prstGeom prst="rect">
            <a:avLst/>
          </a:prstGeom>
          <a:solidFill>
            <a:srgbClr val="E8EAEC"/>
          </a:solidFill>
          <a:ln>
            <a:noFill/>
            <a:headEnd/>
            <a:tailEnd/>
          </a:ln>
        </p:spPr>
        <p:style>
          <a:lnRef idx="1">
            <a:schemeClr val="accent3"/>
          </a:lnRef>
          <a:fillRef idx="2">
            <a:schemeClr val="accent3"/>
          </a:fillRef>
          <a:effectRef idx="1">
            <a:schemeClr val="accent3"/>
          </a:effectRef>
          <a:fontRef idx="minor">
            <a:schemeClr val="dk1"/>
          </a:fontRef>
        </p:style>
        <p:txBody>
          <a:bodyPr lIns="914326" tIns="457163" rIns="914326" bIns="914326" numCol="1"/>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a:r>
              <a:rPr lang="en-US" sz="4000" b="0" dirty="0" smtClean="0">
                <a:solidFill>
                  <a:srgbClr val="02182C"/>
                </a:solidFill>
                <a:latin typeface="Century Gothic"/>
                <a:cs typeface="Century Gothic"/>
              </a:rPr>
              <a:t>Visualization:</a:t>
            </a:r>
          </a:p>
          <a:p>
            <a:pPr algn="just"/>
            <a:endParaRPr lang="en-US" sz="800" b="0" dirty="0" smtClean="0">
              <a:solidFill>
                <a:srgbClr val="02182C"/>
              </a:solidFill>
              <a:latin typeface="Century Gothic"/>
              <a:cs typeface="Century Gothic"/>
            </a:endParaRPr>
          </a:p>
          <a:p>
            <a:pPr algn="just"/>
            <a:endParaRPr lang="en-US" sz="800" b="0" dirty="0">
              <a:solidFill>
                <a:srgbClr val="02182C"/>
              </a:solidFill>
              <a:latin typeface="Century Gothic"/>
              <a:cs typeface="Century Gothic"/>
            </a:endParaRPr>
          </a:p>
          <a:p>
            <a:pPr algn="just"/>
            <a:r>
              <a:rPr lang="en-US" sz="2600" b="0" dirty="0" smtClean="0">
                <a:solidFill>
                  <a:srgbClr val="02182C"/>
                </a:solidFill>
                <a:latin typeface="Century Gothic"/>
                <a:cs typeface="Century Gothic"/>
              </a:rPr>
              <a:t>Using Google Maps API I was able to plot out </a:t>
            </a:r>
            <a:r>
              <a:rPr lang="en-US" sz="2600" b="0" dirty="0" smtClean="0">
                <a:solidFill>
                  <a:srgbClr val="02182C"/>
                </a:solidFill>
                <a:latin typeface="Century Gothic"/>
                <a:cs typeface="Century Gothic"/>
              </a:rPr>
              <a:t>tweets in their precise </a:t>
            </a:r>
            <a:r>
              <a:rPr lang="en-US" sz="2600" b="0" dirty="0" smtClean="0">
                <a:solidFill>
                  <a:srgbClr val="02182C"/>
                </a:solidFill>
                <a:latin typeface="Century Gothic"/>
                <a:cs typeface="Century Gothic"/>
              </a:rPr>
              <a:t>location. When running the system, the user has the opportunity to choose between Day-to-</a:t>
            </a:r>
            <a:r>
              <a:rPr lang="en-US" sz="2600" b="0" dirty="0" smtClean="0">
                <a:solidFill>
                  <a:srgbClr val="02182C"/>
                </a:solidFill>
                <a:latin typeface="Century Gothic"/>
                <a:cs typeface="Century Gothic"/>
              </a:rPr>
              <a:t>Day, Real</a:t>
            </a:r>
            <a:r>
              <a:rPr lang="en-US" sz="2600" b="0" dirty="0" smtClean="0">
                <a:solidFill>
                  <a:srgbClr val="02182C"/>
                </a:solidFill>
                <a:latin typeface="Century Gothic"/>
                <a:cs typeface="Century Gothic"/>
              </a:rPr>
              <a:t>-</a:t>
            </a:r>
            <a:r>
              <a:rPr lang="en-US" sz="2600" b="0" dirty="0" smtClean="0">
                <a:solidFill>
                  <a:srgbClr val="02182C"/>
                </a:solidFill>
                <a:latin typeface="Century Gothic"/>
                <a:cs typeface="Century Gothic"/>
              </a:rPr>
              <a:t>Time or Group. </a:t>
            </a:r>
            <a:r>
              <a:rPr lang="en-US" sz="2600" b="0" dirty="0" smtClean="0">
                <a:solidFill>
                  <a:srgbClr val="02182C"/>
                </a:solidFill>
                <a:latin typeface="Century Gothic"/>
                <a:cs typeface="Century Gothic"/>
              </a:rPr>
              <a:t>Day-to-Day plots tweets according to the dates given by the user, starting from </a:t>
            </a:r>
            <a:r>
              <a:rPr lang="en-US" sz="2600" b="0" i="1" dirty="0" smtClean="0">
                <a:solidFill>
                  <a:srgbClr val="02182C"/>
                </a:solidFill>
                <a:latin typeface="Century Gothic"/>
                <a:cs typeface="Century Gothic"/>
              </a:rPr>
              <a:t>X</a:t>
            </a:r>
            <a:r>
              <a:rPr lang="en-US" sz="2600" b="0" dirty="0" smtClean="0">
                <a:solidFill>
                  <a:srgbClr val="02182C"/>
                </a:solidFill>
                <a:latin typeface="Century Gothic"/>
                <a:cs typeface="Century Gothic"/>
              </a:rPr>
              <a:t> date and ending in </a:t>
            </a:r>
            <a:r>
              <a:rPr lang="en-US" sz="2600" b="0" i="1" dirty="0" smtClean="0">
                <a:solidFill>
                  <a:srgbClr val="02182C"/>
                </a:solidFill>
                <a:latin typeface="Century Gothic"/>
                <a:cs typeface="Century Gothic"/>
              </a:rPr>
              <a:t>Y </a:t>
            </a:r>
            <a:r>
              <a:rPr lang="en-US" sz="2600" b="0" dirty="0" smtClean="0">
                <a:solidFill>
                  <a:srgbClr val="02182C"/>
                </a:solidFill>
                <a:latin typeface="Century Gothic"/>
                <a:cs typeface="Century Gothic"/>
              </a:rPr>
              <a:t>date. Real-Time plots tweets starting from the current date and streams for new tweets being tweeted. The Real-Time map updates every 10 minutes. </a:t>
            </a:r>
            <a:r>
              <a:rPr lang="en-US" sz="2600" b="0" dirty="0" smtClean="0">
                <a:solidFill>
                  <a:srgbClr val="02182C"/>
                </a:solidFill>
                <a:latin typeface="Century Gothic"/>
                <a:cs typeface="Century Gothic"/>
              </a:rPr>
              <a:t>The </a:t>
            </a:r>
            <a:r>
              <a:rPr lang="en-US" sz="2600" b="0" dirty="0" smtClean="0">
                <a:solidFill>
                  <a:srgbClr val="02182C"/>
                </a:solidFill>
                <a:latin typeface="Century Gothic"/>
                <a:cs typeface="Century Gothic"/>
              </a:rPr>
              <a:t>Group option plots out clusters of tweets that are within </a:t>
            </a:r>
            <a:r>
              <a:rPr lang="en-US" sz="2600" b="0" i="1" dirty="0" smtClean="0">
                <a:solidFill>
                  <a:srgbClr val="02182C"/>
                </a:solidFill>
                <a:latin typeface="Century Gothic"/>
                <a:cs typeface="Century Gothic"/>
              </a:rPr>
              <a:t>X </a:t>
            </a:r>
            <a:r>
              <a:rPr lang="en-US" sz="2600" b="0" dirty="0" smtClean="0">
                <a:solidFill>
                  <a:srgbClr val="02182C"/>
                </a:solidFill>
                <a:latin typeface="Century Gothic"/>
                <a:cs typeface="Century Gothic"/>
              </a:rPr>
              <a:t>miles in distance from each other and within </a:t>
            </a:r>
            <a:r>
              <a:rPr lang="en-US" sz="2600" b="0" i="1" dirty="0" smtClean="0">
                <a:solidFill>
                  <a:srgbClr val="02182C"/>
                </a:solidFill>
                <a:latin typeface="Century Gothic"/>
                <a:cs typeface="Century Gothic"/>
              </a:rPr>
              <a:t>Y </a:t>
            </a:r>
            <a:r>
              <a:rPr lang="en-US" sz="2600" b="0" dirty="0" smtClean="0">
                <a:solidFill>
                  <a:srgbClr val="02182C"/>
                </a:solidFill>
                <a:latin typeface="Century Gothic"/>
                <a:cs typeface="Century Gothic"/>
              </a:rPr>
              <a:t>timeframe.</a:t>
            </a:r>
            <a:endParaRPr lang="en-US" sz="2600" b="0" dirty="0" smtClean="0">
              <a:solidFill>
                <a:srgbClr val="02182C"/>
              </a:solidFill>
              <a:latin typeface="Century Gothic"/>
              <a:cs typeface="Century Gothic"/>
            </a:endParaRPr>
          </a:p>
        </p:txBody>
      </p:sp>
      <p:pic>
        <p:nvPicPr>
          <p:cNvPr id="4" name="Picture 3" descr="Screen Shot 2016-03-09 at 4.06.46 PM.png"/>
          <p:cNvPicPr>
            <a:picLocks noChangeAspect="1"/>
          </p:cNvPicPr>
          <p:nvPr/>
        </p:nvPicPr>
        <p:blipFill rotWithShape="1">
          <a:blip r:embed="rId8">
            <a:extLst>
              <a:ext uri="{28A0092B-C50C-407E-A947-70E740481C1C}">
                <a14:useLocalDpi xmlns:a14="http://schemas.microsoft.com/office/drawing/2010/main" val="0"/>
              </a:ext>
            </a:extLst>
          </a:blip>
          <a:srcRect l="7547" r="9370" b="28976"/>
          <a:stretch/>
        </p:blipFill>
        <p:spPr>
          <a:xfrm>
            <a:off x="36042600" y="228531"/>
            <a:ext cx="3962400" cy="3962469"/>
          </a:xfrm>
          <a:prstGeom prst="rect">
            <a:avLst/>
          </a:prstGeom>
        </p:spPr>
      </p:pic>
      <p:pic>
        <p:nvPicPr>
          <p:cNvPr id="5" name="Picture 4" descr="Screen Shot 2016-03-10 at 3.11.14 PM.png"/>
          <p:cNvPicPr>
            <a:picLocks noChangeAspect="1"/>
          </p:cNvPicPr>
          <p:nvPr/>
        </p:nvPicPr>
        <p:blipFill rotWithShape="1">
          <a:blip r:embed="rId9">
            <a:extLst>
              <a:ext uri="{28A0092B-C50C-407E-A947-70E740481C1C}">
                <a14:useLocalDpi xmlns:a14="http://schemas.microsoft.com/office/drawing/2010/main" val="0"/>
              </a:ext>
            </a:extLst>
          </a:blip>
          <a:srcRect b="8981"/>
          <a:stretch/>
        </p:blipFill>
        <p:spPr>
          <a:xfrm>
            <a:off x="13944600" y="24384000"/>
            <a:ext cx="11963400" cy="5759221"/>
          </a:xfrm>
          <a:prstGeom prst="rect">
            <a:avLst/>
          </a:prstGeom>
        </p:spPr>
      </p:pic>
      <p:pic>
        <p:nvPicPr>
          <p:cNvPr id="6" name="Picture 5" descr="Screen Shot 2016-03-10 at 3.12.24 PM.png"/>
          <p:cNvPicPr>
            <a:picLocks noChangeAspect="1"/>
          </p:cNvPicPr>
          <p:nvPr/>
        </p:nvPicPr>
        <p:blipFill rotWithShape="1">
          <a:blip r:embed="rId10">
            <a:extLst>
              <a:ext uri="{28A0092B-C50C-407E-A947-70E740481C1C}">
                <a14:useLocalDpi xmlns:a14="http://schemas.microsoft.com/office/drawing/2010/main" val="0"/>
              </a:ext>
            </a:extLst>
          </a:blip>
          <a:srcRect l="17612" r="37583"/>
          <a:stretch/>
        </p:blipFill>
        <p:spPr>
          <a:xfrm>
            <a:off x="14020800" y="29273500"/>
            <a:ext cx="1276357" cy="825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3">
      <a:dk1>
        <a:srgbClr val="292934"/>
      </a:dk1>
      <a:lt1>
        <a:srgbClr val="FFFFFF"/>
      </a:lt1>
      <a:dk2>
        <a:srgbClr val="D2533C"/>
      </a:dk2>
      <a:lt2>
        <a:srgbClr val="CFCFD6"/>
      </a:lt2>
      <a:accent1>
        <a:srgbClr val="82BB91"/>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12634</TotalTime>
  <Words>885</Words>
  <Application>Microsoft Macintosh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Clarity</vt:lpstr>
      <vt:lpstr>PowerPoint Presentation</vt:lpstr>
    </vt:vector>
  </TitlesOfParts>
  <Company>Mechanical Engineering VT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Rodolfo Santana</cp:lastModifiedBy>
  <cp:revision>190</cp:revision>
  <cp:lastPrinted>2003-04-18T14:25:05Z</cp:lastPrinted>
  <dcterms:created xsi:type="dcterms:W3CDTF">2003-04-11T15:30:44Z</dcterms:created>
  <dcterms:modified xsi:type="dcterms:W3CDTF">2016-03-17T22:03:11Z</dcterms:modified>
</cp:coreProperties>
</file>