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6" r:id="rId1"/>
  </p:sldMasterIdLst>
  <p:notesMasterIdLst>
    <p:notesMasterId r:id="rId21"/>
  </p:notesMasterIdLst>
  <p:sldIdLst>
    <p:sldId id="268" r:id="rId2"/>
    <p:sldId id="302" r:id="rId3"/>
    <p:sldId id="301" r:id="rId4"/>
    <p:sldId id="285" r:id="rId5"/>
    <p:sldId id="264" r:id="rId6"/>
    <p:sldId id="282" r:id="rId7"/>
    <p:sldId id="269" r:id="rId8"/>
    <p:sldId id="296" r:id="rId9"/>
    <p:sldId id="283" r:id="rId10"/>
    <p:sldId id="260" r:id="rId11"/>
    <p:sldId id="307" r:id="rId12"/>
    <p:sldId id="293" r:id="rId13"/>
    <p:sldId id="288" r:id="rId14"/>
    <p:sldId id="298" r:id="rId15"/>
    <p:sldId id="279" r:id="rId16"/>
    <p:sldId id="292" r:id="rId17"/>
    <p:sldId id="295" r:id="rId18"/>
    <p:sldId id="294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F8E1"/>
    <a:srgbClr val="FFEFBD"/>
    <a:srgbClr val="FFF9E5"/>
    <a:srgbClr val="E8EFF4"/>
    <a:srgbClr val="CC3300"/>
    <a:srgbClr val="CCDAE6"/>
    <a:srgbClr val="A9A57F"/>
    <a:srgbClr val="857A3B"/>
    <a:srgbClr val="524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6" autoAdjust="0"/>
    <p:restoredTop sz="89750" autoAdjust="0"/>
  </p:normalViewPr>
  <p:slideViewPr>
    <p:cSldViewPr snapToGrid="0" snapToObjects="1">
      <p:cViewPr>
        <p:scale>
          <a:sx n="80" d="100"/>
          <a:sy n="80" d="100"/>
        </p:scale>
        <p:origin x="-612" y="-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9D045-62D1-4D7F-B182-F9643841EC03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65FDB-6B48-446C-B351-A09B3C1A0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8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Designed,</a:t>
            </a:r>
            <a:r>
              <a:rPr lang="en-US" baseline="0" dirty="0" smtClean="0"/>
              <a:t> implemented and validated the data analysis pipeline and applied it to a biological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5FDB-6B48-446C-B351-A09B3C1A02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34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C00000"/>
                </a:solidFill>
              </a:rPr>
              <a:t>Steps of the signaling pathways involving DE genes: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1. Neurotransmitter activates a </a:t>
            </a:r>
            <a:r>
              <a:rPr lang="en-US" sz="1200" b="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receptor</a:t>
            </a:r>
            <a:r>
              <a:rPr lang="en-US" sz="1200" b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 on the cell surface</a:t>
            </a:r>
            <a:endParaRPr lang="en-US" sz="1000" b="0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2. Extracellular signal is carried inside the cell to enzymes</a:t>
            </a:r>
            <a:endParaRPr lang="en-US" sz="1000" b="0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3. Activated </a:t>
            </a:r>
            <a:r>
              <a:rPr lang="en-US" sz="1200" b="0" dirty="0" smtClean="0">
                <a:solidFill>
                  <a:srgbClr val="C00000"/>
                </a:solidFill>
                <a:latin typeface="Gabriola" panose="04040605051002020D02" pitchFamily="82" charset="0"/>
              </a:rPr>
              <a:t>enzymes</a:t>
            </a:r>
            <a:r>
              <a:rPr lang="en-US" sz="1200" b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 produce intracellular signaling molecules</a:t>
            </a:r>
            <a:endParaRPr lang="en-US" sz="1000" b="0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4. Cell proliferation, learning and memory</a:t>
            </a:r>
            <a:endParaRPr lang="en-US" sz="1000" b="0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C00000"/>
                </a:solidFill>
              </a:rPr>
              <a:t>These are involved in memory</a:t>
            </a:r>
            <a:r>
              <a:rPr lang="en-US" baseline="0" dirty="0" smtClean="0">
                <a:solidFill>
                  <a:srgbClr val="C00000"/>
                </a:solidFill>
              </a:rPr>
              <a:t> and learning formation.</a:t>
            </a:r>
            <a:endParaRPr lang="en-US" dirty="0" smtClean="0">
              <a:solidFill>
                <a:srgbClr val="C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C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C00000"/>
                </a:solidFill>
              </a:rPr>
              <a:t>This signaling pathway is active in both Motor and Sensory neuron types. But the pathway is performing in different ways</a:t>
            </a:r>
            <a:r>
              <a:rPr lang="en-US" baseline="0" dirty="0" smtClean="0">
                <a:solidFill>
                  <a:srgbClr val="C00000"/>
                </a:solidFill>
              </a:rPr>
              <a:t> between neurons</a:t>
            </a:r>
            <a:r>
              <a:rPr lang="en-US" dirty="0" smtClean="0">
                <a:solidFill>
                  <a:srgbClr val="C00000"/>
                </a:solidFill>
              </a:rPr>
              <a:t>  meaning different genes are active in SN and R2</a:t>
            </a:r>
            <a:r>
              <a:rPr lang="en-US" baseline="0" dirty="0" smtClean="0">
                <a:solidFill>
                  <a:srgbClr val="C00000"/>
                </a:solidFill>
              </a:rPr>
              <a:t> (table).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5FDB-6B48-446C-B351-A09B3C1A02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17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5FDB-6B48-446C-B351-A09B3C1A02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6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Comparing active genes - Good separation of profiles at 5% p-value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DE genes are shown in the heat diagram. There are 185 genes.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rectangles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originated from the following: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half of the diagram: genes are active (yellow) in R2, but inactive (black) in SN;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half of the diagram:  genes are active (yellow) in SN, but inactive in R2.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5FDB-6B48-446C-B351-A09B3C1A02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Aplysia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neurons are huge: ~0.5mm, visible with naked eye;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Shown: abdominal ganglion of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Aplysia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identified individual neuronal cells, including the R2 motor neuron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used in this study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5FDB-6B48-446C-B351-A09B3C1A02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5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RNA data (in replicates for statistics) provided by Columbia University Genome Center, 17 samples in total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5FDB-6B48-446C-B351-A09B3C1A02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9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RNA-</a:t>
            </a:r>
            <a:r>
              <a:rPr lang="en-US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genes are unknown and sequences have to be assigned to gene names by mapping the sequences to transcriptome (database of predicted genes)</a:t>
            </a:r>
            <a:b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Microarrays: gene names for the RNAs are known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5FDB-6B48-446C-B351-A09B3C1A02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65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</a:t>
            </a:r>
            <a:r>
              <a:rPr lang="en-US" baseline="0" dirty="0" smtClean="0"/>
              <a:t> 2 is the same for RNA-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and Microarray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5FDB-6B48-446C-B351-A09B3C1A02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0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1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Motor and sensory neurons  have significantly different sets of active genes and gene pathways:</a:t>
            </a:r>
          </a:p>
          <a:p>
            <a:pPr algn="l"/>
            <a:endParaRPr lang="en-US" sz="11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l"/>
            <a:r>
              <a:rPr lang="en-US" sz="11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Identified 185 DE genes and 24 DE gene pathways</a:t>
            </a:r>
            <a:endParaRPr lang="en-US" sz="1100" b="1" dirty="0" smtClean="0">
              <a:solidFill>
                <a:srgbClr val="002060"/>
              </a:solidFill>
            </a:endParaRPr>
          </a:p>
          <a:p>
            <a:pPr algn="l"/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5FDB-6B48-446C-B351-A09B3C1A02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0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Comparing active genes - Good separation of profiles at 5% p-value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DE genes are shown in the heat diagram. There are 185 genes.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rectangles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originated from the following: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half of the diagram: genes are active (yellow) in R2, but inactive (black) in SN;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half of the diagram:  genes are active (yellow) in SN, but inactive in R2.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5FDB-6B48-446C-B351-A09B3C1A02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53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Calcium signaling is one of the important neuronal</a:t>
            </a:r>
            <a:r>
              <a:rPr lang="en-US" baseline="0" dirty="0" smtClean="0"/>
              <a:t> regulatory pathways. </a:t>
            </a:r>
          </a:p>
          <a:p>
            <a:r>
              <a:rPr lang="en-US" baseline="0" dirty="0" smtClean="0"/>
              <a:t>It carries signals from outside the cell to the inside and turns the cell’s genes on or off.</a:t>
            </a:r>
            <a:endParaRPr lang="en-US" dirty="0" smtClean="0"/>
          </a:p>
          <a:p>
            <a:r>
              <a:rPr lang="en-US" dirty="0" smtClean="0"/>
              <a:t>A complex pathways, let’s take a look at the subset of it which involves 4 of our DE genes.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5FDB-6B48-446C-B351-A09B3C1A02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5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0AFC-D704-43BE-938C-A24DB6BE1777}" type="datetime1">
              <a:rPr lang="en-US" smtClean="0"/>
              <a:t>3/4/2016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7B82-02E8-408C-94D4-D4910EC7B7E5}" type="datetime1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93A-54E9-4D16-A6F5-CBA549FA7F30}" type="datetime1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3F0-4166-4A74-9259-1EC09FB6EDA4}" type="datetime1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3408-20EE-4311-9271-B89DA6320450}" type="datetime1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8EF4463-AFAF-D44C-9197-6942865BD6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02F4-5056-48D7-9E8A-213FF05E0CEE}" type="datetime1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A7A5E-6F89-4A02-9A39-CA2C3E57DC21}" type="datetime1">
              <a:rPr lang="en-US" smtClean="0"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9168-1A25-446B-9A0D-E07EEC86F155}" type="datetime1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A04F-8C1D-487D-83E9-014DFF644187}" type="datetime1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79CE9-7762-45BB-9979-3A03C2F4EFC7}" type="datetime1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E8C6-FED9-46C8-82AA-65160BBAD3B1}" type="datetime1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998D0C-F7A9-4E2A-AF81-65EFF42C979F}" type="datetime1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8EF4463-AFAF-D44C-9197-6942865BD6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807" y="1679712"/>
            <a:ext cx="8380344" cy="1928191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 Data Analysis Pipeline</a:t>
            </a:r>
            <a:b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Gene Expression Studies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426614"/>
            <a:ext cx="762000" cy="365125"/>
          </a:xfrm>
        </p:spPr>
        <p:txBody>
          <a:bodyPr/>
          <a:lstStyle/>
          <a:p>
            <a:fld id="{C8EF4463-AFAF-D44C-9197-6942865BD6C1}" type="slidenum">
              <a:rPr lang="en-US" smtClean="0"/>
              <a:t>1</a:t>
            </a:fld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57467" y="4114802"/>
            <a:ext cx="7292009" cy="104360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Anton Morozov</a:t>
            </a:r>
          </a:p>
          <a:p>
            <a:r>
              <a:rPr lang="en-US" sz="2000" dirty="0">
                <a:latin typeface="Calibri" panose="020F0502020204030204" pitchFamily="34" charset="0"/>
              </a:rPr>
              <a:t>Computer Science &amp; Biology ID </a:t>
            </a:r>
            <a:r>
              <a:rPr lang="en-US" sz="2000" dirty="0" smtClean="0">
                <a:latin typeface="Calibri" panose="020F0502020204030204" pitchFamily="34" charset="0"/>
              </a:rPr>
              <a:t>Major ’2016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4610" y="5192251"/>
            <a:ext cx="6589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Calibri" charset="0"/>
                <a:cs typeface="Calibri" charset="0"/>
              </a:rPr>
              <a:t>Chris </a:t>
            </a:r>
            <a:r>
              <a:rPr lang="en-US" i="1" dirty="0" err="1">
                <a:latin typeface="Calibri" charset="0"/>
                <a:cs typeface="Calibri" charset="0"/>
              </a:rPr>
              <a:t>Fernandes</a:t>
            </a:r>
            <a:r>
              <a:rPr lang="en-US" i="1" dirty="0">
                <a:latin typeface="Calibri" charset="0"/>
                <a:cs typeface="Calibri" charset="0"/>
              </a:rPr>
              <a:t> (CS Dept.) and Steve Horton (Biology Dept.), Advisors</a:t>
            </a:r>
          </a:p>
          <a:p>
            <a:pPr algn="ctr"/>
            <a:r>
              <a:rPr lang="en-US" i="1" dirty="0">
                <a:latin typeface="Calibri" charset="0"/>
                <a:cs typeface="Calibri" charset="0"/>
              </a:rPr>
              <a:t>In collaboration with Columbia University, New York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1523" y="5923721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March 5, 2016</a:t>
            </a:r>
          </a:p>
        </p:txBody>
      </p:sp>
      <p:pic>
        <p:nvPicPr>
          <p:cNvPr id="8" name="Picture 7" descr="logo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3" y="477118"/>
            <a:ext cx="653388" cy="670035"/>
          </a:xfrm>
          <a:prstGeom prst="rect">
            <a:avLst/>
          </a:prstGeom>
        </p:spPr>
      </p:pic>
      <p:pic>
        <p:nvPicPr>
          <p:cNvPr id="9" name="Picture 8" descr="UC_wordmark.PMS202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07" y="397646"/>
            <a:ext cx="1414144" cy="82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0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z="1400" smtClean="0"/>
              <a:t>10</a:t>
            </a:fld>
            <a:endParaRPr lang="en-US" sz="1400"/>
          </a:p>
        </p:txBody>
      </p:sp>
      <p:sp>
        <p:nvSpPr>
          <p:cNvPr id="69" name="Rectangle 68"/>
          <p:cNvSpPr>
            <a:spLocks noChangeAspect="1"/>
          </p:cNvSpPr>
          <p:nvPr/>
        </p:nvSpPr>
        <p:spPr>
          <a:xfrm>
            <a:off x="494148" y="322042"/>
            <a:ext cx="8192652" cy="489301"/>
          </a:xfrm>
          <a:prstGeom prst="rect">
            <a:avLst/>
          </a:prstGeom>
          <a:noFill/>
          <a:ln>
            <a:noFill/>
          </a:ln>
          <a:effectLst>
            <a:outerShdw blurRad="279400" dist="203200" dir="5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 anchorCtr="1"/>
          <a:lstStyle/>
          <a:p>
            <a:r>
              <a:rPr lang="en-US" sz="2800" b="1" dirty="0">
                <a:solidFill>
                  <a:srgbClr val="0070C0"/>
                </a:solidFill>
              </a:rPr>
              <a:t>Analysis Pipeline Part </a:t>
            </a:r>
            <a:r>
              <a:rPr lang="en-US" sz="2800" b="1" dirty="0" smtClean="0">
                <a:solidFill>
                  <a:srgbClr val="0070C0"/>
                </a:solidFill>
              </a:rPr>
              <a:t>2   --- </a:t>
            </a:r>
            <a:r>
              <a:rPr lang="en-US" sz="2800" b="1" dirty="0" smtClean="0">
                <a:solidFill>
                  <a:srgbClr val="CC6600"/>
                </a:solidFill>
              </a:rPr>
              <a:t>Compare samples:</a:t>
            </a:r>
            <a:endParaRPr lang="en-US" sz="2800" b="1" dirty="0">
              <a:solidFill>
                <a:srgbClr val="CC66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7317" y="5927209"/>
            <a:ext cx="876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RESULT:   </a:t>
            </a:r>
          </a:p>
          <a:p>
            <a:r>
              <a:rPr lang="en-US" b="1" dirty="0" smtClean="0"/>
              <a:t> List of Gene Pathways (functions) that change activity from sample to sample</a:t>
            </a:r>
            <a:endParaRPr lang="en-US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336537" y="1005324"/>
            <a:ext cx="7949047" cy="4737342"/>
            <a:chOff x="336537" y="1023986"/>
            <a:chExt cx="7949047" cy="4737342"/>
          </a:xfrm>
        </p:grpSpPr>
        <p:grpSp>
          <p:nvGrpSpPr>
            <p:cNvPr id="3" name="Group 2"/>
            <p:cNvGrpSpPr/>
            <p:nvPr/>
          </p:nvGrpSpPr>
          <p:grpSpPr>
            <a:xfrm>
              <a:off x="336537" y="1023986"/>
              <a:ext cx="7949047" cy="4737342"/>
              <a:chOff x="494148" y="975900"/>
              <a:chExt cx="7949047" cy="4737342"/>
            </a:xfrm>
          </p:grpSpPr>
          <p:sp>
            <p:nvSpPr>
              <p:cNvPr id="59" name="Rectangle 58"/>
              <p:cNvSpPr>
                <a:spLocks noChangeAspect="1"/>
              </p:cNvSpPr>
              <p:nvPr/>
            </p:nvSpPr>
            <p:spPr>
              <a:xfrm>
                <a:off x="5496171" y="1061619"/>
                <a:ext cx="2671158" cy="67802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79400" dist="203200" dir="54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 anchorCtr="1"/>
              <a:lstStyle/>
              <a:p>
                <a:r>
                  <a:rPr lang="en-US" sz="2000" b="1" dirty="0" smtClean="0"/>
                  <a:t>  DATA TABLES</a:t>
                </a:r>
              </a:p>
              <a:p>
                <a:r>
                  <a:rPr lang="en-US" sz="2000" b="1" dirty="0" smtClean="0"/>
                  <a:t>INPUT / OUTPUT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>
                <a:spLocks noChangeAspect="1"/>
              </p:cNvSpPr>
              <p:nvPr/>
            </p:nvSpPr>
            <p:spPr>
              <a:xfrm>
                <a:off x="746606" y="1157312"/>
                <a:ext cx="3391271" cy="52517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79400" dist="203200" dir="54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sz="2000" b="1" dirty="0" smtClean="0"/>
                  <a:t>SOFTWARE TOOLS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94148" y="975900"/>
                <a:ext cx="7949047" cy="346547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7" name="Rectangle 96"/>
              <p:cNvSpPr>
                <a:spLocks noChangeAspect="1"/>
              </p:cNvSpPr>
              <p:nvPr/>
            </p:nvSpPr>
            <p:spPr>
              <a:xfrm>
                <a:off x="3058234" y="4785232"/>
                <a:ext cx="3238165" cy="928010"/>
              </a:xfrm>
              <a:prstGeom prst="rect">
                <a:avLst/>
              </a:prstGeom>
              <a:solidFill>
                <a:srgbClr val="D0D7C1"/>
              </a:solidFill>
              <a:effectLst>
                <a:outerShdw blurRad="279400" dist="203200" dir="54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 Pathways</a:t>
                </a:r>
              </a:p>
              <a:p>
                <a:pPr algn="ctr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(“DAVID” system)</a:t>
                </a:r>
              </a:p>
            </p:txBody>
          </p:sp>
          <p:sp>
            <p:nvSpPr>
              <p:cNvPr id="24" name="Rectangle 23"/>
              <p:cNvSpPr>
                <a:spLocks noChangeAspect="1"/>
              </p:cNvSpPr>
              <p:nvPr/>
            </p:nvSpPr>
            <p:spPr>
              <a:xfrm>
                <a:off x="5379195" y="3441312"/>
                <a:ext cx="2891454" cy="801406"/>
              </a:xfrm>
              <a:prstGeom prst="rect">
                <a:avLst/>
              </a:prstGeom>
              <a:solidFill>
                <a:srgbClr val="CCDAE6"/>
              </a:solidFill>
              <a:effectLst>
                <a:outerShdw blurRad="279400" dist="203200" dir="54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 anchorCtr="1"/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FINISH:</a:t>
                </a:r>
              </a:p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gene table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spect="1"/>
              </p:cNvSpPr>
              <p:nvPr/>
            </p:nvSpPr>
            <p:spPr>
              <a:xfrm>
                <a:off x="737275" y="1889401"/>
                <a:ext cx="3238165" cy="928010"/>
              </a:xfrm>
              <a:prstGeom prst="rect">
                <a:avLst/>
              </a:prstGeom>
              <a:solidFill>
                <a:srgbClr val="D0D7C1"/>
              </a:solidFill>
              <a:effectLst>
                <a:outerShdw blurRad="279400" dist="203200" dir="54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Identify </a:t>
                </a:r>
              </a:p>
              <a:p>
                <a:pPr algn="ctr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Differentially Expressed genes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Straight Arrow Connector 25"/>
              <p:cNvCxnSpPr>
                <a:endCxn id="24" idx="1"/>
              </p:cNvCxnSpPr>
              <p:nvPr/>
            </p:nvCxnSpPr>
            <p:spPr>
              <a:xfrm>
                <a:off x="3974793" y="2653955"/>
                <a:ext cx="1404402" cy="1188060"/>
              </a:xfrm>
              <a:prstGeom prst="straightConnector1">
                <a:avLst/>
              </a:prstGeom>
              <a:ln w="44450" cmpd="sng">
                <a:solidFill>
                  <a:schemeClr val="accent3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24" idx="1"/>
                <a:endCxn id="23" idx="3"/>
              </p:cNvCxnSpPr>
              <p:nvPr/>
            </p:nvCxnSpPr>
            <p:spPr>
              <a:xfrm flipH="1" flipV="1">
                <a:off x="3974793" y="3802308"/>
                <a:ext cx="1404402" cy="39707"/>
              </a:xfrm>
              <a:prstGeom prst="straightConnector1">
                <a:avLst/>
              </a:prstGeom>
              <a:ln w="44450" cmpd="sng">
                <a:solidFill>
                  <a:schemeClr val="accent3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>
                <a:spLocks noChangeAspect="1"/>
              </p:cNvSpPr>
              <p:nvPr/>
            </p:nvSpPr>
            <p:spPr>
              <a:xfrm>
                <a:off x="5380487" y="1914526"/>
                <a:ext cx="2905097" cy="779468"/>
              </a:xfrm>
              <a:prstGeom prst="rect">
                <a:avLst/>
              </a:prstGeom>
              <a:solidFill>
                <a:srgbClr val="CCDAE6"/>
              </a:solidFill>
              <a:effectLst>
                <a:outerShdw blurRad="279400" dist="203200" dir="54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b="1" dirty="0" smtClean="0">
                    <a:solidFill>
                      <a:srgbClr val="CC3300"/>
                    </a:solidFill>
                  </a:rPr>
                  <a:t>START:</a:t>
                </a: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Gene </a:t>
                </a:r>
                <a:r>
                  <a:rPr lang="en-US" b="1" dirty="0">
                    <a:solidFill>
                      <a:schemeClr val="tx1"/>
                    </a:solidFill>
                  </a:rPr>
                  <a:t>E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xpression Matrix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or several samples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1" name="Straight Arrow Connector 40"/>
              <p:cNvCxnSpPr>
                <a:stCxn id="40" idx="1"/>
                <a:endCxn id="25" idx="3"/>
              </p:cNvCxnSpPr>
              <p:nvPr/>
            </p:nvCxnSpPr>
            <p:spPr>
              <a:xfrm flipH="1">
                <a:off x="3975440" y="2304260"/>
                <a:ext cx="1405047" cy="49146"/>
              </a:xfrm>
              <a:prstGeom prst="straightConnector1">
                <a:avLst/>
              </a:prstGeom>
              <a:ln w="44450" cmpd="sng">
                <a:solidFill>
                  <a:schemeClr val="accent3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>
                <a:spLocks noChangeAspect="1"/>
              </p:cNvSpPr>
              <p:nvPr/>
            </p:nvSpPr>
            <p:spPr>
              <a:xfrm>
                <a:off x="736628" y="3338303"/>
                <a:ext cx="3238165" cy="928010"/>
              </a:xfrm>
              <a:prstGeom prst="rect">
                <a:avLst/>
              </a:prstGeom>
              <a:solidFill>
                <a:srgbClr val="D0D7C1"/>
              </a:solidFill>
              <a:effectLst>
                <a:outerShdw blurRad="279400" dist="203200" dir="54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SQL Database </a:t>
                </a:r>
                <a:b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&amp; Web Interface</a:t>
                </a:r>
                <a:endParaRPr lang="en-US" b="1" dirty="0"/>
              </a:p>
            </p:txBody>
          </p:sp>
          <p:cxnSp>
            <p:nvCxnSpPr>
              <p:cNvPr id="21" name="Straight Arrow Connector 20"/>
              <p:cNvCxnSpPr>
                <a:stCxn id="25" idx="2"/>
                <a:endCxn id="23" idx="0"/>
              </p:cNvCxnSpPr>
              <p:nvPr/>
            </p:nvCxnSpPr>
            <p:spPr>
              <a:xfrm flipH="1">
                <a:off x="2355711" y="2817411"/>
                <a:ext cx="647" cy="520892"/>
              </a:xfrm>
              <a:prstGeom prst="straightConnector1">
                <a:avLst/>
              </a:prstGeom>
              <a:ln w="44450" cmpd="sng">
                <a:solidFill>
                  <a:schemeClr val="accent3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5496171" y="4299629"/>
                <a:ext cx="815614" cy="438948"/>
              </a:xfrm>
              <a:prstGeom prst="straightConnector1">
                <a:avLst/>
              </a:prstGeom>
              <a:ln w="44450" cmpd="sng">
                <a:solidFill>
                  <a:schemeClr val="accent3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3974793" y="2316695"/>
                <a:ext cx="1405049" cy="1241352"/>
              </a:xfrm>
              <a:prstGeom prst="straightConnector1">
                <a:avLst/>
              </a:prstGeom>
              <a:ln w="44450" cmpd="sng">
                <a:solidFill>
                  <a:schemeClr val="accent3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>
            <a:xfrm flipH="1" flipV="1">
              <a:off x="3321698" y="4379716"/>
              <a:ext cx="728437" cy="416278"/>
            </a:xfrm>
            <a:prstGeom prst="straightConnector1">
              <a:avLst/>
            </a:prstGeom>
            <a:ln w="44450" cmpd="sng">
              <a:solidFill>
                <a:schemeClr val="accent3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34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6" y="740123"/>
            <a:ext cx="5776784" cy="37719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102323" y="159201"/>
            <a:ext cx="2681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91" y="2295559"/>
            <a:ext cx="6844208" cy="235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00" y="4271899"/>
            <a:ext cx="2743200" cy="10788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:\old computer\old computer\Razvlecheniya\anton\school\College Prep\In college\in Union\Coursework\2015 Winter\Project\2016 reports\download.png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21" y="2733612"/>
            <a:ext cx="2171700" cy="3076575"/>
          </a:xfrm>
          <a:prstGeom prst="rect">
            <a:avLst/>
          </a:prstGeom>
          <a:ln w="69850"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2193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13" y="459824"/>
            <a:ext cx="8229600" cy="822324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Results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6229" y="1893822"/>
            <a:ext cx="79112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Computational Pipeline validated by comparing with test data analysis from Columbia University</a:t>
            </a:r>
            <a:b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n-US" sz="2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Motor and sensory neurons  have significantly different sets of active genes and gene pathways:</a:t>
            </a:r>
          </a:p>
          <a:p>
            <a:endParaRPr lang="en-US" sz="28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Identified 185 DE genes and 24 DE gene pathways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32620" y="6416675"/>
            <a:ext cx="762000" cy="365125"/>
          </a:xfrm>
        </p:spPr>
        <p:txBody>
          <a:bodyPr/>
          <a:lstStyle/>
          <a:p>
            <a:fld id="{C8EF4463-AFAF-D44C-9197-6942865BD6C1}" type="slidenum">
              <a:rPr lang="en-US" smtClean="0"/>
              <a:t>13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4960" y="215251"/>
            <a:ext cx="8229600" cy="74229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Comparing Active Genes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IM\Desktop\H\Anton School\w 2016\Project\2016 reports\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3416527" y="52777"/>
            <a:ext cx="2184340" cy="49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59428" y="1464894"/>
            <a:ext cx="8535192" cy="3997358"/>
            <a:chOff x="-16574" y="1474833"/>
            <a:chExt cx="8703374" cy="3997358"/>
          </a:xfrm>
        </p:grpSpPr>
        <p:sp>
          <p:nvSpPr>
            <p:cNvPr id="6" name="Rectangle 5"/>
            <p:cNvSpPr/>
            <p:nvPr/>
          </p:nvSpPr>
          <p:spPr>
            <a:xfrm>
              <a:off x="3039314" y="4090859"/>
              <a:ext cx="264891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Calibri" panose="020F0502020204030204" pitchFamily="34" charset="0"/>
                  <a:cs typeface="Calibri" charset="0"/>
                </a:rPr>
                <a:t>185 DE genes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9598" y="1663833"/>
              <a:ext cx="13387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charset="0"/>
                </a:rPr>
                <a:t>R2 motor neurons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-16574" y="2707834"/>
              <a:ext cx="143497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CC6600"/>
                  </a:solidFill>
                  <a:latin typeface="Calibri" panose="020F0502020204030204" pitchFamily="34" charset="0"/>
                  <a:cs typeface="Calibri" charset="0"/>
                </a:rPr>
                <a:t>SN sensory neurons</a:t>
              </a:r>
              <a:endParaRPr lang="en-US" sz="2000" b="1" dirty="0">
                <a:solidFill>
                  <a:srgbClr val="CC6600"/>
                </a:solidFill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1214645" y="1474833"/>
              <a:ext cx="407504" cy="1037049"/>
            </a:xfrm>
            <a:prstGeom prst="leftBrace">
              <a:avLst>
                <a:gd name="adj1" fmla="val 8333"/>
                <a:gd name="adj2" fmla="val 5086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1224583" y="2568785"/>
              <a:ext cx="407504" cy="1037049"/>
            </a:xfrm>
            <a:prstGeom prst="leftBrace">
              <a:avLst>
                <a:gd name="adj1" fmla="val 8333"/>
                <a:gd name="adj2" fmla="val 50860"/>
              </a:avLst>
            </a:prstGeom>
            <a:ln w="28575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28669" y="1615468"/>
              <a:ext cx="172038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</a:rPr>
                <a:t>Yellow = high activity  </a:t>
              </a:r>
            </a:p>
            <a:p>
              <a:endParaRPr lang="en-US" sz="2000" dirty="0">
                <a:latin typeface="Calibri" panose="020F0502020204030204" pitchFamily="34" charset="0"/>
              </a:endParaRPr>
            </a:p>
            <a:p>
              <a:r>
                <a:rPr lang="en-US" sz="2000" dirty="0" smtClean="0">
                  <a:latin typeface="Calibri" panose="020F0502020204030204" pitchFamily="34" charset="0"/>
                </a:rPr>
                <a:t>Black = low activity</a:t>
              </a:r>
              <a:endParaRPr lang="en-US" sz="20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71475" y="4641194"/>
              <a:ext cx="83153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400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Calibri" charset="0"/>
                </a:rPr>
                <a:t>These genes  determine the identity and function </a:t>
              </a:r>
              <a:br>
                <a:rPr lang="en-US" sz="2400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Calibri" charset="0"/>
                </a:rPr>
              </a:br>
              <a:r>
                <a:rPr lang="en-US" sz="2400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Calibri" charset="0"/>
                </a:rPr>
                <a:t>of the two specific types of neurons</a:t>
              </a:r>
              <a:endParaRPr lang="en-US" sz="36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6" name="Left Brace 15"/>
          <p:cNvSpPr/>
          <p:nvPr/>
        </p:nvSpPr>
        <p:spPr>
          <a:xfrm rot="5400000" flipH="1">
            <a:off x="4324934" y="1360947"/>
            <a:ext cx="367525" cy="4947617"/>
          </a:xfrm>
          <a:prstGeom prst="leftBrace">
            <a:avLst>
              <a:gd name="adj1" fmla="val 0"/>
              <a:gd name="adj2" fmla="val 5086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705"/>
            <a:ext cx="8229600" cy="74229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An Example of an Identified DE Pathway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840245"/>
              </p:ext>
            </p:extLst>
          </p:nvPr>
        </p:nvGraphicFramePr>
        <p:xfrm>
          <a:off x="2617356" y="2007915"/>
          <a:ext cx="4448462" cy="274087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525200"/>
                <a:gridCol w="1923262"/>
              </a:tblGrid>
              <a:tr h="38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Pathway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 Genes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002060"/>
                    </a:solidFill>
                  </a:tcPr>
                </a:tc>
              </a:tr>
              <a:tr h="4568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hsa04020</a:t>
                      </a:r>
                      <a:r>
                        <a:rPr lang="en-US" sz="12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:   Calcium signaling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TACR1, TRHR, PPP3CB, PLCB1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8EFF4"/>
                    </a:solidFill>
                  </a:tcPr>
                </a:tc>
              </a:tr>
              <a:tr h="295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hsa04910</a:t>
                      </a:r>
                      <a:r>
                        <a:rPr lang="en-US" sz="1200" u="none" strike="noStrike" dirty="0" smtClean="0">
                          <a:effectLst/>
                        </a:rPr>
                        <a:t>:    Insulin signaling</a:t>
                      </a:r>
                      <a:endParaRPr lang="en-US" sz="12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HK2P1, IRS2, HK2, PCK1</a:t>
                      </a:r>
                      <a:endParaRPr lang="en-US" sz="12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8EFF4"/>
                    </a:solidFill>
                  </a:tcPr>
                </a:tc>
              </a:tr>
              <a:tr h="316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hsa04330</a:t>
                      </a:r>
                      <a:r>
                        <a:rPr lang="en-US" sz="1200" u="none" strike="noStrike" dirty="0" smtClean="0">
                          <a:effectLst/>
                        </a:rPr>
                        <a:t>:     Notch signaling</a:t>
                      </a:r>
                      <a:endParaRPr lang="en-US" sz="12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JAG2, NUMBL</a:t>
                      </a:r>
                      <a:endParaRPr lang="en-US" sz="12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8EFF4"/>
                    </a:solidFill>
                  </a:tcPr>
                </a:tc>
              </a:tr>
              <a:tr h="3103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hsa04310</a:t>
                      </a:r>
                      <a:r>
                        <a:rPr lang="en-US" sz="1200" u="none" strike="noStrike" dirty="0" smtClean="0">
                          <a:effectLst/>
                        </a:rPr>
                        <a:t>: 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Wnt</a:t>
                      </a:r>
                      <a:r>
                        <a:rPr lang="en-US" sz="1200" u="none" strike="noStrike" dirty="0" smtClean="0">
                          <a:effectLst/>
                        </a:rPr>
                        <a:t> signaling</a:t>
                      </a:r>
                      <a:endParaRPr lang="en-US" sz="12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FZD8, PPP3CB, PLCB1</a:t>
                      </a:r>
                      <a:endParaRPr lang="en-US" sz="12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8EFF4"/>
                    </a:solidFill>
                  </a:tcPr>
                </a:tc>
              </a:tr>
              <a:tr h="360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hsa04722</a:t>
                      </a:r>
                      <a:r>
                        <a:rPr lang="en-US" sz="1200" u="none" strike="noStrike" dirty="0" smtClean="0">
                          <a:effectLst/>
                        </a:rPr>
                        <a:t>: 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Neurotrophin</a:t>
                      </a:r>
                      <a:r>
                        <a:rPr lang="en-US" sz="1200" u="none" strike="noStrike" dirty="0" smtClean="0">
                          <a:effectLst/>
                        </a:rPr>
                        <a:t> signaling</a:t>
                      </a:r>
                      <a:endParaRPr lang="en-US" sz="12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IRS2, ABL1</a:t>
                      </a:r>
                      <a:endParaRPr lang="en-US" sz="12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8EFF4"/>
                    </a:solidFill>
                  </a:tcPr>
                </a:tc>
              </a:tr>
              <a:tr h="3103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hsa04010</a:t>
                      </a:r>
                      <a:r>
                        <a:rPr lang="en-US" sz="1200" u="none" strike="noStrike" dirty="0" smtClean="0">
                          <a:effectLst/>
                        </a:rPr>
                        <a:t>:   MAPK signaling</a:t>
                      </a:r>
                      <a:endParaRPr lang="en-US" sz="12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PPP3CB, CACNG4</a:t>
                      </a:r>
                      <a:endParaRPr lang="en-US" sz="12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8EFF4"/>
                    </a:solidFill>
                  </a:tcPr>
                </a:tc>
              </a:tr>
              <a:tr h="302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hsa03320</a:t>
                      </a:r>
                      <a:r>
                        <a:rPr lang="en-US" sz="1200" u="none" strike="noStrike" dirty="0" smtClean="0">
                          <a:effectLst/>
                        </a:rPr>
                        <a:t>:   PPAR signaling</a:t>
                      </a:r>
                      <a:endParaRPr lang="en-US" sz="12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CYP27A1, SCP2, PCK1</a:t>
                      </a:r>
                      <a:endParaRPr lang="en-US" sz="12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8EFF4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2758773" y="1568411"/>
            <a:ext cx="3832196" cy="43950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Cell Signaling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091" y="5311913"/>
            <a:ext cx="867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Calcium signaling pathway is known to be important in neurological processes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2089" y="2546946"/>
            <a:ext cx="1709531" cy="496956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79547"/>
              </p:ext>
            </p:extLst>
          </p:nvPr>
        </p:nvGraphicFramePr>
        <p:xfrm>
          <a:off x="215806" y="4850295"/>
          <a:ext cx="4569949" cy="1249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5690"/>
                <a:gridCol w="2098671"/>
                <a:gridCol w="1775588"/>
              </a:tblGrid>
              <a:tr h="39422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Cell type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Active Receptor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Active Enzyme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6106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C6600"/>
                          </a:solidFill>
                        </a:rPr>
                        <a:t>SN</a:t>
                      </a:r>
                      <a:endParaRPr lang="en-US" sz="1600" b="1" dirty="0">
                        <a:solidFill>
                          <a:srgbClr val="CC66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C6600"/>
                          </a:solidFill>
                        </a:rPr>
                        <a:t>TACR1</a:t>
                      </a:r>
                      <a:endParaRPr lang="en-US" sz="1600" b="1" dirty="0">
                        <a:solidFill>
                          <a:srgbClr val="CC66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CC6600"/>
                          </a:solidFill>
                        </a:rPr>
                        <a:t>Phospholipase C</a:t>
                      </a:r>
                      <a:endParaRPr lang="en-US" sz="1600" b="1" dirty="0">
                        <a:solidFill>
                          <a:srgbClr val="CC66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76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R2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TRHR 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Phosphatase 3 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2466" y="188456"/>
            <a:ext cx="8428383" cy="490675"/>
          </a:xfrm>
        </p:spPr>
        <p:txBody>
          <a:bodyPr>
            <a:noAutofit/>
          </a:bodyPr>
          <a:lstStyle/>
          <a:p>
            <a:pPr marL="137160" indent="0"/>
            <a:r>
              <a:rPr lang="en-US" sz="2400" dirty="0">
                <a:solidFill>
                  <a:srgbClr val="002060"/>
                </a:solidFill>
              </a:rPr>
              <a:t>A close-up on the Calcium Signaling </a:t>
            </a:r>
            <a:r>
              <a:rPr lang="en-US" sz="2400" dirty="0" smtClean="0">
                <a:solidFill>
                  <a:srgbClr val="002060"/>
                </a:solidFill>
              </a:rPr>
              <a:t>Pathway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105" y="1409786"/>
            <a:ext cx="8722513" cy="19182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9118" y="3561375"/>
            <a:ext cx="1605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Gabriola" panose="04040605051002020D02" pitchFamily="82" charset="0"/>
              </a:rPr>
              <a:t>1. </a:t>
            </a:r>
            <a:r>
              <a:rPr lang="en-US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Neurotransmitter </a:t>
            </a:r>
            <a:r>
              <a:rPr lang="en-US" b="1" dirty="0">
                <a:solidFill>
                  <a:srgbClr val="002060"/>
                </a:solidFill>
                <a:latin typeface="Gabriola" panose="04040605051002020D02" pitchFamily="82" charset="0"/>
              </a:rPr>
              <a:t>activates a </a:t>
            </a:r>
            <a:r>
              <a:rPr lang="en-US" b="1" dirty="0">
                <a:solidFill>
                  <a:srgbClr val="C00000"/>
                </a:solidFill>
                <a:latin typeface="Gabriola" panose="04040605051002020D02" pitchFamily="82" charset="0"/>
              </a:rPr>
              <a:t>receptor</a:t>
            </a:r>
            <a:r>
              <a:rPr lang="en-US" b="1" dirty="0">
                <a:solidFill>
                  <a:srgbClr val="002060"/>
                </a:solidFill>
                <a:latin typeface="Gabriola" panose="04040605051002020D02" pitchFamily="82" charset="0"/>
              </a:rPr>
              <a:t> on the cell surface</a:t>
            </a:r>
            <a:endParaRPr lang="en-US" sz="12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3557" y="3561375"/>
            <a:ext cx="2267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2. </a:t>
            </a:r>
            <a:r>
              <a:rPr lang="en-US" b="1" dirty="0">
                <a:solidFill>
                  <a:srgbClr val="002060"/>
                </a:solidFill>
                <a:latin typeface="Gabriola" panose="04040605051002020D02" pitchFamily="82" charset="0"/>
              </a:rPr>
              <a:t>Activated </a:t>
            </a:r>
            <a:r>
              <a:rPr lang="en-US" b="1" dirty="0">
                <a:solidFill>
                  <a:srgbClr val="C00000"/>
                </a:solidFill>
                <a:latin typeface="Gabriola" panose="04040605051002020D02" pitchFamily="82" charset="0"/>
              </a:rPr>
              <a:t>enzymes</a:t>
            </a:r>
            <a:r>
              <a:rPr lang="en-US" b="1" dirty="0">
                <a:solidFill>
                  <a:srgbClr val="002060"/>
                </a:solidFill>
                <a:latin typeface="Gabriola" panose="04040605051002020D02" pitchFamily="82" charset="0"/>
              </a:rPr>
              <a:t> produce intracellular </a:t>
            </a:r>
            <a:r>
              <a:rPr lang="en-US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signals</a:t>
            </a:r>
            <a:endParaRPr lang="en-US" sz="12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7331" y="3561375"/>
            <a:ext cx="2100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3. </a:t>
            </a:r>
            <a:r>
              <a:rPr lang="en-US" b="1" dirty="0">
                <a:solidFill>
                  <a:srgbClr val="002060"/>
                </a:solidFill>
                <a:latin typeface="Gabriola" panose="04040605051002020D02" pitchFamily="82" charset="0"/>
              </a:rPr>
              <a:t>Cell proliferation, learning and memory</a:t>
            </a:r>
            <a:endParaRPr lang="en-US" sz="12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66181" y="4899646"/>
            <a:ext cx="2654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srgbClr val="C00000"/>
                </a:solidFill>
              </a:rPr>
              <a:t>The same pathway </a:t>
            </a:r>
            <a:r>
              <a:rPr lang="en-US" dirty="0">
                <a:solidFill>
                  <a:srgbClr val="C00000"/>
                </a:solidFill>
              </a:rPr>
              <a:t>is performing in different ways </a:t>
            </a:r>
            <a:r>
              <a:rPr lang="en-US" dirty="0" smtClean="0">
                <a:solidFill>
                  <a:srgbClr val="C00000"/>
                </a:solidFill>
              </a:rPr>
              <a:t>in SN and R2 neurons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019261" y="5377070"/>
            <a:ext cx="681904" cy="3677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381"/>
            <a:ext cx="8229600" cy="4121943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Method development: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2000" dirty="0" smtClean="0"/>
              <a:t>Implemented </a:t>
            </a:r>
            <a:r>
              <a:rPr lang="en-US" sz="2000" dirty="0"/>
              <a:t>and </a:t>
            </a:r>
            <a:r>
              <a:rPr lang="en-US" sz="2000" dirty="0" smtClean="0"/>
              <a:t>validated: pipeline, website </a:t>
            </a:r>
            <a:r>
              <a:rPr lang="en-US" sz="2000" dirty="0"/>
              <a:t>and </a:t>
            </a:r>
            <a:r>
              <a:rPr lang="en-US" sz="2000" dirty="0" smtClean="0"/>
              <a:t>database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2000" dirty="0" smtClean="0"/>
              <a:t>The system is universal: can be used in any gene expression study (drug treatment, disease, cancer research)</a:t>
            </a:r>
          </a:p>
          <a:p>
            <a:pPr marL="137160" indent="0">
              <a:buNone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marL="137160" indent="0">
              <a:buNone/>
            </a:pPr>
            <a:r>
              <a:rPr lang="en-US" sz="2000" b="1" dirty="0" err="1" smtClean="0">
                <a:solidFill>
                  <a:srgbClr val="C00000"/>
                </a:solidFill>
              </a:rPr>
              <a:t>BioResearch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2000" dirty="0" smtClean="0"/>
              <a:t>185 genes and 24 pathways identify motor and sensory neurons.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2000" dirty="0" smtClean="0"/>
              <a:t>Major pathways: Cell interactions, Signal transduction and Cell receptors.</a:t>
            </a:r>
          </a:p>
          <a:p>
            <a:pPr marL="651510" indent="-514350">
              <a:buFont typeface="+mj-lt"/>
              <a:buAutoNum type="arabicPeriod"/>
            </a:pPr>
            <a:r>
              <a:rPr lang="en-US" sz="2000" dirty="0" smtClean="0"/>
              <a:t>Several of the identified genes and pathways have been previously connected to neurological disorders, such as Alzheimer and Huntington’s diseases.</a:t>
            </a:r>
          </a:p>
          <a:p>
            <a:pPr marL="651510" indent="-514350">
              <a:buFont typeface="+mj-lt"/>
              <a:buAutoNum type="arabicPeriod"/>
            </a:pPr>
            <a:endParaRPr lang="en-US" sz="2000" dirty="0" smtClean="0"/>
          </a:p>
          <a:p>
            <a:pPr marL="651510" indent="-51435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2733"/>
            <a:ext cx="8229600" cy="71927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Conclusions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035550"/>
            <a:ext cx="8229600" cy="1562100"/>
          </a:xfrm>
          <a:prstGeom prst="rect">
            <a:avLst/>
          </a:prstGeom>
        </p:spPr>
        <p:txBody>
          <a:bodyPr vert="horz"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defTabSz="914400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Future work:</a:t>
            </a:r>
          </a:p>
          <a:p>
            <a:pPr marL="651510" indent="-514350" defTabSz="914400">
              <a:buFont typeface="+mj-lt"/>
              <a:buAutoNum type="arabicPeriod"/>
            </a:pPr>
            <a:r>
              <a:rPr lang="en-US" sz="2000" dirty="0" smtClean="0"/>
              <a:t>Analysis of all the identified pathways</a:t>
            </a:r>
          </a:p>
          <a:p>
            <a:pPr marL="651510" indent="-514350" defTabSz="914400">
              <a:buFont typeface="+mj-lt"/>
              <a:buAutoNum type="arabicPeriod"/>
            </a:pPr>
            <a:r>
              <a:rPr lang="en-US" sz="2000" dirty="0" smtClean="0"/>
              <a:t>Web interface usability analysis and modification</a:t>
            </a:r>
          </a:p>
        </p:txBody>
      </p:sp>
    </p:spTree>
    <p:extLst>
      <p:ext uri="{BB962C8B-B14F-4D97-AF65-F5344CB8AC3E}">
        <p14:creationId xmlns:p14="http://schemas.microsoft.com/office/powerpoint/2010/main" val="31712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538"/>
            <a:ext cx="8229600" cy="77159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libri" charset="0"/>
                <a:cs typeface="Calibri" charset="0"/>
              </a:rPr>
              <a:t>References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2026"/>
            <a:ext cx="8229600" cy="470916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Langmead B, </a:t>
            </a:r>
            <a:r>
              <a:rPr lang="en-US" dirty="0" err="1"/>
              <a:t>Trapnell</a:t>
            </a:r>
            <a:r>
              <a:rPr lang="en-US" dirty="0"/>
              <a:t> C, Pop M, </a:t>
            </a:r>
            <a:r>
              <a:rPr lang="en-US" dirty="0" err="1"/>
              <a:t>Salzberg</a:t>
            </a:r>
            <a:r>
              <a:rPr lang="en-US" dirty="0"/>
              <a:t> SL. Ultrafast and memory-efficient alignment of short DNA sequences to the human genome. </a:t>
            </a:r>
            <a:r>
              <a:rPr lang="en-US" i="1" dirty="0"/>
              <a:t>Genome </a:t>
            </a:r>
            <a:r>
              <a:rPr lang="en-US" i="1" dirty="0" smtClean="0"/>
              <a:t>Biol</a:t>
            </a:r>
            <a:r>
              <a:rPr lang="en-US" dirty="0" smtClean="0"/>
              <a:t>., 10(3):R25, </a:t>
            </a:r>
            <a:r>
              <a:rPr lang="en-US" dirty="0"/>
              <a:t>2009</a:t>
            </a:r>
            <a:endParaRPr lang="en-US" dirty="0" smtClean="0"/>
          </a:p>
          <a:p>
            <a:r>
              <a:rPr lang="en-US" dirty="0" err="1"/>
              <a:t>Mortazavi</a:t>
            </a:r>
            <a:r>
              <a:rPr lang="en-US" dirty="0"/>
              <a:t> A., Williams B. A., McCue K., Schaeffer L., and </a:t>
            </a:r>
            <a:r>
              <a:rPr lang="en-US" dirty="0" err="1"/>
              <a:t>Wold</a:t>
            </a:r>
            <a:r>
              <a:rPr lang="en-US" dirty="0"/>
              <a:t> B. Mapping and quantifying </a:t>
            </a:r>
            <a:r>
              <a:rPr lang="en-US" dirty="0" smtClean="0"/>
              <a:t>mammalian transcriptomes </a:t>
            </a:r>
            <a:r>
              <a:rPr lang="en-US" dirty="0"/>
              <a:t>by </a:t>
            </a:r>
            <a:r>
              <a:rPr lang="en-US" dirty="0" err="1"/>
              <a:t>rna</a:t>
            </a:r>
            <a:r>
              <a:rPr lang="en-US" dirty="0"/>
              <a:t>-seq. </a:t>
            </a:r>
            <a:r>
              <a:rPr lang="en-US" i="1" dirty="0"/>
              <a:t>Nat. Methods,</a:t>
            </a:r>
            <a:r>
              <a:rPr lang="en-US" dirty="0"/>
              <a:t> 5(7):621–628, 2008. </a:t>
            </a:r>
            <a:endParaRPr lang="en-US" dirty="0" smtClean="0"/>
          </a:p>
          <a:p>
            <a:r>
              <a:rPr lang="en-US" dirty="0" err="1" smtClean="0"/>
              <a:t>Efroni</a:t>
            </a:r>
            <a:r>
              <a:rPr lang="en-US" dirty="0" smtClean="0"/>
              <a:t> </a:t>
            </a:r>
            <a:r>
              <a:rPr lang="en-US" dirty="0"/>
              <a:t>I, </a:t>
            </a:r>
            <a:r>
              <a:rPr lang="en-US" dirty="0" err="1"/>
              <a:t>Ip</a:t>
            </a:r>
            <a:r>
              <a:rPr lang="en-US" dirty="0"/>
              <a:t> PL,  </a:t>
            </a:r>
            <a:r>
              <a:rPr lang="en-US" dirty="0" err="1"/>
              <a:t>Nawy</a:t>
            </a:r>
            <a:r>
              <a:rPr lang="en-US" dirty="0"/>
              <a:t> T, Mello A and Birnbaum KD. Quantification of cell identity from single-cell gene expression profiles. </a:t>
            </a:r>
            <a:r>
              <a:rPr lang="en-US" i="1" dirty="0"/>
              <a:t>Genome </a:t>
            </a:r>
            <a:r>
              <a:rPr lang="en-US" i="1" dirty="0" smtClean="0"/>
              <a:t>Biology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 smtClean="0"/>
              <a:t>16:9, </a:t>
            </a:r>
            <a:r>
              <a:rPr lang="en-US" dirty="0"/>
              <a:t>2015</a:t>
            </a:r>
            <a:endParaRPr lang="en-US" dirty="0" smtClean="0"/>
          </a:p>
          <a:p>
            <a:r>
              <a:rPr lang="en-US" dirty="0"/>
              <a:t>D.W. Huang, B.T. Sherman, and R.A. </a:t>
            </a:r>
            <a:r>
              <a:rPr lang="en-US" dirty="0" err="1"/>
              <a:t>Lempicki</a:t>
            </a:r>
            <a:r>
              <a:rPr lang="en-US" dirty="0"/>
              <a:t>. Bioinformatics enrichment tools: path toward </a:t>
            </a:r>
            <a:r>
              <a:rPr lang="en-US" dirty="0" smtClean="0"/>
              <a:t>the comprehensive </a:t>
            </a:r>
            <a:r>
              <a:rPr lang="en-US" dirty="0"/>
              <a:t>functional analysis of large gene lists. </a:t>
            </a:r>
            <a:r>
              <a:rPr lang="en-US" i="1" dirty="0"/>
              <a:t>Nucleic Acid Research</a:t>
            </a:r>
            <a:r>
              <a:rPr lang="en-US" dirty="0"/>
              <a:t>, 37(1):1–13, 2008</a:t>
            </a:r>
            <a:r>
              <a:rPr lang="en-US" dirty="0" smtClean="0"/>
              <a:t>.</a:t>
            </a:r>
          </a:p>
          <a:p>
            <a:r>
              <a:rPr lang="en-US" dirty="0" err="1"/>
              <a:t>O.Yu</a:t>
            </a:r>
            <a:r>
              <a:rPr lang="en-US" dirty="0"/>
              <a:t>. </a:t>
            </a:r>
            <a:r>
              <a:rPr lang="en-US" dirty="0" err="1"/>
              <a:t>Naumova</a:t>
            </a:r>
            <a:r>
              <a:rPr lang="en-US" dirty="0"/>
              <a:t>, M. Lee, </a:t>
            </a:r>
            <a:r>
              <a:rPr lang="en-US" dirty="0" err="1"/>
              <a:t>S.Yu</a:t>
            </a:r>
            <a:r>
              <a:rPr lang="en-US" dirty="0"/>
              <a:t>. </a:t>
            </a:r>
            <a:r>
              <a:rPr lang="en-US" dirty="0" err="1"/>
              <a:t>Rychkov</a:t>
            </a:r>
            <a:r>
              <a:rPr lang="en-US" dirty="0"/>
              <a:t>, N.V. </a:t>
            </a:r>
            <a:r>
              <a:rPr lang="en-US" dirty="0" err="1"/>
              <a:t>Vlasova</a:t>
            </a:r>
            <a:r>
              <a:rPr lang="en-US" dirty="0"/>
              <a:t>, and E.L. </a:t>
            </a:r>
            <a:r>
              <a:rPr lang="en-US" dirty="0" err="1"/>
              <a:t>Grigorenko</a:t>
            </a:r>
            <a:r>
              <a:rPr lang="en-US" dirty="0"/>
              <a:t>. Gene expression in </a:t>
            </a:r>
            <a:r>
              <a:rPr lang="en-US" dirty="0" smtClean="0"/>
              <a:t>the human </a:t>
            </a:r>
            <a:r>
              <a:rPr lang="en-US" dirty="0"/>
              <a:t>brain: The current state of the study of specificity and </a:t>
            </a:r>
            <a:r>
              <a:rPr lang="en-US" dirty="0" err="1"/>
              <a:t>spatio</a:t>
            </a:r>
            <a:r>
              <a:rPr lang="en-US" dirty="0"/>
              <a:t>-temporal dynamics. </a:t>
            </a:r>
            <a:r>
              <a:rPr lang="en-US" i="1" dirty="0"/>
              <a:t>Child Development</a:t>
            </a:r>
            <a:r>
              <a:rPr lang="en-US" dirty="0"/>
              <a:t>,</a:t>
            </a:r>
          </a:p>
          <a:p>
            <a:r>
              <a:rPr lang="en-US" dirty="0"/>
              <a:t>84(1):76–88, 2013.</a:t>
            </a:r>
            <a:endParaRPr lang="en-US" dirty="0" smtClean="0"/>
          </a:p>
          <a:p>
            <a:r>
              <a:rPr lang="en-US" dirty="0"/>
              <a:t>T. Werner. Bioinformatics applications for pathway analysis of microarray data. </a:t>
            </a:r>
            <a:r>
              <a:rPr lang="en-US" i="1" dirty="0"/>
              <a:t>Current Opinions </a:t>
            </a:r>
            <a:r>
              <a:rPr lang="en-US" i="1" dirty="0" smtClean="0"/>
              <a:t>in biotechnology</a:t>
            </a:r>
            <a:r>
              <a:rPr lang="en-US" dirty="0"/>
              <a:t>, 19(1):50–54, 2008</a:t>
            </a:r>
            <a:r>
              <a:rPr lang="en-US" dirty="0" smtClean="0"/>
              <a:t>.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Calibri" charset="0"/>
                <a:cs typeface="Calibri" charset="0"/>
              </a:rPr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spcBef>
                <a:spcPts val="0"/>
              </a:spcBef>
              <a:buNone/>
            </a:pPr>
            <a:endParaRPr lang="en-US" b="1" dirty="0">
              <a:solidFill>
                <a:srgbClr val="002060"/>
              </a:solidFill>
              <a:latin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 charset="0"/>
                <a:cs typeface="Calibri" charset="0"/>
              </a:rPr>
              <a:t>Faculty advisors (Union College): </a:t>
            </a:r>
            <a:br>
              <a:rPr lang="en-US" dirty="0" smtClean="0">
                <a:latin typeface="Calibri" charset="0"/>
                <a:cs typeface="Calibri" charset="0"/>
              </a:rPr>
            </a:br>
            <a:r>
              <a:rPr lang="en-US" dirty="0" smtClean="0">
                <a:latin typeface="Calibri" charset="0"/>
                <a:cs typeface="Calibri" charset="0"/>
              </a:rPr>
              <a:t>Dr</a:t>
            </a:r>
            <a:r>
              <a:rPr lang="en-US" dirty="0">
                <a:latin typeface="Calibri" charset="0"/>
                <a:cs typeface="Calibri" charset="0"/>
              </a:rPr>
              <a:t>. Steve Horton and Dr. Chris </a:t>
            </a:r>
            <a:r>
              <a:rPr lang="en-US" dirty="0" err="1" smtClean="0">
                <a:latin typeface="Calibri" charset="0"/>
                <a:cs typeface="Calibri" charset="0"/>
              </a:rPr>
              <a:t>Fernandes</a:t>
            </a:r>
            <a:r>
              <a:rPr lang="en-US" dirty="0" smtClean="0">
                <a:latin typeface="Calibri" charset="0"/>
                <a:cs typeface="Calibri" charset="0"/>
              </a:rPr>
              <a:t> -  </a:t>
            </a:r>
            <a:br>
              <a:rPr lang="en-US" dirty="0" smtClean="0">
                <a:latin typeface="Calibri" charset="0"/>
                <a:cs typeface="Calibri" charset="0"/>
              </a:rPr>
            </a:br>
            <a:r>
              <a:rPr lang="en-US" dirty="0" smtClean="0">
                <a:latin typeface="Calibri" charset="0"/>
                <a:cs typeface="Calibri" charset="0"/>
              </a:rPr>
              <a:t>for guidance</a:t>
            </a:r>
          </a:p>
          <a:p>
            <a:pPr algn="just">
              <a:spcBef>
                <a:spcPts val="0"/>
              </a:spcBef>
            </a:pPr>
            <a:endParaRPr lang="en-US" dirty="0">
              <a:latin typeface="Calibri" charset="0"/>
              <a:cs typeface="Calibri" charset="0"/>
            </a:endParaRPr>
          </a:p>
          <a:p>
            <a:pPr algn="just">
              <a:spcBef>
                <a:spcPts val="0"/>
              </a:spcBef>
            </a:pPr>
            <a:r>
              <a:rPr lang="en-US" dirty="0">
                <a:latin typeface="Calibri" charset="0"/>
                <a:cs typeface="Calibri" charset="0"/>
              </a:rPr>
              <a:t>Dr. Sergey </a:t>
            </a:r>
            <a:r>
              <a:rPr lang="en-US" dirty="0" err="1">
                <a:latin typeface="Calibri" charset="0"/>
                <a:cs typeface="Calibri" charset="0"/>
              </a:rPr>
              <a:t>Kalachikov</a:t>
            </a:r>
            <a:r>
              <a:rPr lang="en-US" dirty="0">
                <a:latin typeface="Calibri" charset="0"/>
                <a:cs typeface="Calibri" charset="0"/>
              </a:rPr>
              <a:t> (Columbia University) </a:t>
            </a:r>
            <a:r>
              <a:rPr lang="en-US" dirty="0" smtClean="0">
                <a:latin typeface="Calibri" charset="0"/>
                <a:cs typeface="Calibri" charset="0"/>
              </a:rPr>
              <a:t>– </a:t>
            </a:r>
            <a:br>
              <a:rPr lang="en-US" dirty="0" smtClean="0">
                <a:latin typeface="Calibri" charset="0"/>
                <a:cs typeface="Calibri" charset="0"/>
              </a:rPr>
            </a:br>
            <a:r>
              <a:rPr lang="en-US" dirty="0" smtClean="0">
                <a:latin typeface="Calibri" charset="0"/>
                <a:cs typeface="Calibri" charset="0"/>
              </a:rPr>
              <a:t>for helpful </a:t>
            </a:r>
            <a:r>
              <a:rPr lang="en-US" dirty="0">
                <a:latin typeface="Calibri" charset="0"/>
                <a:cs typeface="Calibri" charset="0"/>
              </a:rPr>
              <a:t>discussions and providing </a:t>
            </a:r>
            <a:r>
              <a:rPr lang="en-US" dirty="0" smtClean="0">
                <a:latin typeface="Calibri" charset="0"/>
                <a:cs typeface="Calibri" charset="0"/>
              </a:rPr>
              <a:t>the data </a:t>
            </a:r>
            <a:endParaRPr lang="en-US" dirty="0">
              <a:latin typeface="Calibri" charset="0"/>
              <a:cs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76" y="2127380"/>
            <a:ext cx="8229600" cy="2623767"/>
          </a:xfrm>
        </p:spPr>
        <p:txBody>
          <a:bodyPr/>
          <a:lstStyle/>
          <a:p>
            <a:pPr marL="137160" indent="0" algn="ctr">
              <a:buNone/>
            </a:pPr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8419"/>
            <a:ext cx="8229600" cy="44726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Biological Background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6585" y="1415987"/>
            <a:ext cx="5597924" cy="5000688"/>
            <a:chOff x="116585" y="1415987"/>
            <a:chExt cx="5597924" cy="5000688"/>
          </a:xfrm>
        </p:grpSpPr>
        <p:grpSp>
          <p:nvGrpSpPr>
            <p:cNvPr id="6" name="Group 5"/>
            <p:cNvGrpSpPr/>
            <p:nvPr/>
          </p:nvGrpSpPr>
          <p:grpSpPr>
            <a:xfrm>
              <a:off x="116585" y="1415987"/>
              <a:ext cx="5597924" cy="5000688"/>
              <a:chOff x="1159852" y="1163905"/>
              <a:chExt cx="5597924" cy="5000688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9852" y="1163905"/>
                <a:ext cx="5597924" cy="500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0" name="Straight Arrow Connector 9"/>
              <p:cNvCxnSpPr/>
              <p:nvPr/>
            </p:nvCxnSpPr>
            <p:spPr>
              <a:xfrm flipH="1">
                <a:off x="3958814" y="4674431"/>
                <a:ext cx="118334" cy="2991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3044337" y="4776395"/>
                <a:ext cx="120282" cy="5647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3406588" y="4759635"/>
                <a:ext cx="91986" cy="4279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4367917" y="4713642"/>
                <a:ext cx="118334" cy="21515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028788" y="2826973"/>
                <a:ext cx="78694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</a:rPr>
                  <a:t>RNAs 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031867" y="1912782"/>
                <a:ext cx="83537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C00000"/>
                    </a:solidFill>
                  </a:rPr>
                  <a:t>Genes: 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703738" y="1957891"/>
                <a:ext cx="22399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 dirty="0" smtClean="0"/>
                  <a:t>1</a:t>
                </a:r>
                <a:endParaRPr lang="en-US" sz="1050" b="1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940622" y="1957891"/>
                <a:ext cx="22399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 dirty="0" smtClean="0"/>
                  <a:t>2</a:t>
                </a:r>
                <a:endParaRPr lang="en-US" sz="1050" b="1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212664" y="1961297"/>
                <a:ext cx="22399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 dirty="0" smtClean="0"/>
                  <a:t>3</a:t>
                </a:r>
                <a:endParaRPr lang="en-US" sz="1050" b="1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434638" y="1958078"/>
                <a:ext cx="22399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 dirty="0" smtClean="0"/>
                  <a:t>4</a:t>
                </a:r>
                <a:endParaRPr lang="en-US" sz="1050" b="1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611970" y="1972300"/>
                <a:ext cx="22399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 dirty="0" smtClean="0"/>
                  <a:t>9</a:t>
                </a:r>
                <a:endParaRPr lang="en-US" sz="1050" b="1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658635" y="1958078"/>
                <a:ext cx="22399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 dirty="0" smtClean="0"/>
                  <a:t>5</a:t>
                </a:r>
                <a:endParaRPr lang="en-US" sz="1050" b="1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903155" y="1961390"/>
                <a:ext cx="22399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 dirty="0" smtClean="0"/>
                  <a:t>6</a:t>
                </a:r>
                <a:endParaRPr lang="en-US" sz="1050" b="1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153392" y="1971329"/>
                <a:ext cx="22399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 dirty="0" smtClean="0"/>
                  <a:t>7</a:t>
                </a:r>
                <a:endParaRPr lang="en-US" sz="1050" b="1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77389" y="1972300"/>
                <a:ext cx="22399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 dirty="0" smtClean="0"/>
                  <a:t>8</a:t>
                </a:r>
                <a:endParaRPr lang="en-US" sz="1050" b="1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694115" y="2869292"/>
                <a:ext cx="442728" cy="25391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endParaRPr lang="en-US" sz="1050" b="1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912460" y="3065942"/>
                <a:ext cx="22399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 dirty="0" smtClean="0"/>
                  <a:t>2</a:t>
                </a:r>
                <a:endParaRPr lang="en-US" sz="1050" b="1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212664" y="3052665"/>
                <a:ext cx="22399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 dirty="0" smtClean="0"/>
                  <a:t>3</a:t>
                </a:r>
                <a:endParaRPr lang="en-US" sz="1050" b="1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645773" y="3056047"/>
                <a:ext cx="22399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 dirty="0" smtClean="0"/>
                  <a:t>5</a:t>
                </a:r>
                <a:endParaRPr lang="en-US" sz="1050" b="1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932452" y="3046064"/>
                <a:ext cx="22399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 dirty="0" smtClean="0"/>
                  <a:t>6</a:t>
                </a:r>
                <a:endParaRPr lang="en-US" sz="1050" b="1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378247" y="3046064"/>
                <a:ext cx="22399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050" b="1" dirty="0" smtClean="0"/>
                  <a:t>8</a:t>
                </a:r>
                <a:endParaRPr lang="en-US" sz="1050" b="1" dirty="0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2375265" y="5578188"/>
              <a:ext cx="100128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Proteins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Rounded Rectangular Callout 34"/>
          <p:cNvSpPr/>
          <p:nvPr/>
        </p:nvSpPr>
        <p:spPr>
          <a:xfrm>
            <a:off x="5655689" y="4245742"/>
            <a:ext cx="3160320" cy="922821"/>
          </a:xfrm>
          <a:prstGeom prst="wedgeRoundRectCallout">
            <a:avLst>
              <a:gd name="adj1" fmla="val -119896"/>
              <a:gd name="adj2" fmla="val 50913"/>
              <a:gd name="adj3" fmla="val 16667"/>
            </a:avLst>
          </a:prstGeom>
          <a:solidFill>
            <a:srgbClr val="FFF8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RNA produce </a:t>
            </a:r>
            <a:r>
              <a:rPr lang="en-US" b="1" dirty="0" smtClean="0">
                <a:solidFill>
                  <a:srgbClr val="C00000"/>
                </a:solidFill>
              </a:rPr>
              <a:t>proteins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645097" y="2973676"/>
            <a:ext cx="3160320" cy="922821"/>
          </a:xfrm>
          <a:prstGeom prst="wedgeRoundRectCallout">
            <a:avLst>
              <a:gd name="adj1" fmla="val -113542"/>
              <a:gd name="adj2" fmla="val -15840"/>
              <a:gd name="adj3" fmla="val 16667"/>
            </a:avLst>
          </a:prstGeom>
          <a:solidFill>
            <a:srgbClr val="FFF8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Only some genes are active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(produce </a:t>
            </a:r>
            <a:r>
              <a:rPr lang="en-US" b="1" dirty="0" smtClean="0">
                <a:solidFill>
                  <a:srgbClr val="C00000"/>
                </a:solidFill>
              </a:rPr>
              <a:t>RNA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72212" y="6022483"/>
            <a:ext cx="50730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Proteins determine the cell’s functions</a:t>
            </a:r>
            <a:endParaRPr lang="en-US" sz="2000" b="1" dirty="0"/>
          </a:p>
        </p:txBody>
      </p:sp>
      <p:sp>
        <p:nvSpPr>
          <p:cNvPr id="42" name="Rectangle 41"/>
          <p:cNvSpPr/>
          <p:nvPr/>
        </p:nvSpPr>
        <p:spPr>
          <a:xfrm>
            <a:off x="1503586" y="853287"/>
            <a:ext cx="71832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/>
              <a:t>In a living cell, genes are recipes to make proteins</a:t>
            </a:r>
            <a:endParaRPr lang="en-US" sz="2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43" name="Rounded Rectangular Callout 42"/>
          <p:cNvSpPr/>
          <p:nvPr/>
        </p:nvSpPr>
        <p:spPr>
          <a:xfrm>
            <a:off x="5655688" y="1415987"/>
            <a:ext cx="3160321" cy="1209235"/>
          </a:xfrm>
          <a:prstGeom prst="wedgeRoundRectCallout">
            <a:avLst>
              <a:gd name="adj1" fmla="val -101790"/>
              <a:gd name="adj2" fmla="val 46197"/>
              <a:gd name="adj3" fmla="val 16667"/>
            </a:avLst>
          </a:prstGeom>
          <a:solidFill>
            <a:srgbClr val="FFF8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</a:rPr>
              <a:t>Gene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portion of DNA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~ thousands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genes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9125" y="2428503"/>
            <a:ext cx="8353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DNA: 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32620" y="6416675"/>
            <a:ext cx="762000" cy="365125"/>
          </a:xfrm>
        </p:spPr>
        <p:txBody>
          <a:bodyPr/>
          <a:lstStyle/>
          <a:p>
            <a:fld id="{C8EF4463-AFAF-D44C-9197-6942865BD6C1}" type="slidenum">
              <a:rPr lang="en-US" smtClean="0"/>
              <a:t>3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74960" y="215251"/>
            <a:ext cx="8229600" cy="742295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Heatmap</a:t>
            </a:r>
            <a:r>
              <a:rPr lang="en-US" sz="2800" dirty="0" smtClean="0">
                <a:solidFill>
                  <a:srgbClr val="002060"/>
                </a:solidFill>
              </a:rPr>
              <a:t> of Active Genes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IM\Desktop\H\Anton School\w 2016\Project\2016 reports\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3416661" y="1662743"/>
            <a:ext cx="2184340" cy="494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9900" y="1375397"/>
            <a:ext cx="8284736" cy="4752973"/>
            <a:chOff x="136726" y="-230104"/>
            <a:chExt cx="8447983" cy="4752973"/>
          </a:xfrm>
        </p:grpSpPr>
        <p:sp>
          <p:nvSpPr>
            <p:cNvPr id="6" name="Rectangle 5"/>
            <p:cNvSpPr/>
            <p:nvPr/>
          </p:nvSpPr>
          <p:spPr>
            <a:xfrm>
              <a:off x="3703203" y="3999649"/>
              <a:ext cx="376007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charset="0"/>
                </a:rPr>
                <a:t>G</a:t>
              </a:r>
              <a:r>
                <a:rPr lang="en-US" sz="2800" dirty="0" smtClean="0">
                  <a:latin typeface="Calibri" panose="020F0502020204030204" pitchFamily="34" charset="0"/>
                  <a:cs typeface="Calibri" charset="0"/>
                </a:rPr>
                <a:t>enes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1819" y="1793302"/>
              <a:ext cx="11081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charset="0"/>
                </a:rPr>
                <a:t>Cell 1 </a:t>
              </a:r>
              <a:endParaRPr 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6726" y="2887254"/>
              <a:ext cx="11231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Cell 2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1214645" y="1474833"/>
              <a:ext cx="407504" cy="1037049"/>
            </a:xfrm>
            <a:prstGeom prst="leftBrace">
              <a:avLst>
                <a:gd name="adj1" fmla="val 8333"/>
                <a:gd name="adj2" fmla="val 5086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1224583" y="2568785"/>
              <a:ext cx="407504" cy="1037049"/>
            </a:xfrm>
            <a:prstGeom prst="leftBrace">
              <a:avLst>
                <a:gd name="adj1" fmla="val 8333"/>
                <a:gd name="adj2" fmla="val 50860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28669" y="1615468"/>
              <a:ext cx="172038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Calibri" panose="020F0502020204030204" pitchFamily="34" charset="0"/>
                </a:rPr>
                <a:t>yellow= high activity</a:t>
              </a:r>
            </a:p>
            <a:p>
              <a:endParaRPr lang="en-US" sz="2000" dirty="0">
                <a:latin typeface="Calibri" panose="020F0502020204030204" pitchFamily="34" charset="0"/>
              </a:endParaRPr>
            </a:p>
            <a:p>
              <a:r>
                <a:rPr lang="en-US" sz="2000" dirty="0" smtClean="0">
                  <a:latin typeface="Calibri" panose="020F0502020204030204" pitchFamily="34" charset="0"/>
                </a:rPr>
                <a:t>black=low activity</a:t>
              </a:r>
              <a:endParaRPr lang="en-US" sz="20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69384" y="-230104"/>
              <a:ext cx="83153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400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Calibri" charset="0"/>
                </a:rPr>
                <a:t>In </a:t>
              </a:r>
              <a:r>
                <a:rPr lang="en-US" sz="2400" b="1" dirty="0">
                  <a:solidFill>
                    <a:srgbClr val="C00000"/>
                  </a:solidFill>
                  <a:latin typeface="Cambria" panose="02040503050406030204" pitchFamily="18" charset="0"/>
                  <a:cs typeface="Calibri" charset="0"/>
                </a:rPr>
                <a:t>different </a:t>
              </a:r>
              <a:r>
                <a:rPr lang="en-US" sz="2400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Calibri" charset="0"/>
                </a:rPr>
                <a:t>cells, genes can be more active (</a:t>
              </a:r>
              <a:r>
                <a:rPr lang="en-US" sz="2400" b="1" dirty="0" smtClean="0">
                  <a:solidFill>
                    <a:srgbClr val="002060"/>
                  </a:solidFill>
                  <a:latin typeface="Cambria" panose="02040503050406030204" pitchFamily="18" charset="0"/>
                  <a:cs typeface="Calibri" charset="0"/>
                </a:rPr>
                <a:t>expressed</a:t>
              </a:r>
              <a:r>
                <a:rPr lang="en-US" sz="2400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Calibri" charset="0"/>
                </a:rPr>
                <a:t>) or less active</a:t>
              </a:r>
              <a:endParaRPr lang="en-US" sz="36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16" name="Left Brace 15"/>
          <p:cNvSpPr/>
          <p:nvPr/>
        </p:nvSpPr>
        <p:spPr>
          <a:xfrm rot="5400000" flipH="1">
            <a:off x="4325068" y="2972046"/>
            <a:ext cx="367525" cy="4947617"/>
          </a:xfrm>
          <a:prstGeom prst="leftBrace">
            <a:avLst>
              <a:gd name="adj1" fmla="val 0"/>
              <a:gd name="adj2" fmla="val 5086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22" y="1093304"/>
            <a:ext cx="8766313" cy="512017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Active </a:t>
            </a:r>
            <a:r>
              <a:rPr lang="en-US" dirty="0">
                <a:latin typeface="Calibri" panose="020F0502020204030204" pitchFamily="34" charset="0"/>
              </a:rPr>
              <a:t>genes </a:t>
            </a:r>
            <a:r>
              <a:rPr lang="en-US" dirty="0" smtClean="0">
                <a:latin typeface="Calibri" panose="020F0502020204030204" pitchFamily="34" charset="0"/>
              </a:rPr>
              <a:t>determine the type </a:t>
            </a:r>
            <a:r>
              <a:rPr lang="en-US" dirty="0">
                <a:latin typeface="Calibri" panose="020F0502020204030204" pitchFamily="34" charset="0"/>
              </a:rPr>
              <a:t>of a </a:t>
            </a:r>
            <a:r>
              <a:rPr lang="en-US" dirty="0" smtClean="0">
                <a:latin typeface="Calibri" panose="020F0502020204030204" pitchFamily="34" charset="0"/>
              </a:rPr>
              <a:t>cell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(cell identity)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Detecting all RNAs in a cell =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identifying active genes</a:t>
            </a:r>
          </a:p>
          <a:p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30459" y="3057609"/>
            <a:ext cx="8766313" cy="2465705"/>
            <a:chOff x="208722" y="3495675"/>
            <a:chExt cx="8766313" cy="2465705"/>
          </a:xfrm>
        </p:grpSpPr>
        <p:sp>
          <p:nvSpPr>
            <p:cNvPr id="2" name="Rectangle 1"/>
            <p:cNvSpPr/>
            <p:nvPr/>
          </p:nvSpPr>
          <p:spPr>
            <a:xfrm>
              <a:off x="208722" y="4391720"/>
              <a:ext cx="8766313" cy="1569660"/>
            </a:xfrm>
            <a:prstGeom prst="rect">
              <a:avLst/>
            </a:prstGeom>
            <a:ln w="19050"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3200" b="1" u="sng" dirty="0">
                  <a:solidFill>
                    <a:srgbClr val="002060"/>
                  </a:solidFill>
                  <a:latin typeface="Cambria" panose="02040503050406030204" pitchFamily="18" charset="0"/>
                  <a:cs typeface="Calibri" charset="0"/>
                </a:rPr>
                <a:t>The Main Question of </a:t>
              </a:r>
              <a:r>
                <a:rPr lang="en-US" sz="3200" b="1" u="sng" dirty="0" smtClean="0">
                  <a:solidFill>
                    <a:srgbClr val="002060"/>
                  </a:solidFill>
                  <a:latin typeface="Cambria" panose="02040503050406030204" pitchFamily="18" charset="0"/>
                  <a:cs typeface="Calibri" charset="0"/>
                </a:rPr>
                <a:t>the </a:t>
              </a:r>
              <a:r>
                <a:rPr lang="en-US" sz="3200" b="1" u="sng" dirty="0">
                  <a:solidFill>
                    <a:srgbClr val="002060"/>
                  </a:solidFill>
                  <a:latin typeface="Cambria" panose="02040503050406030204" pitchFamily="18" charset="0"/>
                  <a:cs typeface="Calibri" charset="0"/>
                </a:rPr>
                <a:t>Project:</a:t>
              </a:r>
            </a:p>
            <a:p>
              <a:pPr marL="0" lvl="1" algn="ctr"/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Calibri" charset="0"/>
                </a:rPr>
                <a:t>Which genes  determine the </a:t>
              </a:r>
              <a:r>
                <a:rPr lang="en-US" sz="3200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Calibri" charset="0"/>
                </a:rPr>
                <a:t>identity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Calibri" charset="0"/>
                </a:rPr>
                <a:t/>
              </a:r>
              <a:b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Calibri" charset="0"/>
                </a:rPr>
              </a:b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cs typeface="Calibri" charset="0"/>
                </a:rPr>
                <a:t>of specific types of </a:t>
              </a:r>
              <a:r>
                <a:rPr lang="en-US" sz="3200" b="1" dirty="0" smtClean="0">
                  <a:solidFill>
                    <a:srgbClr val="C00000"/>
                  </a:solidFill>
                  <a:latin typeface="Cambria" panose="02040503050406030204" pitchFamily="18" charset="0"/>
                  <a:cs typeface="Calibri" charset="0"/>
                </a:rPr>
                <a:t>neuronal cells?</a:t>
              </a:r>
              <a:endParaRPr lang="en-US" sz="44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4053715" y="3495675"/>
              <a:ext cx="561975" cy="6953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54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9" descr="aplysia_californi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0030" y="997301"/>
            <a:ext cx="3523090" cy="280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 descr="100_629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495" y="997301"/>
            <a:ext cx="3409492" cy="279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177291" y="429160"/>
            <a:ext cx="479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Mollusk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Aplysia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californica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71081" y="4075181"/>
            <a:ext cx="6095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popular </a:t>
            </a:r>
            <a:r>
              <a:rPr lang="en-US" dirty="0"/>
              <a:t>model </a:t>
            </a:r>
            <a:r>
              <a:rPr lang="en-US" dirty="0" smtClean="0"/>
              <a:t>in neuroscience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genome is poorly studied / annotated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663492" y="6278175"/>
            <a:ext cx="5080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(Source: The NIH/University of Miami. National Resource for </a:t>
            </a:r>
            <a:r>
              <a:rPr lang="en-US" sz="1200" dirty="0" err="1" smtClean="0"/>
              <a:t>Aplysia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952860" y="5071949"/>
            <a:ext cx="6131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huge neurons  (about 0.5mm in diameter!)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the types of neurons are easily identifiable</a:t>
            </a:r>
          </a:p>
        </p:txBody>
      </p:sp>
    </p:spTree>
    <p:extLst>
      <p:ext uri="{BB962C8B-B14F-4D97-AF65-F5344CB8AC3E}">
        <p14:creationId xmlns:p14="http://schemas.microsoft.com/office/powerpoint/2010/main" val="35384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666"/>
            <a:ext cx="8229600" cy="59949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Project’s Importance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008484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/>
            <a:r>
              <a:rPr lang="en-US" sz="2400" b="1" dirty="0" smtClean="0">
                <a:solidFill>
                  <a:srgbClr val="CC6600"/>
                </a:solidFill>
                <a:latin typeface="Calibri" panose="020F0502020204030204" pitchFamily="34" charset="0"/>
              </a:rPr>
              <a:t>Before this project:</a:t>
            </a:r>
            <a:endParaRPr lang="en-US" sz="2400" b="1" i="1" dirty="0">
              <a:solidFill>
                <a:srgbClr val="CC6600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Analysis semi-manual and slow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Not well-suited for poorly annotated genomes</a:t>
            </a:r>
          </a:p>
          <a:p>
            <a:pPr lvl="1"/>
            <a:endParaRPr lang="en-US" sz="2400" b="1" dirty="0">
              <a:solidFill>
                <a:srgbClr val="CC6600"/>
              </a:solidFill>
              <a:latin typeface="Calibri" panose="020F0502020204030204" pitchFamily="34" charset="0"/>
            </a:endParaRPr>
          </a:p>
          <a:p>
            <a:r>
              <a:rPr lang="en-US" sz="2400" b="1" dirty="0" smtClean="0">
                <a:solidFill>
                  <a:srgbClr val="CC6600"/>
                </a:solidFill>
                <a:latin typeface="Calibri" panose="020F0502020204030204" pitchFamily="34" charset="0"/>
              </a:rPr>
              <a:t>  What this project achieves:</a:t>
            </a:r>
            <a:endParaRPr lang="en-US" sz="2400" b="1" i="1" dirty="0">
              <a:solidFill>
                <a:srgbClr val="CC6600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Combines several analysis tools in a single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Single data repository for several projects:</a:t>
            </a:r>
          </a:p>
          <a:p>
            <a:pPr lvl="3"/>
            <a:r>
              <a:rPr lang="en-US" sz="2400" dirty="0" smtClean="0">
                <a:latin typeface="Calibri" panose="020F0502020204030204" pitchFamily="34" charset="0"/>
              </a:rPr>
              <a:t>SQL database accessible via website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Analysis simplified and automated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Able to work with poorly researched organisms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Accepts data produced by various experimental methods</a:t>
            </a:r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   </a:t>
            </a:r>
          </a:p>
          <a:p>
            <a:r>
              <a:rPr lang="en-US" sz="2400" b="1" dirty="0" smtClean="0">
                <a:solidFill>
                  <a:srgbClr val="CC6600"/>
                </a:solidFill>
                <a:latin typeface="Calibri" panose="020F0502020204030204" pitchFamily="34" charset="0"/>
              </a:rPr>
              <a:t>Research Objective: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Analyze biological data on gene activity in neurons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7"/>
    </mc:Choice>
    <mc:Fallback xmlns="">
      <p:transition spd="slow" advTm="1171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i="1" dirty="0" err="1">
                <a:solidFill>
                  <a:srgbClr val="0070C0"/>
                </a:solidFill>
              </a:rPr>
              <a:t>Aplysia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Neurons </a:t>
            </a:r>
            <a:r>
              <a:rPr lang="en-US" sz="3200" dirty="0">
                <a:solidFill>
                  <a:srgbClr val="0070C0"/>
                </a:solidFill>
              </a:rPr>
              <a:t>u</a:t>
            </a:r>
            <a:r>
              <a:rPr lang="en-US" sz="3200" dirty="0" smtClean="0">
                <a:solidFill>
                  <a:srgbClr val="0070C0"/>
                </a:solidFill>
              </a:rPr>
              <a:t>nder Study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Group 69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506810"/>
              </p:ext>
            </p:extLst>
          </p:nvPr>
        </p:nvGraphicFramePr>
        <p:xfrm>
          <a:off x="914401" y="1715153"/>
          <a:ext cx="7454348" cy="2478384"/>
        </p:xfrm>
        <a:graphic>
          <a:graphicData uri="http://schemas.openxmlformats.org/drawingml/2006/table">
            <a:tbl>
              <a:tblPr/>
              <a:tblGrid>
                <a:gridCol w="686082"/>
                <a:gridCol w="4959344"/>
                <a:gridCol w="1808922"/>
              </a:tblGrid>
              <a:tr h="1289664">
                <a:tc>
                  <a:txBody>
                    <a:bodyPr/>
                    <a:lstStyle/>
                    <a:p>
                      <a:pPr marL="0" marR="0" lvl="0" indent="0" algn="l" defTabSz="50165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宋体"/>
                          <a:cs typeface="宋体"/>
                        </a:rPr>
                        <a:t>R2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宋体"/>
                        <a:cs typeface="宋体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50165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/>
                          <a:cs typeface="宋体"/>
                        </a:rPr>
                        <a:t>major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/>
                          <a:cs typeface="宋体"/>
                        </a:rPr>
                        <a:t>motor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/>
                          <a:cs typeface="宋体"/>
                        </a:rPr>
                        <a:t> neuron;</a:t>
                      </a:r>
                    </a:p>
                    <a:p>
                      <a:pPr marL="342900" marR="0" lvl="0" indent="-342900" algn="l" defTabSz="50165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controls defense reflexes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/>
                        <a:cs typeface="宋体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165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/>
                          <a:cs typeface="宋体"/>
                        </a:rPr>
                        <a:t>       Data:</a:t>
                      </a:r>
                    </a:p>
                    <a:p>
                      <a:pPr marL="0" marR="0" lvl="0" indent="0" algn="l" defTabSz="50165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/>
                        <a:cs typeface="宋体"/>
                      </a:endParaRPr>
                    </a:p>
                    <a:p>
                      <a:pPr marL="0" marR="0" lvl="0" indent="0" algn="l" defTabSz="50165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/>
                          <a:cs typeface="宋体"/>
                        </a:rPr>
                        <a:t>    9 samples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43609">
                <a:tc>
                  <a:txBody>
                    <a:bodyPr/>
                    <a:lstStyle/>
                    <a:p>
                      <a:pPr marL="0" marR="0" lvl="0" indent="0" algn="l" defTabSz="50165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Calibri" panose="020F0502020204030204" pitchFamily="34" charset="0"/>
                          <a:ea typeface="宋体"/>
                          <a:cs typeface="宋体"/>
                        </a:rPr>
                        <a:t>SN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alibri" panose="020F0502020204030204" pitchFamily="34" charset="0"/>
                        <a:ea typeface="宋体"/>
                        <a:cs typeface="宋体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50165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sensory</a:t>
                      </a:r>
                      <a:r>
                        <a:rPr kumimoji="0"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(touch receptor) neuron; </a:t>
                      </a:r>
                    </a:p>
                    <a:p>
                      <a:pPr marL="342900" marR="0" lvl="0" indent="-342900" algn="l" defTabSz="50165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participates in memory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/>
                        <a:cs typeface="宋体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165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/>
                        <a:cs typeface="宋体"/>
                      </a:endParaRPr>
                    </a:p>
                    <a:p>
                      <a:pPr marL="0" marR="0" lvl="0" indent="0" algn="l" defTabSz="50165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/>
                          <a:cs typeface="宋体"/>
                        </a:rPr>
                        <a:t>    8 samples</a:t>
                      </a:r>
                    </a:p>
                    <a:p>
                      <a:pPr marL="0" marR="0" lvl="0" indent="0" algn="l" defTabSz="50165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/>
                        <a:cs typeface="宋体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5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13" y="197319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Methods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576469" y="6116292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3300"/>
                </a:solidFill>
              </a:rPr>
              <a:t>RESULT:   </a:t>
            </a:r>
            <a:r>
              <a:rPr lang="en-US" sz="2000" b="1" dirty="0" smtClean="0"/>
              <a:t>A gene expression </a:t>
            </a:r>
            <a:r>
              <a:rPr lang="en-US" sz="2000" b="1" dirty="0"/>
              <a:t>table </a:t>
            </a:r>
            <a:r>
              <a:rPr lang="en-US" sz="2000" b="1" dirty="0" smtClean="0"/>
              <a:t>(matrix)  for </a:t>
            </a:r>
            <a:r>
              <a:rPr lang="en-US" sz="2000" b="1" dirty="0"/>
              <a:t>each sample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4028" y="322044"/>
            <a:ext cx="8501371" cy="5669389"/>
            <a:chOff x="414028" y="331983"/>
            <a:chExt cx="8501371" cy="5669389"/>
          </a:xfrm>
        </p:grpSpPr>
        <p:sp>
          <p:nvSpPr>
            <p:cNvPr id="87" name="Rectangle 86"/>
            <p:cNvSpPr>
              <a:spLocks noChangeAspect="1"/>
            </p:cNvSpPr>
            <p:nvPr/>
          </p:nvSpPr>
          <p:spPr>
            <a:xfrm>
              <a:off x="3978102" y="2077279"/>
              <a:ext cx="2217381" cy="1048123"/>
            </a:xfrm>
            <a:prstGeom prst="rect">
              <a:avLst/>
            </a:prstGeom>
            <a:solidFill>
              <a:srgbClr val="CCDAE6"/>
            </a:solidFill>
            <a:effectLst>
              <a:outerShdw blurRad="279400" dist="203200" dir="54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r>
                <a:rPr lang="en-US" b="1" dirty="0">
                  <a:solidFill>
                    <a:srgbClr val="CC3300"/>
                  </a:solidFill>
                </a:rPr>
                <a:t>  </a:t>
              </a:r>
              <a:r>
                <a:rPr lang="en-US" b="1" dirty="0" smtClean="0">
                  <a:solidFill>
                    <a:srgbClr val="CC3300"/>
                  </a:solidFill>
                </a:rPr>
                <a:t>START</a:t>
              </a:r>
              <a:r>
                <a:rPr lang="en-US" b="1" dirty="0">
                  <a:solidFill>
                    <a:srgbClr val="CC3300"/>
                  </a:solidFill>
                </a:rPr>
                <a:t>: </a:t>
              </a:r>
              <a:r>
                <a:rPr lang="en-US" b="1" dirty="0" smtClean="0">
                  <a:solidFill>
                    <a:srgbClr val="CC3300"/>
                  </a:solidFill>
                </a:rPr>
                <a:t>RNA-</a:t>
              </a:r>
              <a:r>
                <a:rPr lang="en-US" b="1" dirty="0" err="1" smtClean="0">
                  <a:solidFill>
                    <a:srgbClr val="CC3300"/>
                  </a:solidFill>
                </a:rPr>
                <a:t>Seq</a:t>
              </a:r>
              <a:endParaRPr lang="en-US" b="1" dirty="0">
                <a:solidFill>
                  <a:srgbClr val="CC3300"/>
                </a:solidFill>
              </a:endParaRPr>
            </a:p>
            <a:p>
              <a:r>
                <a:rPr lang="en-US" b="1" dirty="0" smtClean="0"/>
                <a:t>    sequence data</a:t>
              </a:r>
              <a:endParaRPr lang="en-US" b="1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02539" y="866684"/>
              <a:ext cx="8229600" cy="48119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Rectangle 72"/>
            <p:cNvSpPr>
              <a:spLocks noChangeAspect="1"/>
            </p:cNvSpPr>
            <p:nvPr/>
          </p:nvSpPr>
          <p:spPr>
            <a:xfrm>
              <a:off x="3995919" y="4359054"/>
              <a:ext cx="4586242" cy="981348"/>
            </a:xfrm>
            <a:prstGeom prst="rect">
              <a:avLst/>
            </a:prstGeom>
            <a:solidFill>
              <a:srgbClr val="CCDAE6"/>
            </a:solidFill>
            <a:effectLst>
              <a:outerShdw blurRad="279400" dist="203200" dir="54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Gene expression matrix: 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Gene </a:t>
              </a:r>
              <a:r>
                <a:rPr lang="en-US" b="1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</a:t>
              </a:r>
              <a:r>
                <a:rPr lang="en-US" b="1" dirty="0" smtClean="0">
                  <a:solidFill>
                    <a:schemeClr val="tx1"/>
                  </a:solidFill>
                </a:rPr>
                <a:t> Expression Value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3042996" y="2644058"/>
              <a:ext cx="945939" cy="401974"/>
            </a:xfrm>
            <a:prstGeom prst="straightConnector1">
              <a:avLst/>
            </a:prstGeom>
            <a:ln w="44450" cmpd="sng">
              <a:solidFill>
                <a:schemeClr val="accent3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3989977" y="3337368"/>
              <a:ext cx="2217381" cy="678023"/>
            </a:xfrm>
            <a:prstGeom prst="rect">
              <a:avLst/>
            </a:prstGeom>
            <a:solidFill>
              <a:srgbClr val="CCDAE6"/>
            </a:solidFill>
            <a:effectLst>
              <a:outerShdw blurRad="279400" dist="203200" dir="54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r>
                <a:rPr lang="en-US" b="1" dirty="0"/>
                <a:t>H</a:t>
              </a:r>
              <a:r>
                <a:rPr lang="en-US" b="1" dirty="0" smtClean="0"/>
                <a:t>igh quality reads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3003358" y="3184795"/>
              <a:ext cx="992561" cy="491585"/>
            </a:xfrm>
            <a:prstGeom prst="straightConnector1">
              <a:avLst/>
            </a:prstGeom>
            <a:ln w="44450" cmpd="sng">
              <a:solidFill>
                <a:schemeClr val="accent3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>
              <a:spLocks noChangeAspect="1"/>
            </p:cNvSpPr>
            <p:nvPr/>
          </p:nvSpPr>
          <p:spPr>
            <a:xfrm>
              <a:off x="5153480" y="1309464"/>
              <a:ext cx="2358186" cy="678023"/>
            </a:xfrm>
            <a:prstGeom prst="rect">
              <a:avLst/>
            </a:prstGeom>
            <a:noFill/>
            <a:ln>
              <a:noFill/>
            </a:ln>
            <a:effectLst>
              <a:outerShdw blurRad="279400" dist="203200" dir="54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r>
                <a:rPr lang="en-US" sz="2000" b="1" dirty="0"/>
                <a:t>  DATA TABLES</a:t>
              </a:r>
            </a:p>
            <a:p>
              <a:r>
                <a:rPr lang="en-US" sz="2000" b="1" dirty="0"/>
                <a:t>INPUT / OUTPUT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>
              <a:spLocks noChangeAspect="1"/>
            </p:cNvSpPr>
            <p:nvPr/>
          </p:nvSpPr>
          <p:spPr>
            <a:xfrm>
              <a:off x="740211" y="1462307"/>
              <a:ext cx="2543453" cy="525178"/>
            </a:xfrm>
            <a:prstGeom prst="rect">
              <a:avLst/>
            </a:prstGeom>
            <a:noFill/>
            <a:ln>
              <a:noFill/>
            </a:ln>
            <a:effectLst>
              <a:outerShdw blurRad="279400" dist="203200" dir="54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2000" b="1" dirty="0" smtClean="0"/>
                <a:t>SOFTWARE </a:t>
              </a:r>
              <a:r>
                <a:rPr lang="en-US" sz="2000" b="1" dirty="0"/>
                <a:t>TOOLS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2981926" y="3901084"/>
              <a:ext cx="1007012" cy="457970"/>
            </a:xfrm>
            <a:prstGeom prst="straightConnector1">
              <a:avLst/>
            </a:prstGeom>
            <a:ln w="44450" cmpd="sng">
              <a:solidFill>
                <a:schemeClr val="accent3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2921199" y="4474172"/>
              <a:ext cx="993554" cy="274616"/>
            </a:xfrm>
            <a:prstGeom prst="straightConnector1">
              <a:avLst/>
            </a:prstGeom>
            <a:ln w="44450" cmpd="sng">
              <a:solidFill>
                <a:schemeClr val="accent3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>
              <a:spLocks noChangeAspect="1"/>
            </p:cNvSpPr>
            <p:nvPr/>
          </p:nvSpPr>
          <p:spPr>
            <a:xfrm>
              <a:off x="506896" y="331983"/>
              <a:ext cx="8408503" cy="489301"/>
            </a:xfrm>
            <a:prstGeom prst="rect">
              <a:avLst/>
            </a:prstGeom>
            <a:noFill/>
            <a:ln>
              <a:noFill/>
            </a:ln>
            <a:effectLst>
              <a:outerShdw blurRad="279400" dist="203200" dir="54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Analysis Pipeline Part 1   ---    </a:t>
              </a:r>
              <a:r>
                <a:rPr lang="en-US" sz="2800" b="1" dirty="0" smtClean="0">
                  <a:solidFill>
                    <a:srgbClr val="CC6600"/>
                  </a:solidFill>
                </a:rPr>
                <a:t>For </a:t>
              </a:r>
              <a:r>
                <a:rPr lang="en-US" sz="2800" b="1" dirty="0">
                  <a:solidFill>
                    <a:srgbClr val="CC6600"/>
                  </a:solidFill>
                </a:rPr>
                <a:t>each sample: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4028" y="1189375"/>
              <a:ext cx="8229600" cy="48119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06896" y="1035244"/>
              <a:ext cx="8229600" cy="48119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7" name="Rectangle 96"/>
            <p:cNvSpPr>
              <a:spLocks noChangeAspect="1"/>
            </p:cNvSpPr>
            <p:nvPr/>
          </p:nvSpPr>
          <p:spPr>
            <a:xfrm>
              <a:off x="785262" y="2715702"/>
              <a:ext cx="2216542" cy="928010"/>
            </a:xfrm>
            <a:prstGeom prst="rect">
              <a:avLst/>
            </a:prstGeom>
            <a:solidFill>
              <a:srgbClr val="D0D7C1"/>
            </a:solidFill>
            <a:effectLst>
              <a:outerShdw blurRad="279400" dist="203200" dir="54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b="1" dirty="0" smtClean="0"/>
                <a:t>Filtering for quality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98" name="Rectangle 97"/>
            <p:cNvSpPr>
              <a:spLocks noChangeAspect="1"/>
            </p:cNvSpPr>
            <p:nvPr/>
          </p:nvSpPr>
          <p:spPr>
            <a:xfrm>
              <a:off x="806693" y="4072535"/>
              <a:ext cx="2216542" cy="1068203"/>
            </a:xfrm>
            <a:prstGeom prst="rect">
              <a:avLst/>
            </a:prstGeom>
            <a:solidFill>
              <a:srgbClr val="D0D7C1"/>
            </a:solidFill>
            <a:effectLst>
              <a:outerShdw blurRad="279400" dist="203200" dir="54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lvl="0" algn="ctr"/>
              <a:r>
                <a:rPr lang="en-US" b="1" dirty="0" smtClean="0">
                  <a:solidFill>
                    <a:prstClr val="black"/>
                  </a:solidFill>
                </a:rPr>
                <a:t>Mapping to known transcripts to identify genes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6289040" y="2077279"/>
              <a:ext cx="2293121" cy="1048124"/>
            </a:xfrm>
            <a:prstGeom prst="rect">
              <a:avLst/>
            </a:prstGeom>
            <a:solidFill>
              <a:srgbClr val="CCDAE6"/>
            </a:solidFill>
            <a:effectLst>
              <a:outerShdw blurRad="279400" dist="203200" dir="54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r>
                <a:rPr lang="en-US" b="1" dirty="0" smtClean="0">
                  <a:solidFill>
                    <a:srgbClr val="CC3300"/>
                  </a:solidFill>
                </a:rPr>
                <a:t>START: Microarray</a:t>
              </a:r>
              <a:endParaRPr lang="en-US" b="1" dirty="0">
                <a:solidFill>
                  <a:srgbClr val="CC3300"/>
                </a:solidFill>
              </a:endParaRPr>
            </a:p>
            <a:p>
              <a:pPr algn="ctr"/>
              <a:r>
                <a:rPr lang="en-US" sz="1600" b="1" dirty="0" smtClean="0"/>
                <a:t>RNA color intensities</a:t>
              </a:r>
              <a:endParaRPr lang="en-US" sz="1600" b="1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7146235" y="3125402"/>
              <a:ext cx="425781" cy="1233652"/>
            </a:xfrm>
            <a:prstGeom prst="straightConnector1">
              <a:avLst/>
            </a:prstGeom>
            <a:ln w="44450" cmpd="sng">
              <a:solidFill>
                <a:schemeClr val="accent3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4463-AFAF-D44C-9197-6942865BD6C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14"/>
    </mc:Choice>
    <mc:Fallback xmlns="">
      <p:transition spd="slow" advTm="11351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3892</TotalTime>
  <Words>1212</Words>
  <Application>Microsoft Office PowerPoint</Application>
  <PresentationFormat>On-screen Show (4:3)</PresentationFormat>
  <Paragraphs>243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Automated Data Analysis Pipeline For Gene Expression Studies</vt:lpstr>
      <vt:lpstr>Biological Background</vt:lpstr>
      <vt:lpstr>Heatmap of Active Genes</vt:lpstr>
      <vt:lpstr>PowerPoint Presentation</vt:lpstr>
      <vt:lpstr>PowerPoint Presentation</vt:lpstr>
      <vt:lpstr>Project’s Importance</vt:lpstr>
      <vt:lpstr>Aplysia Neurons under Study</vt:lpstr>
      <vt:lpstr>Methods</vt:lpstr>
      <vt:lpstr>PowerPoint Presentation</vt:lpstr>
      <vt:lpstr>PowerPoint Presentation</vt:lpstr>
      <vt:lpstr>PowerPoint Presentation</vt:lpstr>
      <vt:lpstr>Results</vt:lpstr>
      <vt:lpstr>Comparing Active Genes</vt:lpstr>
      <vt:lpstr>An Example of an Identified DE Pathway</vt:lpstr>
      <vt:lpstr>A close-up on the Calcium Signaling Pathway</vt:lpstr>
      <vt:lpstr>Conclusions</vt:lpstr>
      <vt:lpstr>References</vt:lpstr>
      <vt:lpstr>Acknowledgments</vt:lpstr>
      <vt:lpstr>PowerPoint Presentation</vt:lpstr>
    </vt:vector>
  </TitlesOfParts>
  <Company>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</dc:creator>
  <cp:lastModifiedBy>Author</cp:lastModifiedBy>
  <cp:revision>239</cp:revision>
  <dcterms:created xsi:type="dcterms:W3CDTF">2015-05-18T20:07:56Z</dcterms:created>
  <dcterms:modified xsi:type="dcterms:W3CDTF">2016-03-04T19:40:11Z</dcterms:modified>
</cp:coreProperties>
</file>