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0233600" cy="32918400"/>
  <p:notesSz cx="9601200" cy="7315200"/>
  <p:defaultTextStyle>
    <a:defPPr>
      <a:defRPr lang="en-US"/>
    </a:defPPr>
    <a:lvl1pPr algn="l" rtl="0" eaLnBrk="0" fontAlgn="base" hangingPunct="0">
      <a:spcBef>
        <a:spcPct val="0"/>
      </a:spcBef>
      <a:spcAft>
        <a:spcPct val="0"/>
      </a:spcAft>
      <a:defRPr sz="4000" b="1" kern="1200">
        <a:solidFill>
          <a:srgbClr val="003399"/>
        </a:solidFill>
        <a:latin typeface="Arial" charset="0"/>
        <a:ea typeface="ＭＳ Ｐゴシック" charset="0"/>
        <a:cs typeface="+mn-cs"/>
      </a:defRPr>
    </a:lvl1pPr>
    <a:lvl2pPr marL="457200" algn="l" rtl="0" eaLnBrk="0" fontAlgn="base" hangingPunct="0">
      <a:spcBef>
        <a:spcPct val="0"/>
      </a:spcBef>
      <a:spcAft>
        <a:spcPct val="0"/>
      </a:spcAft>
      <a:defRPr sz="4000" b="1" kern="1200">
        <a:solidFill>
          <a:srgbClr val="003399"/>
        </a:solidFill>
        <a:latin typeface="Arial" charset="0"/>
        <a:ea typeface="ＭＳ Ｐゴシック" charset="0"/>
        <a:cs typeface="+mn-cs"/>
      </a:defRPr>
    </a:lvl2pPr>
    <a:lvl3pPr marL="914400" algn="l" rtl="0" eaLnBrk="0" fontAlgn="base" hangingPunct="0">
      <a:spcBef>
        <a:spcPct val="0"/>
      </a:spcBef>
      <a:spcAft>
        <a:spcPct val="0"/>
      </a:spcAft>
      <a:defRPr sz="4000" b="1" kern="1200">
        <a:solidFill>
          <a:srgbClr val="003399"/>
        </a:solidFill>
        <a:latin typeface="Arial" charset="0"/>
        <a:ea typeface="ＭＳ Ｐゴシック" charset="0"/>
        <a:cs typeface="+mn-cs"/>
      </a:defRPr>
    </a:lvl3pPr>
    <a:lvl4pPr marL="1371600" algn="l" rtl="0" eaLnBrk="0" fontAlgn="base" hangingPunct="0">
      <a:spcBef>
        <a:spcPct val="0"/>
      </a:spcBef>
      <a:spcAft>
        <a:spcPct val="0"/>
      </a:spcAft>
      <a:defRPr sz="4000" b="1" kern="1200">
        <a:solidFill>
          <a:srgbClr val="003399"/>
        </a:solidFill>
        <a:latin typeface="Arial" charset="0"/>
        <a:ea typeface="ＭＳ Ｐゴシック" charset="0"/>
        <a:cs typeface="+mn-cs"/>
      </a:defRPr>
    </a:lvl4pPr>
    <a:lvl5pPr marL="1828800" algn="l" rtl="0" eaLnBrk="0" fontAlgn="base" hangingPunct="0">
      <a:spcBef>
        <a:spcPct val="0"/>
      </a:spcBef>
      <a:spcAft>
        <a:spcPct val="0"/>
      </a:spcAft>
      <a:defRPr sz="4000" b="1" kern="1200">
        <a:solidFill>
          <a:srgbClr val="003399"/>
        </a:solidFill>
        <a:latin typeface="Arial" charset="0"/>
        <a:ea typeface="ＭＳ Ｐゴシック" charset="0"/>
        <a:cs typeface="+mn-cs"/>
      </a:defRPr>
    </a:lvl5pPr>
    <a:lvl6pPr marL="2286000" algn="l" defTabSz="457200" rtl="0" eaLnBrk="1" latinLnBrk="0" hangingPunct="1">
      <a:defRPr sz="4000" b="1" kern="1200">
        <a:solidFill>
          <a:srgbClr val="003399"/>
        </a:solidFill>
        <a:latin typeface="Arial" charset="0"/>
        <a:ea typeface="ＭＳ Ｐゴシック" charset="0"/>
        <a:cs typeface="+mn-cs"/>
      </a:defRPr>
    </a:lvl6pPr>
    <a:lvl7pPr marL="2743200" algn="l" defTabSz="457200" rtl="0" eaLnBrk="1" latinLnBrk="0" hangingPunct="1">
      <a:defRPr sz="4000" b="1" kern="1200">
        <a:solidFill>
          <a:srgbClr val="003399"/>
        </a:solidFill>
        <a:latin typeface="Arial" charset="0"/>
        <a:ea typeface="ＭＳ Ｐゴシック" charset="0"/>
        <a:cs typeface="+mn-cs"/>
      </a:defRPr>
    </a:lvl7pPr>
    <a:lvl8pPr marL="3200400" algn="l" defTabSz="457200" rtl="0" eaLnBrk="1" latinLnBrk="0" hangingPunct="1">
      <a:defRPr sz="4000" b="1" kern="1200">
        <a:solidFill>
          <a:srgbClr val="003399"/>
        </a:solidFill>
        <a:latin typeface="Arial" charset="0"/>
        <a:ea typeface="ＭＳ Ｐゴシック" charset="0"/>
        <a:cs typeface="+mn-cs"/>
      </a:defRPr>
    </a:lvl8pPr>
    <a:lvl9pPr marL="3657600" algn="l" defTabSz="457200" rtl="0" eaLnBrk="1" latinLnBrk="0" hangingPunct="1">
      <a:defRPr sz="4000" b="1" kern="1200">
        <a:solidFill>
          <a:srgbClr val="003399"/>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50021"/>
    <a:srgbClr val="F8F8F8"/>
    <a:srgbClr val="EAEAEA"/>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6" autoAdjust="0"/>
    <p:restoredTop sz="87521" autoAdjust="0"/>
  </p:normalViewPr>
  <p:slideViewPr>
    <p:cSldViewPr>
      <p:cViewPr>
        <p:scale>
          <a:sx n="33" d="100"/>
          <a:sy n="33" d="100"/>
        </p:scale>
        <p:origin x="-136" y="1072"/>
      </p:cViewPr>
      <p:guideLst>
        <p:guide orient="horz" pos="10368"/>
        <p:guide pos="12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smtClean="0">
                <a:solidFill>
                  <a:schemeClr val="tx1"/>
                </a:solidFill>
                <a:latin typeface="Times New Roman" pitchFamily="18" charset="0"/>
                <a:ea typeface="+mn-ea"/>
              </a:defRPr>
            </a:lvl1pPr>
          </a:lstStyle>
          <a:p>
            <a:pPr>
              <a:defRPr/>
            </a:pPr>
            <a:endParaRPr lang="en-US"/>
          </a:p>
        </p:txBody>
      </p:sp>
      <p:sp>
        <p:nvSpPr>
          <p:cNvPr id="4099" name="Rectangle 3"/>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smtClean="0">
                <a:solidFill>
                  <a:schemeClr val="tx1"/>
                </a:solidFill>
                <a:latin typeface="Times New Roman" pitchFamily="18" charset="0"/>
                <a:ea typeface="+mn-ea"/>
              </a:defRPr>
            </a:lvl1pPr>
          </a:lstStyle>
          <a:p>
            <a:pPr>
              <a:defRPr/>
            </a:pPr>
            <a:endParaRPr lang="en-US"/>
          </a:p>
        </p:txBody>
      </p:sp>
      <p:sp>
        <p:nvSpPr>
          <p:cNvPr id="4100" name="Rectangle 4"/>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smtClean="0">
                <a:solidFill>
                  <a:schemeClr val="tx1"/>
                </a:solidFill>
                <a:latin typeface="Times New Roman" pitchFamily="18" charset="0"/>
                <a:ea typeface="+mn-ea"/>
              </a:defRPr>
            </a:lvl1pPr>
          </a:lstStyle>
          <a:p>
            <a:pPr>
              <a:defRPr/>
            </a:pPr>
            <a:endParaRPr lang="en-US"/>
          </a:p>
        </p:txBody>
      </p:sp>
      <p:sp>
        <p:nvSpPr>
          <p:cNvPr id="4101" name="Rectangle 5"/>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charset="0"/>
              </a:defRPr>
            </a:lvl1pPr>
          </a:lstStyle>
          <a:p>
            <a:fld id="{8F769900-4D7E-104D-8EC2-67506C1E96F8}" type="slidenum">
              <a:rPr lang="en-US"/>
              <a:pPr/>
              <a:t>‹#›</a:t>
            </a:fld>
            <a:endParaRPr lang="en-US"/>
          </a:p>
        </p:txBody>
      </p:sp>
    </p:spTree>
    <p:extLst>
      <p:ext uri="{BB962C8B-B14F-4D97-AF65-F5344CB8AC3E}">
        <p14:creationId xmlns:p14="http://schemas.microsoft.com/office/powerpoint/2010/main" val="121386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smtClean="0">
                <a:solidFill>
                  <a:schemeClr val="tx1"/>
                </a:solidFill>
                <a:latin typeface="Times New Roman" pitchFamily="18" charset="0"/>
                <a:ea typeface="+mn-ea"/>
              </a:defRPr>
            </a:lvl1pPr>
          </a:lstStyle>
          <a:p>
            <a:pPr>
              <a:defRPr/>
            </a:pPr>
            <a:endParaRPr lang="en-US"/>
          </a:p>
        </p:txBody>
      </p:sp>
      <p:sp>
        <p:nvSpPr>
          <p:cNvPr id="3075" name="Rectangle 3"/>
          <p:cNvSpPr>
            <a:spLocks noGrp="1" noChangeArrowheads="1"/>
          </p:cNvSpPr>
          <p:nvPr>
            <p:ph type="dt"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smtClean="0">
                <a:solidFill>
                  <a:schemeClr val="tx1"/>
                </a:solidFill>
                <a:latin typeface="Times New Roman" pitchFamily="18" charset="0"/>
                <a:ea typeface="+mn-ea"/>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124200" y="549275"/>
            <a:ext cx="33528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60438" y="3475038"/>
            <a:ext cx="7681912"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smtClean="0">
                <a:solidFill>
                  <a:schemeClr val="tx1"/>
                </a:solidFill>
                <a:latin typeface="Times New Roman" pitchFamily="18"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charset="0"/>
              </a:defRPr>
            </a:lvl1pPr>
          </a:lstStyle>
          <a:p>
            <a:fld id="{EAC0A790-38DD-8641-A393-5DBFB0D2CFCE}" type="slidenum">
              <a:rPr lang="en-US"/>
              <a:pPr/>
              <a:t>‹#›</a:t>
            </a:fld>
            <a:endParaRPr lang="en-US"/>
          </a:p>
        </p:txBody>
      </p:sp>
    </p:spTree>
    <p:extLst>
      <p:ext uri="{BB962C8B-B14F-4D97-AF65-F5344CB8AC3E}">
        <p14:creationId xmlns:p14="http://schemas.microsoft.com/office/powerpoint/2010/main" val="4241480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10226675"/>
            <a:ext cx="341979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8653125"/>
            <a:ext cx="281622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E7F1C8-EDC0-0D4A-80C9-67106B5273D4}" type="slidenum">
              <a:rPr lang="en-US"/>
              <a:pPr/>
              <a:t>‹#›</a:t>
            </a:fld>
            <a:endParaRPr lang="en-US"/>
          </a:p>
        </p:txBody>
      </p:sp>
    </p:spTree>
    <p:extLst>
      <p:ext uri="{BB962C8B-B14F-4D97-AF65-F5344CB8AC3E}">
        <p14:creationId xmlns:p14="http://schemas.microsoft.com/office/powerpoint/2010/main" val="222659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847C72-D903-0344-B5FE-C902C9496242}" type="slidenum">
              <a:rPr lang="en-US"/>
              <a:pPr/>
              <a:t>‹#›</a:t>
            </a:fld>
            <a:endParaRPr lang="en-US"/>
          </a:p>
        </p:txBody>
      </p:sp>
    </p:spTree>
    <p:extLst>
      <p:ext uri="{BB962C8B-B14F-4D97-AF65-F5344CB8AC3E}">
        <p14:creationId xmlns:p14="http://schemas.microsoft.com/office/powerpoint/2010/main" val="68688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2313" y="2927350"/>
            <a:ext cx="8545512" cy="26333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25775" y="2927350"/>
            <a:ext cx="25484138" cy="26333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A846F53-ACED-C147-B000-5445C2237C10}" type="slidenum">
              <a:rPr lang="en-US"/>
              <a:pPr/>
              <a:t>‹#›</a:t>
            </a:fld>
            <a:endParaRPr lang="en-US"/>
          </a:p>
        </p:txBody>
      </p:sp>
    </p:spTree>
    <p:extLst>
      <p:ext uri="{BB962C8B-B14F-4D97-AF65-F5344CB8AC3E}">
        <p14:creationId xmlns:p14="http://schemas.microsoft.com/office/powerpoint/2010/main" val="98893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69850C-5201-514B-B771-04FA561917DD}" type="slidenum">
              <a:rPr lang="en-US"/>
              <a:pPr/>
              <a:t>‹#›</a:t>
            </a:fld>
            <a:endParaRPr lang="en-US"/>
          </a:p>
        </p:txBody>
      </p:sp>
    </p:spTree>
    <p:extLst>
      <p:ext uri="{BB962C8B-B14F-4D97-AF65-F5344CB8AC3E}">
        <p14:creationId xmlns:p14="http://schemas.microsoft.com/office/powerpoint/2010/main" val="115451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1153438"/>
            <a:ext cx="341979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952538"/>
            <a:ext cx="341979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FC15B4-38BF-4244-8449-4BE5BE4F7363}" type="slidenum">
              <a:rPr lang="en-US"/>
              <a:pPr/>
              <a:t>‹#›</a:t>
            </a:fld>
            <a:endParaRPr lang="en-US"/>
          </a:p>
        </p:txBody>
      </p:sp>
    </p:spTree>
    <p:extLst>
      <p:ext uri="{BB962C8B-B14F-4D97-AF65-F5344CB8AC3E}">
        <p14:creationId xmlns:p14="http://schemas.microsoft.com/office/powerpoint/2010/main" val="156762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25775" y="9486900"/>
            <a:ext cx="17014825" cy="1977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9486900"/>
            <a:ext cx="17014825" cy="1977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704C981-2E6D-C546-8C56-13455B814EBE}" type="slidenum">
              <a:rPr lang="en-US"/>
              <a:pPr/>
              <a:t>‹#›</a:t>
            </a:fld>
            <a:endParaRPr lang="en-US"/>
          </a:p>
        </p:txBody>
      </p:sp>
    </p:spTree>
    <p:extLst>
      <p:ext uri="{BB962C8B-B14F-4D97-AF65-F5344CB8AC3E}">
        <p14:creationId xmlns:p14="http://schemas.microsoft.com/office/powerpoint/2010/main" val="149624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7625"/>
            <a:ext cx="3621087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7369175"/>
            <a:ext cx="17776825"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10439400"/>
            <a:ext cx="17776825"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7369175"/>
            <a:ext cx="177847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10439400"/>
            <a:ext cx="177847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CF5313A-5C2C-D24C-AC37-BBE0A14CFFFA}" type="slidenum">
              <a:rPr lang="en-US"/>
              <a:pPr/>
              <a:t>‹#›</a:t>
            </a:fld>
            <a:endParaRPr lang="en-US"/>
          </a:p>
        </p:txBody>
      </p:sp>
    </p:spTree>
    <p:extLst>
      <p:ext uri="{BB962C8B-B14F-4D97-AF65-F5344CB8AC3E}">
        <p14:creationId xmlns:p14="http://schemas.microsoft.com/office/powerpoint/2010/main" val="136901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753F534-B776-2947-8F2A-5B36C29F19B8}" type="slidenum">
              <a:rPr lang="en-US"/>
              <a:pPr/>
              <a:t>‹#›</a:t>
            </a:fld>
            <a:endParaRPr lang="en-US"/>
          </a:p>
        </p:txBody>
      </p:sp>
    </p:spTree>
    <p:extLst>
      <p:ext uri="{BB962C8B-B14F-4D97-AF65-F5344CB8AC3E}">
        <p14:creationId xmlns:p14="http://schemas.microsoft.com/office/powerpoint/2010/main" val="330486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24C7377-797A-3043-A08A-0A04C5A9DEED}" type="slidenum">
              <a:rPr lang="en-US"/>
              <a:pPr/>
              <a:t>‹#›</a:t>
            </a:fld>
            <a:endParaRPr lang="en-US"/>
          </a:p>
        </p:txBody>
      </p:sp>
    </p:spTree>
    <p:extLst>
      <p:ext uri="{BB962C8B-B14F-4D97-AF65-F5344CB8AC3E}">
        <p14:creationId xmlns:p14="http://schemas.microsoft.com/office/powerpoint/2010/main" val="234220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1275"/>
            <a:ext cx="13236575"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311275"/>
            <a:ext cx="224917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888163"/>
            <a:ext cx="13236575"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E41E36-A3BC-6143-97B9-A95EDE380B05}" type="slidenum">
              <a:rPr lang="en-US"/>
              <a:pPr/>
              <a:t>‹#›</a:t>
            </a:fld>
            <a:endParaRPr lang="en-US"/>
          </a:p>
        </p:txBody>
      </p:sp>
    </p:spTree>
    <p:extLst>
      <p:ext uri="{BB962C8B-B14F-4D97-AF65-F5344CB8AC3E}">
        <p14:creationId xmlns:p14="http://schemas.microsoft.com/office/powerpoint/2010/main" val="111297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3042563"/>
            <a:ext cx="241395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941638"/>
            <a:ext cx="241395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886700" y="25763538"/>
            <a:ext cx="241395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753304-BE25-2348-A512-88BBE14A8E96}" type="slidenum">
              <a:rPr lang="en-US"/>
              <a:pPr/>
              <a:t>‹#›</a:t>
            </a:fld>
            <a:endParaRPr lang="en-US"/>
          </a:p>
        </p:txBody>
      </p:sp>
    </p:spTree>
    <p:extLst>
      <p:ext uri="{BB962C8B-B14F-4D97-AF65-F5344CB8AC3E}">
        <p14:creationId xmlns:p14="http://schemas.microsoft.com/office/powerpoint/2010/main" val="26452391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5775" y="2927350"/>
            <a:ext cx="341820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34525" tIns="217265" rIns="434525" bIns="21726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25775" y="9486900"/>
            <a:ext cx="34182050" cy="1977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34525" tIns="217265" rIns="434525" bIns="2172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025775" y="30016450"/>
            <a:ext cx="83820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defTabSz="4351338">
              <a:defRPr sz="6100" b="0" smtClean="0">
                <a:solidFill>
                  <a:schemeClr val="tx1"/>
                </a:solidFill>
                <a:latin typeface="+mn-lt"/>
                <a:ea typeface="+mn-ea"/>
              </a:defRPr>
            </a:lvl1pPr>
          </a:lstStyle>
          <a:p>
            <a:pPr>
              <a:defRPr/>
            </a:pPr>
            <a:endParaRPr lang="en-US"/>
          </a:p>
        </p:txBody>
      </p:sp>
      <p:sp>
        <p:nvSpPr>
          <p:cNvPr id="1029" name="Rectangle 5"/>
          <p:cNvSpPr>
            <a:spLocks noGrp="1" noChangeArrowheads="1"/>
          </p:cNvSpPr>
          <p:nvPr>
            <p:ph type="ftr" sz="quarter" idx="3"/>
          </p:nvPr>
        </p:nvSpPr>
        <p:spPr bwMode="auto">
          <a:xfrm>
            <a:off x="13738225" y="30016450"/>
            <a:ext cx="127571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ctr" defTabSz="4351338">
              <a:defRPr sz="6100" b="0" smtClean="0">
                <a:solidFill>
                  <a:schemeClr val="tx1"/>
                </a:solidFill>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auto">
          <a:xfrm>
            <a:off x="28825825" y="30016450"/>
            <a:ext cx="83820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r" defTabSz="4351338">
              <a:defRPr sz="6100" b="0">
                <a:solidFill>
                  <a:schemeClr val="tx1"/>
                </a:solidFill>
                <a:latin typeface="Times New Roman" charset="0"/>
              </a:defRPr>
            </a:lvl1pPr>
          </a:lstStyle>
          <a:p>
            <a:fld id="{D0FB1C96-AD94-0E4B-A886-B090A9B43B9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51338" rtl="0" eaLnBrk="0" fontAlgn="base" hangingPunct="0">
        <a:spcBef>
          <a:spcPct val="0"/>
        </a:spcBef>
        <a:spcAft>
          <a:spcPct val="0"/>
        </a:spcAft>
        <a:defRPr sz="21200">
          <a:solidFill>
            <a:schemeClr val="tx2"/>
          </a:solidFill>
          <a:latin typeface="+mj-lt"/>
          <a:ea typeface="ＭＳ Ｐゴシック" charset="0"/>
          <a:cs typeface="+mj-cs"/>
        </a:defRPr>
      </a:lvl1pPr>
      <a:lvl2pPr algn="ctr" defTabSz="4351338" rtl="0" eaLnBrk="0" fontAlgn="base" hangingPunct="0">
        <a:spcBef>
          <a:spcPct val="0"/>
        </a:spcBef>
        <a:spcAft>
          <a:spcPct val="0"/>
        </a:spcAft>
        <a:defRPr sz="21200">
          <a:solidFill>
            <a:schemeClr val="tx2"/>
          </a:solidFill>
          <a:latin typeface="Times New Roman" pitchFamily="18" charset="0"/>
          <a:ea typeface="ＭＳ Ｐゴシック" charset="0"/>
        </a:defRPr>
      </a:lvl2pPr>
      <a:lvl3pPr algn="ctr" defTabSz="4351338" rtl="0" eaLnBrk="0" fontAlgn="base" hangingPunct="0">
        <a:spcBef>
          <a:spcPct val="0"/>
        </a:spcBef>
        <a:spcAft>
          <a:spcPct val="0"/>
        </a:spcAft>
        <a:defRPr sz="21200">
          <a:solidFill>
            <a:schemeClr val="tx2"/>
          </a:solidFill>
          <a:latin typeface="Times New Roman" pitchFamily="18" charset="0"/>
          <a:ea typeface="ＭＳ Ｐゴシック" charset="0"/>
        </a:defRPr>
      </a:lvl3pPr>
      <a:lvl4pPr algn="ctr" defTabSz="4351338" rtl="0" eaLnBrk="0" fontAlgn="base" hangingPunct="0">
        <a:spcBef>
          <a:spcPct val="0"/>
        </a:spcBef>
        <a:spcAft>
          <a:spcPct val="0"/>
        </a:spcAft>
        <a:defRPr sz="21200">
          <a:solidFill>
            <a:schemeClr val="tx2"/>
          </a:solidFill>
          <a:latin typeface="Times New Roman" pitchFamily="18" charset="0"/>
          <a:ea typeface="ＭＳ Ｐゴシック" charset="0"/>
        </a:defRPr>
      </a:lvl4pPr>
      <a:lvl5pPr algn="ctr" defTabSz="4351338" rtl="0" eaLnBrk="0" fontAlgn="base" hangingPunct="0">
        <a:spcBef>
          <a:spcPct val="0"/>
        </a:spcBef>
        <a:spcAft>
          <a:spcPct val="0"/>
        </a:spcAft>
        <a:defRPr sz="21200">
          <a:solidFill>
            <a:schemeClr val="tx2"/>
          </a:solidFill>
          <a:latin typeface="Times New Roman" pitchFamily="18" charset="0"/>
          <a:ea typeface="ＭＳ Ｐゴシック" charset="0"/>
        </a:defRPr>
      </a:lvl5pPr>
      <a:lvl6pPr marL="457200" algn="ctr" defTabSz="4351338" rtl="0" eaLnBrk="0" fontAlgn="base" hangingPunct="0">
        <a:spcBef>
          <a:spcPct val="0"/>
        </a:spcBef>
        <a:spcAft>
          <a:spcPct val="0"/>
        </a:spcAft>
        <a:defRPr sz="21200">
          <a:solidFill>
            <a:schemeClr val="tx2"/>
          </a:solidFill>
          <a:latin typeface="Times New Roman" pitchFamily="18" charset="0"/>
        </a:defRPr>
      </a:lvl6pPr>
      <a:lvl7pPr marL="914400" algn="ctr" defTabSz="4351338" rtl="0" eaLnBrk="0" fontAlgn="base" hangingPunct="0">
        <a:spcBef>
          <a:spcPct val="0"/>
        </a:spcBef>
        <a:spcAft>
          <a:spcPct val="0"/>
        </a:spcAft>
        <a:defRPr sz="21200">
          <a:solidFill>
            <a:schemeClr val="tx2"/>
          </a:solidFill>
          <a:latin typeface="Times New Roman" pitchFamily="18" charset="0"/>
        </a:defRPr>
      </a:lvl7pPr>
      <a:lvl8pPr marL="1371600" algn="ctr" defTabSz="4351338" rtl="0" eaLnBrk="0" fontAlgn="base" hangingPunct="0">
        <a:spcBef>
          <a:spcPct val="0"/>
        </a:spcBef>
        <a:spcAft>
          <a:spcPct val="0"/>
        </a:spcAft>
        <a:defRPr sz="21200">
          <a:solidFill>
            <a:schemeClr val="tx2"/>
          </a:solidFill>
          <a:latin typeface="Times New Roman" pitchFamily="18" charset="0"/>
        </a:defRPr>
      </a:lvl8pPr>
      <a:lvl9pPr marL="1828800" algn="ctr" defTabSz="4351338" rtl="0" eaLnBrk="0" fontAlgn="base" hangingPunct="0">
        <a:spcBef>
          <a:spcPct val="0"/>
        </a:spcBef>
        <a:spcAft>
          <a:spcPct val="0"/>
        </a:spcAft>
        <a:defRPr sz="21200">
          <a:solidFill>
            <a:schemeClr val="tx2"/>
          </a:solidFill>
          <a:latin typeface="Times New Roman" pitchFamily="18" charset="0"/>
        </a:defRPr>
      </a:lvl9pPr>
    </p:titleStyle>
    <p:bodyStyle>
      <a:lvl1pPr marL="1628775" indent="-1628775" algn="l" defTabSz="4351338" rtl="0" eaLnBrk="0" fontAlgn="base" hangingPunct="0">
        <a:spcBef>
          <a:spcPct val="20000"/>
        </a:spcBef>
        <a:spcAft>
          <a:spcPct val="0"/>
        </a:spcAft>
        <a:buChar char="•"/>
        <a:defRPr sz="14500">
          <a:solidFill>
            <a:schemeClr val="tx1"/>
          </a:solidFill>
          <a:latin typeface="+mn-lt"/>
          <a:ea typeface="ＭＳ Ｐゴシック" charset="0"/>
          <a:cs typeface="+mn-cs"/>
        </a:defRPr>
      </a:lvl1pPr>
      <a:lvl2pPr marL="3533775" indent="-1362075" algn="l" defTabSz="4351338" rtl="0" eaLnBrk="0" fontAlgn="base" hangingPunct="0">
        <a:spcBef>
          <a:spcPct val="20000"/>
        </a:spcBef>
        <a:spcAft>
          <a:spcPct val="0"/>
        </a:spcAft>
        <a:buChar char="–"/>
        <a:defRPr sz="13200">
          <a:solidFill>
            <a:schemeClr val="tx1"/>
          </a:solidFill>
          <a:latin typeface="+mn-lt"/>
          <a:ea typeface="ＭＳ Ｐゴシック" charset="0"/>
        </a:defRPr>
      </a:lvl2pPr>
      <a:lvl3pPr marL="5427663" indent="-1076325" algn="l" defTabSz="4351338" rtl="0" eaLnBrk="0" fontAlgn="base" hangingPunct="0">
        <a:spcBef>
          <a:spcPct val="20000"/>
        </a:spcBef>
        <a:spcAft>
          <a:spcPct val="0"/>
        </a:spcAft>
        <a:buChar char="•"/>
        <a:defRPr sz="11000">
          <a:solidFill>
            <a:schemeClr val="tx1"/>
          </a:solidFill>
          <a:latin typeface="+mn-lt"/>
          <a:ea typeface="ＭＳ Ｐゴシック" charset="0"/>
        </a:defRPr>
      </a:lvl3pPr>
      <a:lvl4pPr marL="7607300" indent="-1098550" algn="l" defTabSz="4351338" rtl="0" eaLnBrk="0" fontAlgn="base" hangingPunct="0">
        <a:spcBef>
          <a:spcPct val="20000"/>
        </a:spcBef>
        <a:spcAft>
          <a:spcPct val="0"/>
        </a:spcAft>
        <a:buChar char="–"/>
        <a:defRPr sz="9300">
          <a:solidFill>
            <a:schemeClr val="tx1"/>
          </a:solidFill>
          <a:latin typeface="+mn-lt"/>
          <a:ea typeface="ＭＳ Ｐゴシック" charset="0"/>
        </a:defRPr>
      </a:lvl4pPr>
      <a:lvl5pPr marL="9769475" indent="-1081088" algn="l" defTabSz="4351338" rtl="0" eaLnBrk="0" fontAlgn="base" hangingPunct="0">
        <a:spcBef>
          <a:spcPct val="20000"/>
        </a:spcBef>
        <a:spcAft>
          <a:spcPct val="0"/>
        </a:spcAft>
        <a:buChar char="»"/>
        <a:defRPr sz="9300">
          <a:solidFill>
            <a:schemeClr val="tx1"/>
          </a:solidFill>
          <a:latin typeface="+mn-lt"/>
          <a:ea typeface="ＭＳ Ｐゴシック" charset="0"/>
        </a:defRPr>
      </a:lvl5pPr>
      <a:lvl6pPr marL="10226675" indent="-1081088" algn="l" defTabSz="4351338" rtl="0" eaLnBrk="0" fontAlgn="base" hangingPunct="0">
        <a:spcBef>
          <a:spcPct val="20000"/>
        </a:spcBef>
        <a:spcAft>
          <a:spcPct val="0"/>
        </a:spcAft>
        <a:buChar char="»"/>
        <a:defRPr sz="9300">
          <a:solidFill>
            <a:schemeClr val="tx1"/>
          </a:solidFill>
          <a:latin typeface="+mn-lt"/>
        </a:defRPr>
      </a:lvl6pPr>
      <a:lvl7pPr marL="10683875" indent="-1081088" algn="l" defTabSz="4351338" rtl="0" eaLnBrk="0" fontAlgn="base" hangingPunct="0">
        <a:spcBef>
          <a:spcPct val="20000"/>
        </a:spcBef>
        <a:spcAft>
          <a:spcPct val="0"/>
        </a:spcAft>
        <a:buChar char="»"/>
        <a:defRPr sz="9300">
          <a:solidFill>
            <a:schemeClr val="tx1"/>
          </a:solidFill>
          <a:latin typeface="+mn-lt"/>
        </a:defRPr>
      </a:lvl7pPr>
      <a:lvl8pPr marL="11141075" indent="-1081088" algn="l" defTabSz="4351338" rtl="0" eaLnBrk="0" fontAlgn="base" hangingPunct="0">
        <a:spcBef>
          <a:spcPct val="20000"/>
        </a:spcBef>
        <a:spcAft>
          <a:spcPct val="0"/>
        </a:spcAft>
        <a:buChar char="»"/>
        <a:defRPr sz="9300">
          <a:solidFill>
            <a:schemeClr val="tx1"/>
          </a:solidFill>
          <a:latin typeface="+mn-lt"/>
        </a:defRPr>
      </a:lvl8pPr>
      <a:lvl9pPr marL="11598275" indent="-1081088" algn="l" defTabSz="4351338"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7"/>
          <p:cNvSpPr txBox="1">
            <a:spLocks noChangeArrowheads="1"/>
          </p:cNvSpPr>
          <p:nvPr/>
        </p:nvSpPr>
        <p:spPr bwMode="auto">
          <a:xfrm>
            <a:off x="457200" y="24231600"/>
            <a:ext cx="11811000" cy="780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spcBef>
                <a:spcPts val="2538"/>
              </a:spcBef>
            </a:pPr>
            <a:r>
              <a:rPr lang="en-US" dirty="0" smtClean="0">
                <a:solidFill>
                  <a:schemeClr val="tx1"/>
                </a:solidFill>
                <a:latin typeface="Calibri" charset="0"/>
                <a:cs typeface="Calibri" charset="0"/>
              </a:rPr>
              <a:t>We as users have a plethora of different apps from which to choose (Figure 1). The question for all these new ventures is how do they attract users</a:t>
            </a:r>
            <a:r>
              <a:rPr lang="en-US" dirty="0">
                <a:solidFill>
                  <a:schemeClr val="tx1"/>
                </a:solidFill>
                <a:latin typeface="Calibri" charset="0"/>
                <a:cs typeface="Calibri" charset="0"/>
              </a:rPr>
              <a:t>? I believe that the ability of the app to communicate with the user generates more user engagement than if it were left to the user alone. This research study looks into the different ways users, both consumers and service providers, receive information from the app, and how emails and text messaging affect the user’s participation with the app.</a:t>
            </a:r>
            <a:endParaRPr lang="en-US" dirty="0">
              <a:latin typeface="Calibri" charset="0"/>
              <a:cs typeface="Calibri" charset="0"/>
            </a:endParaRPr>
          </a:p>
          <a:p>
            <a:pPr lvl="0" algn="just">
              <a:spcBef>
                <a:spcPts val="2538"/>
              </a:spcBef>
            </a:pPr>
            <a:endParaRPr lang="en-US" dirty="0" smtClean="0">
              <a:solidFill>
                <a:schemeClr val="tx1"/>
              </a:solidFill>
              <a:latin typeface="Calibri" charset="0"/>
              <a:cs typeface="Calibri" charset="0"/>
            </a:endParaRPr>
          </a:p>
        </p:txBody>
      </p:sp>
      <p:sp>
        <p:nvSpPr>
          <p:cNvPr id="2050" name="Text Box 2"/>
          <p:cNvSpPr txBox="1">
            <a:spLocks noChangeArrowheads="1"/>
          </p:cNvSpPr>
          <p:nvPr/>
        </p:nvSpPr>
        <p:spPr bwMode="auto">
          <a:xfrm>
            <a:off x="279400" y="252413"/>
            <a:ext cx="396748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19070" tIns="457200" rIns="419070" bIns="457200">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lvl="0" algn="ctr" defTabSz="914400"/>
            <a:r>
              <a:rPr lang="en-US" sz="8000" dirty="0" smtClean="0">
                <a:solidFill>
                  <a:srgbClr val="000099"/>
                </a:solidFill>
                <a:latin typeface="Calibri" charset="0"/>
                <a:cs typeface="Calibri" charset="0"/>
              </a:rPr>
              <a:t>Disruptive </a:t>
            </a:r>
            <a:r>
              <a:rPr lang="en-US" sz="8000" dirty="0">
                <a:solidFill>
                  <a:srgbClr val="000099"/>
                </a:solidFill>
                <a:latin typeface="Calibri" charset="0"/>
                <a:cs typeface="Calibri" charset="0"/>
              </a:rPr>
              <a:t>communication and user engagement in the collaborative consumption model</a:t>
            </a:r>
          </a:p>
        </p:txBody>
      </p:sp>
      <p:sp>
        <p:nvSpPr>
          <p:cNvPr id="2053" name="Text Box 96"/>
          <p:cNvSpPr txBox="1">
            <a:spLocks noChangeArrowheads="1"/>
          </p:cNvSpPr>
          <p:nvPr/>
        </p:nvSpPr>
        <p:spPr bwMode="auto">
          <a:xfrm>
            <a:off x="0" y="2590801"/>
            <a:ext cx="40233600" cy="101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r>
              <a:rPr lang="en-US" sz="6000" dirty="0" smtClean="0">
                <a:solidFill>
                  <a:schemeClr val="tx1"/>
                </a:solidFill>
                <a:latin typeface="Calibri" charset="0"/>
                <a:cs typeface="Calibri" charset="0"/>
              </a:rPr>
              <a:t>Duri Abdurahman Duri</a:t>
            </a:r>
            <a:endParaRPr lang="en-US" sz="6000" dirty="0">
              <a:solidFill>
                <a:schemeClr val="tx1"/>
              </a:solidFill>
              <a:latin typeface="Calibri" charset="0"/>
              <a:cs typeface="Calibri" charset="0"/>
            </a:endParaRPr>
          </a:p>
        </p:txBody>
      </p:sp>
      <p:sp>
        <p:nvSpPr>
          <p:cNvPr id="2054" name="Text Box 3"/>
          <p:cNvSpPr txBox="1">
            <a:spLocks noChangeArrowheads="1"/>
          </p:cNvSpPr>
          <p:nvPr/>
        </p:nvSpPr>
        <p:spPr bwMode="auto">
          <a:xfrm>
            <a:off x="209550" y="5524500"/>
            <a:ext cx="12565063" cy="863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r>
              <a:rPr lang="en-US" sz="5400" dirty="0" smtClean="0">
                <a:solidFill>
                  <a:srgbClr val="000099"/>
                </a:solidFill>
                <a:latin typeface="Calibri" charset="0"/>
                <a:cs typeface="Calibri" charset="0"/>
              </a:rPr>
              <a:t>Introduction</a:t>
            </a:r>
            <a:endParaRPr lang="en-US" sz="5400" dirty="0">
              <a:solidFill>
                <a:srgbClr val="000099"/>
              </a:solidFill>
              <a:latin typeface="Calibri" charset="0"/>
              <a:cs typeface="Calibri" charset="0"/>
            </a:endParaRPr>
          </a:p>
          <a:p>
            <a:pPr algn="just" defTabSz="914400">
              <a:spcBef>
                <a:spcPts val="2538"/>
              </a:spcBef>
            </a:pPr>
            <a:r>
              <a:rPr lang="en-US" dirty="0" smtClean="0">
                <a:solidFill>
                  <a:schemeClr val="tx1"/>
                </a:solidFill>
                <a:latin typeface="Calibri" charset="0"/>
                <a:cs typeface="Calibri" charset="0"/>
              </a:rPr>
              <a:t>Companies </a:t>
            </a:r>
            <a:r>
              <a:rPr lang="en-US" dirty="0">
                <a:solidFill>
                  <a:schemeClr val="tx1"/>
                </a:solidFill>
                <a:latin typeface="Calibri" charset="0"/>
                <a:cs typeface="Calibri" charset="0"/>
              </a:rPr>
              <a:t>have leveraged the capabilities of software, and formed what is known as the collaborative consumption model - an economic model based on users sharing, swapping, trading or renting products and services to simplify our daily lives </a:t>
            </a:r>
            <a:r>
              <a:rPr lang="en-US" dirty="0" smtClean="0">
                <a:solidFill>
                  <a:schemeClr val="tx1"/>
                </a:solidFill>
                <a:latin typeface="Calibri" charset="0"/>
                <a:cs typeface="Calibri" charset="0"/>
              </a:rPr>
              <a:t>[1]</a:t>
            </a:r>
            <a:r>
              <a:rPr lang="en-US" dirty="0">
                <a:solidFill>
                  <a:schemeClr val="tx1"/>
                </a:solidFill>
                <a:latin typeface="Calibri" charset="0"/>
                <a:cs typeface="Calibri" charset="0"/>
              </a:rPr>
              <a:t>. </a:t>
            </a:r>
            <a:r>
              <a:rPr lang="en-US" dirty="0" err="1">
                <a:solidFill>
                  <a:schemeClr val="tx1"/>
                </a:solidFill>
                <a:latin typeface="Calibri" charset="0"/>
                <a:cs typeface="Calibri" charset="0"/>
              </a:rPr>
              <a:t>Uber</a:t>
            </a:r>
            <a:r>
              <a:rPr lang="en-US" dirty="0">
                <a:solidFill>
                  <a:schemeClr val="tx1"/>
                </a:solidFill>
                <a:latin typeface="Calibri" charset="0"/>
                <a:cs typeface="Calibri" charset="0"/>
              </a:rPr>
              <a:t>, AIRBNB, and </a:t>
            </a:r>
            <a:r>
              <a:rPr lang="en-US" dirty="0" err="1">
                <a:solidFill>
                  <a:schemeClr val="tx1"/>
                </a:solidFill>
                <a:latin typeface="Calibri" charset="0"/>
                <a:cs typeface="Calibri" charset="0"/>
              </a:rPr>
              <a:t>Instacart</a:t>
            </a:r>
            <a:r>
              <a:rPr lang="en-US" dirty="0">
                <a:solidFill>
                  <a:schemeClr val="tx1"/>
                </a:solidFill>
                <a:latin typeface="Calibri" charset="0"/>
                <a:cs typeface="Calibri" charset="0"/>
              </a:rPr>
              <a:t> are all companies that follow that model. They provide software, in the form of apps, to help you find a ride, find a place to stay when you’re traveling, and even order your groceries and have them delivered home. All without leaving the comfort of your seat, you needs nothing more than a couple of clicks on your computer or smart </a:t>
            </a:r>
            <a:r>
              <a:rPr lang="en-US" dirty="0" smtClean="0">
                <a:solidFill>
                  <a:schemeClr val="tx1"/>
                </a:solidFill>
                <a:latin typeface="Calibri" charset="0"/>
                <a:cs typeface="Calibri" charset="0"/>
              </a:rPr>
              <a:t>phone.</a:t>
            </a:r>
            <a:endParaRPr lang="en-US" dirty="0">
              <a:latin typeface="Calibri" charset="0"/>
              <a:cs typeface="Calibri" charset="0"/>
            </a:endParaRPr>
          </a:p>
        </p:txBody>
      </p:sp>
      <p:sp>
        <p:nvSpPr>
          <p:cNvPr id="2055" name="Text Box 15"/>
          <p:cNvSpPr txBox="1">
            <a:spLocks noChangeArrowheads="1"/>
          </p:cNvSpPr>
          <p:nvPr/>
        </p:nvSpPr>
        <p:spPr bwMode="auto">
          <a:xfrm>
            <a:off x="13300075" y="19029363"/>
            <a:ext cx="182563"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526" tIns="45267" rIns="90526"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endParaRPr lang="en-US" sz="4900">
              <a:latin typeface="Calibri" charset="0"/>
              <a:cs typeface="Calibri" charset="0"/>
            </a:endParaRPr>
          </a:p>
        </p:txBody>
      </p:sp>
      <p:sp>
        <p:nvSpPr>
          <p:cNvPr id="2058" name="Text Box 126"/>
          <p:cNvSpPr txBox="1">
            <a:spLocks noChangeArrowheads="1"/>
          </p:cNvSpPr>
          <p:nvPr/>
        </p:nvSpPr>
        <p:spPr bwMode="auto">
          <a:xfrm>
            <a:off x="533400" y="21793200"/>
            <a:ext cx="11734800" cy="119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1907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r>
              <a:rPr lang="en-US" sz="3600" dirty="0">
                <a:solidFill>
                  <a:schemeClr val="tx1"/>
                </a:solidFill>
                <a:latin typeface="Calibri" charset="0"/>
                <a:cs typeface="Calibri" charset="0"/>
              </a:rPr>
              <a:t>Figure 1. </a:t>
            </a:r>
            <a:r>
              <a:rPr lang="en-US" sz="3600" dirty="0" smtClean="0">
                <a:solidFill>
                  <a:schemeClr val="tx1"/>
                </a:solidFill>
                <a:latin typeface="Calibri" charset="0"/>
                <a:cs typeface="Calibri" charset="0"/>
              </a:rPr>
              <a:t> </a:t>
            </a:r>
            <a:r>
              <a:rPr lang="en-US" sz="3600" dirty="0">
                <a:solidFill>
                  <a:schemeClr val="tx1"/>
                </a:solidFill>
                <a:latin typeface="Calibri" charset="0"/>
                <a:cs typeface="Calibri" charset="0"/>
              </a:rPr>
              <a:t>A plethora of apps aimed to make life much easier </a:t>
            </a:r>
          </a:p>
        </p:txBody>
      </p:sp>
      <p:sp>
        <p:nvSpPr>
          <p:cNvPr id="2064" name="Text Box 231"/>
          <p:cNvSpPr txBox="1">
            <a:spLocks noChangeArrowheads="1"/>
          </p:cNvSpPr>
          <p:nvPr/>
        </p:nvSpPr>
        <p:spPr bwMode="auto">
          <a:xfrm>
            <a:off x="13258800" y="10439400"/>
            <a:ext cx="13335000" cy="64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r>
              <a:rPr lang="en-US" sz="3600" dirty="0">
                <a:solidFill>
                  <a:schemeClr val="tx1"/>
                </a:solidFill>
                <a:latin typeface="Calibri" charset="0"/>
                <a:cs typeface="Calibri" charset="0"/>
              </a:rPr>
              <a:t>Figure 2</a:t>
            </a:r>
            <a:r>
              <a:rPr lang="en-US" sz="3600" dirty="0" smtClean="0">
                <a:solidFill>
                  <a:schemeClr val="tx1"/>
                </a:solidFill>
                <a:latin typeface="Calibri" charset="0"/>
                <a:cs typeface="Calibri" charset="0"/>
              </a:rPr>
              <a:t>. Ways the app can interact with the user</a:t>
            </a:r>
            <a:endParaRPr lang="en-US" sz="3600" dirty="0">
              <a:solidFill>
                <a:schemeClr val="tx1"/>
              </a:solidFill>
              <a:latin typeface="Calibri" charset="0"/>
              <a:cs typeface="Calibri" charset="0"/>
            </a:endParaRPr>
          </a:p>
        </p:txBody>
      </p:sp>
      <p:sp>
        <p:nvSpPr>
          <p:cNvPr id="2067" name="Text Box 234"/>
          <p:cNvSpPr txBox="1">
            <a:spLocks noChangeArrowheads="1"/>
          </p:cNvSpPr>
          <p:nvPr/>
        </p:nvSpPr>
        <p:spPr bwMode="auto">
          <a:xfrm>
            <a:off x="13258800" y="31261753"/>
            <a:ext cx="13106400" cy="64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r>
              <a:rPr lang="en-US" sz="3600" dirty="0">
                <a:solidFill>
                  <a:schemeClr val="tx1"/>
                </a:solidFill>
                <a:latin typeface="Calibri" charset="0"/>
                <a:cs typeface="Calibri" charset="0"/>
              </a:rPr>
              <a:t>Figure 3</a:t>
            </a:r>
            <a:r>
              <a:rPr lang="en-US" sz="3600" dirty="0" smtClean="0">
                <a:solidFill>
                  <a:schemeClr val="tx1"/>
                </a:solidFill>
                <a:latin typeface="Calibri" charset="0"/>
                <a:cs typeface="Calibri" charset="0"/>
              </a:rPr>
              <a:t>. Our peer-to-peer app used in this study</a:t>
            </a:r>
            <a:endParaRPr lang="en-US" sz="3600" dirty="0">
              <a:solidFill>
                <a:schemeClr val="tx1"/>
              </a:solidFill>
              <a:latin typeface="Calibri" charset="0"/>
              <a:cs typeface="Calibri" charset="0"/>
            </a:endParaRPr>
          </a:p>
        </p:txBody>
      </p:sp>
      <p:sp>
        <p:nvSpPr>
          <p:cNvPr id="2070" name="Text Box 238"/>
          <p:cNvSpPr txBox="1">
            <a:spLocks noChangeArrowheads="1"/>
          </p:cNvSpPr>
          <p:nvPr/>
        </p:nvSpPr>
        <p:spPr bwMode="auto">
          <a:xfrm>
            <a:off x="27203400" y="29946600"/>
            <a:ext cx="12700000" cy="169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57200" tIns="45267" rIns="457200" bIns="45267">
            <a:spAutoFit/>
          </a:bodyPr>
          <a:lstStyle>
            <a:lvl1pPr marL="877888" indent="-877888"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r>
              <a:rPr lang="en-US" dirty="0">
                <a:solidFill>
                  <a:srgbClr val="000099"/>
                </a:solidFill>
                <a:latin typeface="Calibri" charset="0"/>
                <a:cs typeface="Calibri" charset="0"/>
              </a:rPr>
              <a:t>References </a:t>
            </a:r>
            <a:endParaRPr lang="en-US" dirty="0" smtClean="0">
              <a:solidFill>
                <a:srgbClr val="000099"/>
              </a:solidFill>
              <a:latin typeface="Calibri" charset="0"/>
              <a:cs typeface="Calibri" charset="0"/>
            </a:endParaRPr>
          </a:p>
          <a:p>
            <a:r>
              <a:rPr lang="en-US" sz="3200" dirty="0" smtClean="0">
                <a:solidFill>
                  <a:schemeClr val="tx1"/>
                </a:solidFill>
                <a:latin typeface="Calibri" charset="0"/>
                <a:cs typeface="Calibri" charset="0"/>
              </a:rPr>
              <a:t>[</a:t>
            </a:r>
            <a:r>
              <a:rPr lang="en-US" sz="3200" dirty="0">
                <a:solidFill>
                  <a:schemeClr val="tx1"/>
                </a:solidFill>
                <a:latin typeface="Calibri" charset="0"/>
                <a:cs typeface="Calibri" charset="0"/>
              </a:rPr>
              <a:t>1</a:t>
            </a:r>
            <a:r>
              <a:rPr lang="en-US" sz="3200" dirty="0" smtClean="0">
                <a:solidFill>
                  <a:schemeClr val="tx1"/>
                </a:solidFill>
                <a:latin typeface="Calibri" charset="0"/>
                <a:cs typeface="Calibri" charset="0"/>
              </a:rPr>
              <a:t>] Rachel </a:t>
            </a:r>
            <a:r>
              <a:rPr lang="en-US" sz="3200" dirty="0" err="1">
                <a:solidFill>
                  <a:schemeClr val="tx1"/>
                </a:solidFill>
                <a:latin typeface="Calibri" charset="0"/>
                <a:cs typeface="Calibri" charset="0"/>
              </a:rPr>
              <a:t>Botsman</a:t>
            </a:r>
            <a:r>
              <a:rPr lang="en-US" sz="3200" dirty="0">
                <a:solidFill>
                  <a:schemeClr val="tx1"/>
                </a:solidFill>
                <a:latin typeface="Calibri" charset="0"/>
                <a:cs typeface="Calibri" charset="0"/>
              </a:rPr>
              <a:t>. The sharing economy lacks a shared definition. Collaborative Consumption, 2012. </a:t>
            </a:r>
          </a:p>
        </p:txBody>
      </p:sp>
      <p:sp>
        <p:nvSpPr>
          <p:cNvPr id="2071" name="Text Box 239"/>
          <p:cNvSpPr txBox="1">
            <a:spLocks noChangeArrowheads="1"/>
          </p:cNvSpPr>
          <p:nvPr/>
        </p:nvSpPr>
        <p:spPr bwMode="auto">
          <a:xfrm>
            <a:off x="457200" y="23012400"/>
            <a:ext cx="12607925" cy="186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r>
              <a:rPr lang="en-US" sz="5400" dirty="0" smtClean="0">
                <a:solidFill>
                  <a:srgbClr val="000099"/>
                </a:solidFill>
                <a:latin typeface="Calibri" charset="0"/>
                <a:cs typeface="Calibri" charset="0"/>
              </a:rPr>
              <a:t>Motivation:</a:t>
            </a:r>
            <a:endParaRPr lang="en-US" dirty="0">
              <a:solidFill>
                <a:schemeClr val="tx1"/>
              </a:solidFill>
              <a:latin typeface="Calibri" charset="0"/>
              <a:cs typeface="Calibri" charset="0"/>
            </a:endParaRPr>
          </a:p>
          <a:p>
            <a:pPr algn="just" defTabSz="914400">
              <a:spcBef>
                <a:spcPts val="2538"/>
              </a:spcBef>
            </a:pPr>
            <a:r>
              <a:rPr lang="en-US" dirty="0" smtClean="0">
                <a:solidFill>
                  <a:schemeClr val="tx1"/>
                </a:solidFill>
                <a:latin typeface="Calibri" charset="0"/>
                <a:cs typeface="Calibri" charset="0"/>
              </a:rPr>
              <a:t>	</a:t>
            </a:r>
            <a:endParaRPr lang="en-US" dirty="0">
              <a:latin typeface="Calibri" charset="0"/>
              <a:cs typeface="Calibri" charset="0"/>
            </a:endParaRPr>
          </a:p>
        </p:txBody>
      </p:sp>
      <p:pic>
        <p:nvPicPr>
          <p:cNvPr id="2" name="Picture 1" descr="UC_wordmark.PMS20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5098675" cy="2988878"/>
          </a:xfrm>
          <a:prstGeom prst="rect">
            <a:avLst/>
          </a:prstGeom>
        </p:spPr>
      </p:pic>
      <p:cxnSp>
        <p:nvCxnSpPr>
          <p:cNvPr id="6" name="Straight Connector 5"/>
          <p:cNvCxnSpPr/>
          <p:nvPr/>
        </p:nvCxnSpPr>
        <p:spPr bwMode="auto">
          <a:xfrm>
            <a:off x="0" y="5105400"/>
            <a:ext cx="40233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descr="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590800"/>
            <a:ext cx="1993900" cy="2044700"/>
          </a:xfrm>
          <a:prstGeom prst="rect">
            <a:avLst/>
          </a:prstGeom>
        </p:spPr>
      </p:pic>
      <p:sp>
        <p:nvSpPr>
          <p:cNvPr id="31" name="Text Box 96"/>
          <p:cNvSpPr txBox="1">
            <a:spLocks noChangeArrowheads="1"/>
          </p:cNvSpPr>
          <p:nvPr/>
        </p:nvSpPr>
        <p:spPr bwMode="auto">
          <a:xfrm>
            <a:off x="25400" y="3810000"/>
            <a:ext cx="40208200" cy="8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r>
              <a:rPr lang="en-US" sz="4800" dirty="0" smtClean="0">
                <a:solidFill>
                  <a:schemeClr val="tx1"/>
                </a:solidFill>
                <a:latin typeface="Calibri" charset="0"/>
                <a:cs typeface="Calibri" charset="0"/>
              </a:rPr>
              <a:t>Chris S. T. </a:t>
            </a:r>
            <a:r>
              <a:rPr lang="de-DE" sz="4800" dirty="0">
                <a:solidFill>
                  <a:schemeClr val="tx1"/>
                </a:solidFill>
                <a:latin typeface="Calibri" charset="0"/>
                <a:cs typeface="Calibri" charset="0"/>
              </a:rPr>
              <a:t>Fernandes</a:t>
            </a:r>
            <a:r>
              <a:rPr lang="en-US" sz="4800" dirty="0" smtClean="0">
                <a:solidFill>
                  <a:schemeClr val="tx1"/>
                </a:solidFill>
                <a:latin typeface="Calibri" charset="0"/>
                <a:cs typeface="Calibri" charset="0"/>
              </a:rPr>
              <a:t>, Advisor</a:t>
            </a:r>
            <a:endParaRPr lang="en-US" sz="4800" dirty="0">
              <a:solidFill>
                <a:schemeClr val="tx1"/>
              </a:solidFill>
              <a:latin typeface="Calibri" charset="0"/>
              <a:cs typeface="Calibri" charset="0"/>
            </a:endParaRPr>
          </a:p>
        </p:txBody>
      </p:sp>
      <p:sp>
        <p:nvSpPr>
          <p:cNvPr id="28" name="Text Box 7"/>
          <p:cNvSpPr txBox="1">
            <a:spLocks noChangeArrowheads="1"/>
          </p:cNvSpPr>
          <p:nvPr/>
        </p:nvSpPr>
        <p:spPr bwMode="auto">
          <a:xfrm>
            <a:off x="13258800" y="11506200"/>
            <a:ext cx="13335000" cy="1109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r>
              <a:rPr lang="en-US" sz="5400" dirty="0" smtClean="0">
                <a:solidFill>
                  <a:srgbClr val="000099"/>
                </a:solidFill>
                <a:latin typeface="Calibri" charset="0"/>
                <a:cs typeface="Calibri" charset="0"/>
              </a:rPr>
              <a:t>The Study</a:t>
            </a:r>
            <a:endParaRPr lang="en-US" sz="5400" dirty="0">
              <a:solidFill>
                <a:srgbClr val="000099"/>
              </a:solidFill>
              <a:latin typeface="Calibri" charset="0"/>
              <a:cs typeface="Calibri" charset="0"/>
            </a:endParaRPr>
          </a:p>
          <a:p>
            <a:pPr algn="just">
              <a:spcBef>
                <a:spcPts val="2538"/>
              </a:spcBef>
            </a:pPr>
            <a:r>
              <a:rPr lang="en-US" dirty="0" smtClean="0">
                <a:solidFill>
                  <a:schemeClr val="tx1"/>
                </a:solidFill>
                <a:latin typeface="Calibri" charset="0"/>
                <a:cs typeface="Calibri" charset="0"/>
              </a:rPr>
              <a:t>This project builds a </a:t>
            </a:r>
            <a:r>
              <a:rPr lang="en-US" dirty="0">
                <a:solidFill>
                  <a:schemeClr val="tx1"/>
                </a:solidFill>
                <a:latin typeface="Calibri" charset="0"/>
                <a:cs typeface="Calibri" charset="0"/>
              </a:rPr>
              <a:t>peer-to-peer app that follows the collaborative consumption model. It allows </a:t>
            </a:r>
            <a:r>
              <a:rPr lang="en-US" dirty="0" smtClean="0">
                <a:solidFill>
                  <a:schemeClr val="tx1"/>
                </a:solidFill>
                <a:latin typeface="Calibri" charset="0"/>
                <a:cs typeface="Calibri" charset="0"/>
              </a:rPr>
              <a:t>students to </a:t>
            </a:r>
            <a:r>
              <a:rPr lang="en-US" dirty="0">
                <a:solidFill>
                  <a:schemeClr val="tx1"/>
                </a:solidFill>
                <a:latin typeface="Calibri" charset="0"/>
                <a:cs typeface="Calibri" charset="0"/>
              </a:rPr>
              <a:t>post tasks that they need completed, and helps connect them with other students who </a:t>
            </a:r>
            <a:r>
              <a:rPr lang="en-US" dirty="0" smtClean="0">
                <a:solidFill>
                  <a:schemeClr val="tx1"/>
                </a:solidFill>
                <a:latin typeface="Calibri" charset="0"/>
                <a:cs typeface="Calibri" charset="0"/>
              </a:rPr>
              <a:t>are willing to provide </a:t>
            </a:r>
            <a:r>
              <a:rPr lang="en-US" dirty="0">
                <a:solidFill>
                  <a:schemeClr val="tx1"/>
                </a:solidFill>
                <a:latin typeface="Calibri" charset="0"/>
                <a:cs typeface="Calibri" charset="0"/>
              </a:rPr>
              <a:t>the needed </a:t>
            </a:r>
            <a:r>
              <a:rPr lang="en-US" dirty="0" smtClean="0">
                <a:solidFill>
                  <a:schemeClr val="tx1"/>
                </a:solidFill>
                <a:latin typeface="Calibri" charset="0"/>
                <a:cs typeface="Calibri" charset="0"/>
              </a:rPr>
              <a:t>service. The app communicated with the user by either email or text messages. </a:t>
            </a:r>
            <a:r>
              <a:rPr lang="en-US" dirty="0">
                <a:solidFill>
                  <a:schemeClr val="tx1"/>
                </a:solidFill>
                <a:latin typeface="Calibri" charset="0"/>
                <a:cs typeface="Calibri" charset="0"/>
              </a:rPr>
              <a:t>S</a:t>
            </a:r>
            <a:r>
              <a:rPr lang="en-US" dirty="0" smtClean="0">
                <a:solidFill>
                  <a:schemeClr val="tx1"/>
                </a:solidFill>
                <a:latin typeface="Calibri" charset="0"/>
                <a:cs typeface="Calibri" charset="0"/>
              </a:rPr>
              <a:t>ome users </a:t>
            </a:r>
            <a:r>
              <a:rPr lang="en-US" dirty="0" err="1" smtClean="0">
                <a:solidFill>
                  <a:schemeClr val="tx1"/>
                </a:solidFill>
                <a:latin typeface="Calibri" charset="0"/>
                <a:cs typeface="Calibri" charset="0"/>
              </a:rPr>
              <a:t>didn</a:t>
            </a:r>
            <a:r>
              <a:rPr lang="uk-UA" dirty="0" smtClean="0">
                <a:solidFill>
                  <a:schemeClr val="tx1"/>
                </a:solidFill>
                <a:latin typeface="Calibri" charset="0"/>
                <a:cs typeface="Calibri" charset="0"/>
              </a:rPr>
              <a:t>’</a:t>
            </a:r>
            <a:r>
              <a:rPr lang="en-US" dirty="0" smtClean="0">
                <a:solidFill>
                  <a:schemeClr val="tx1"/>
                </a:solidFill>
                <a:latin typeface="Calibri" charset="0"/>
                <a:cs typeface="Calibri" charset="0"/>
              </a:rPr>
              <a:t>t receive notifications and had to go to the app to get information. This study used analytical software to monitor the activity of users who use the app. Everything the user does on the app is classified as an event. Events describe what the user was did, when did it, and have descriptive information about the user who fired the event. Data was collected for a span of 7 weeks. In that time the app had 430 registered members and a total of 45 tasks were accepted. The collected data was then used to determine whether or not communication with the app affected user engagement.</a:t>
            </a:r>
            <a:endParaRPr lang="en-US" dirty="0">
              <a:solidFill>
                <a:schemeClr val="tx1"/>
              </a:solidFill>
              <a:latin typeface="Calibri" charset="0"/>
              <a:cs typeface="Calibri" charset="0"/>
            </a:endParaRPr>
          </a:p>
        </p:txBody>
      </p:sp>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t="8552" b="1535"/>
          <a:stretch/>
        </p:blipFill>
        <p:spPr>
          <a:xfrm>
            <a:off x="609600" y="15240000"/>
            <a:ext cx="11839473" cy="5867400"/>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8800" y="22783800"/>
            <a:ext cx="13335000" cy="8401753"/>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45758" y="12801601"/>
            <a:ext cx="12178241" cy="9144000"/>
          </a:xfrm>
          <a:prstGeom prst="rect">
            <a:avLst/>
          </a:prstGeom>
        </p:spPr>
      </p:pic>
      <p:sp>
        <p:nvSpPr>
          <p:cNvPr id="40" name="Text Box 234"/>
          <p:cNvSpPr txBox="1">
            <a:spLocks noChangeArrowheads="1"/>
          </p:cNvSpPr>
          <p:nvPr/>
        </p:nvSpPr>
        <p:spPr bwMode="auto">
          <a:xfrm>
            <a:off x="27660600" y="21793200"/>
            <a:ext cx="12573000" cy="119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r>
              <a:rPr lang="en-US" sz="3600" dirty="0">
                <a:solidFill>
                  <a:schemeClr val="tx1"/>
                </a:solidFill>
                <a:latin typeface="Calibri" charset="0"/>
                <a:cs typeface="Calibri" charset="0"/>
              </a:rPr>
              <a:t>Figure 4</a:t>
            </a:r>
            <a:r>
              <a:rPr lang="en-US" sz="3600" dirty="0" smtClean="0">
                <a:solidFill>
                  <a:schemeClr val="tx1"/>
                </a:solidFill>
                <a:latin typeface="Calibri" charset="0"/>
                <a:cs typeface="Calibri" charset="0"/>
              </a:rPr>
              <a:t>.Distribution of events grouped by notification type across time</a:t>
            </a:r>
            <a:endParaRPr lang="en-US" sz="3600" dirty="0">
              <a:solidFill>
                <a:schemeClr val="tx1"/>
              </a:solidFill>
              <a:latin typeface="Calibri" charset="0"/>
              <a:cs typeface="Calibri" charset="0"/>
            </a:endParaRPr>
          </a:p>
        </p:txBody>
      </p:sp>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58800" y="5867400"/>
            <a:ext cx="13340800" cy="4495800"/>
          </a:xfrm>
          <a:prstGeom prst="rect">
            <a:avLst/>
          </a:prstGeom>
        </p:spPr>
      </p:pic>
      <p:sp>
        <p:nvSpPr>
          <p:cNvPr id="27" name="Text Box 7"/>
          <p:cNvSpPr txBox="1">
            <a:spLocks noChangeArrowheads="1"/>
          </p:cNvSpPr>
          <p:nvPr/>
        </p:nvSpPr>
        <p:spPr bwMode="auto">
          <a:xfrm>
            <a:off x="27203400" y="5562600"/>
            <a:ext cx="12649200" cy="678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r>
              <a:rPr lang="en-US" sz="5400" dirty="0" smtClean="0">
                <a:solidFill>
                  <a:srgbClr val="000099"/>
                </a:solidFill>
                <a:latin typeface="Calibri" charset="0"/>
                <a:cs typeface="Calibri" charset="0"/>
              </a:rPr>
              <a:t>Analysis</a:t>
            </a:r>
            <a:endParaRPr lang="en-US" sz="5400" dirty="0">
              <a:solidFill>
                <a:srgbClr val="000099"/>
              </a:solidFill>
              <a:latin typeface="Calibri" charset="0"/>
              <a:cs typeface="Calibri" charset="0"/>
            </a:endParaRPr>
          </a:p>
          <a:p>
            <a:pPr algn="just">
              <a:spcBef>
                <a:spcPts val="2538"/>
              </a:spcBef>
            </a:pPr>
            <a:r>
              <a:rPr lang="en-US" dirty="0" smtClean="0">
                <a:solidFill>
                  <a:schemeClr val="tx1"/>
                </a:solidFill>
                <a:latin typeface="Calibri" charset="0"/>
                <a:cs typeface="Calibri" charset="0"/>
              </a:rPr>
              <a:t>The data was filtered to only include events that best describe our definition of engagement. Events were grouped based on the way the user received notifications. The distribution of events between notification groups was compared.  Figure 5 illustrates the distribution of events across time. We compared the current distribution of events by that of our expected distribution given that notification type didn't</a:t>
            </a:r>
            <a:r>
              <a:rPr lang="uk-UA" dirty="0" smtClean="0">
                <a:solidFill>
                  <a:schemeClr val="tx1"/>
                </a:solidFill>
                <a:latin typeface="Calibri" charset="0"/>
                <a:cs typeface="Calibri" charset="0"/>
              </a:rPr>
              <a:t>’</a:t>
            </a:r>
            <a:r>
              <a:rPr lang="en-US" dirty="0" smtClean="0">
                <a:solidFill>
                  <a:schemeClr val="tx1"/>
                </a:solidFill>
                <a:latin typeface="Calibri" charset="0"/>
                <a:cs typeface="Calibri" charset="0"/>
              </a:rPr>
              <a:t>t affect user engagement. </a:t>
            </a:r>
            <a:endParaRPr lang="en-US" dirty="0">
              <a:latin typeface="Calibri" charset="0"/>
              <a:cs typeface="Calibri" charset="0"/>
            </a:endParaRPr>
          </a:p>
        </p:txBody>
      </p:sp>
      <p:sp>
        <p:nvSpPr>
          <p:cNvPr id="32" name="Text Box 7"/>
          <p:cNvSpPr txBox="1">
            <a:spLocks noChangeArrowheads="1"/>
          </p:cNvSpPr>
          <p:nvPr/>
        </p:nvSpPr>
        <p:spPr bwMode="auto">
          <a:xfrm>
            <a:off x="27203400" y="23012400"/>
            <a:ext cx="12649200" cy="678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r>
              <a:rPr lang="en-US" sz="5400" dirty="0" smtClean="0">
                <a:solidFill>
                  <a:srgbClr val="000099"/>
                </a:solidFill>
                <a:latin typeface="Calibri" charset="0"/>
                <a:cs typeface="Calibri" charset="0"/>
              </a:rPr>
              <a:t>Conclusion and Future work</a:t>
            </a:r>
            <a:endParaRPr lang="en-US" sz="5400" dirty="0">
              <a:solidFill>
                <a:srgbClr val="000099"/>
              </a:solidFill>
              <a:latin typeface="Calibri" charset="0"/>
              <a:cs typeface="Calibri" charset="0"/>
            </a:endParaRPr>
          </a:p>
          <a:p>
            <a:pPr algn="just">
              <a:spcBef>
                <a:spcPts val="2538"/>
              </a:spcBef>
            </a:pPr>
            <a:r>
              <a:rPr lang="en-US" dirty="0" smtClean="0">
                <a:solidFill>
                  <a:schemeClr val="tx1"/>
                </a:solidFill>
                <a:latin typeface="Calibri" charset="0"/>
                <a:cs typeface="Calibri" charset="0"/>
              </a:rPr>
              <a:t>Results from the data analysis tell us that notification type does indeed correlate with whether a person was engaged or not. The current distribution of events is significantly different to that of the distribution we would expect if notification type had no effect on engagement. Results also found that users within the text messaging subgroup were </a:t>
            </a:r>
            <a:r>
              <a:rPr lang="en-US" smtClean="0">
                <a:solidFill>
                  <a:schemeClr val="tx1"/>
                </a:solidFill>
                <a:latin typeface="Calibri" charset="0"/>
                <a:cs typeface="Calibri" charset="0"/>
              </a:rPr>
              <a:t>the most engaged </a:t>
            </a:r>
            <a:r>
              <a:rPr lang="en-US" dirty="0" smtClean="0">
                <a:solidFill>
                  <a:schemeClr val="tx1"/>
                </a:solidFill>
                <a:latin typeface="Calibri" charset="0"/>
                <a:cs typeface="Calibri" charset="0"/>
              </a:rPr>
              <a:t>with the web app. Future work could look into the effects on engagement from switching into each notification type. </a:t>
            </a:r>
            <a:endParaRPr lang="en-US" dirty="0">
              <a:solidFill>
                <a:schemeClr val="tx1"/>
              </a:solidFill>
              <a:latin typeface="Calibri" charset="0"/>
              <a:cs typeface="Calibri" charset="0"/>
            </a:endParaRPr>
          </a:p>
        </p:txBody>
      </p:sp>
      <p:pic>
        <p:nvPicPr>
          <p:cNvPr id="3" name="Picture 2" descr="icon.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04600" y="2133600"/>
            <a:ext cx="2971800" cy="2971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9492</TotalTime>
  <Words>641</Words>
  <Application>Microsoft Macintosh PowerPoint</Application>
  <PresentationFormat>Custom</PresentationFormat>
  <Paragraphs>20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Company>Mechanical Engineering VT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Duri Abdurahman Duri</cp:lastModifiedBy>
  <cp:revision>154</cp:revision>
  <cp:lastPrinted>2003-04-18T14:25:05Z</cp:lastPrinted>
  <dcterms:created xsi:type="dcterms:W3CDTF">2003-04-11T15:30:44Z</dcterms:created>
  <dcterms:modified xsi:type="dcterms:W3CDTF">2016-03-15T03:01:02Z</dcterms:modified>
</cp:coreProperties>
</file>