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0233600" cy="32918400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3399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4000" b="1" kern="1200">
        <a:solidFill>
          <a:srgbClr val="003399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4000" b="1" kern="1200">
        <a:solidFill>
          <a:srgbClr val="003399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4000" b="1" kern="1200">
        <a:solidFill>
          <a:srgbClr val="003399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4000" b="1" kern="1200">
        <a:solidFill>
          <a:srgbClr val="003399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50021"/>
    <a:srgbClr val="F8F8F8"/>
    <a:srgbClr val="EAEAEA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6" autoAdjust="0"/>
    <p:restoredTop sz="98686" autoAdjust="0"/>
  </p:normalViewPr>
  <p:slideViewPr>
    <p:cSldViewPr>
      <p:cViewPr>
        <p:scale>
          <a:sx n="50" d="100"/>
          <a:sy n="50" d="100"/>
        </p:scale>
        <p:origin x="2504" y="64"/>
      </p:cViewPr>
      <p:guideLst>
        <p:guide orient="horz" pos="10368"/>
        <p:guide pos="12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jeffcohen:Library:Application%20Support:Microsoft:Office:Office%202011%20AutoRecovery:ThesisPoster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Macintosh%20HD:Users:jeffcohen:Library:Application%20Support:Microsoft:Office:Office%202011%20AutoRecovery:ThesisPosterGraph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Macintosh%20HD:Users:jeffcohen:Library:Application%20Support:Microsoft:Office:Office%202011%20AutoRecovery:ThesisPosterGraph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Macintosh%20HD:Users:jeffcohen:Library:Application%20Support:Microsoft:Office:Office%202011%20AutoRecovery:ThesisPoster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How mcuh time do you spend</a:t>
            </a:r>
            <a:r>
              <a:rPr lang="en-US" baseline="0"/>
              <a:t> on new music per week? (Question 7)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Time Spent Weekly Discovering Music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cat>
            <c:strRef>
              <c:f>Sheet1!$A$6:$A$9</c:f>
              <c:strCache>
                <c:ptCount val="4"/>
                <c:pt idx="0">
                  <c:v>0 minutes</c:v>
                </c:pt>
                <c:pt idx="1">
                  <c:v>&lt;30 minutes</c:v>
                </c:pt>
                <c:pt idx="2">
                  <c:v>1-2 Hours</c:v>
                </c:pt>
                <c:pt idx="3">
                  <c:v>2+ Hours</c:v>
                </c:pt>
              </c:strCache>
            </c:strRef>
          </c:cat>
          <c:val>
            <c:numRef>
              <c:f>Sheet1!$B$6:$B$9</c:f>
              <c:numCache>
                <c:formatCode>General</c:formatCode>
                <c:ptCount val="4"/>
                <c:pt idx="0">
                  <c:v>1.0</c:v>
                </c:pt>
                <c:pt idx="1">
                  <c:v>4.0</c:v>
                </c:pt>
                <c:pt idx="2">
                  <c:v>6.0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8109704"/>
        <c:axId val="-2075820312"/>
      </c:barChart>
      <c:catAx>
        <c:axId val="-2078109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75820312"/>
        <c:crosses val="autoZero"/>
        <c:auto val="1"/>
        <c:lblAlgn val="ctr"/>
        <c:lblOffset val="100"/>
        <c:noMultiLvlLbl val="0"/>
      </c:catAx>
      <c:valAx>
        <c:axId val="-20758203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7810970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How long does it take when</a:t>
            </a:r>
            <a:r>
              <a:rPr lang="en-US" baseline="0"/>
              <a:t> listening to a song to realize that you like or dislike it? (Question 9)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Time Needed Per Song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Sheet1!$A$12:$A$16</c:f>
              <c:strCache>
                <c:ptCount val="4"/>
                <c:pt idx="0">
                  <c:v>&lt;30 Seconds</c:v>
                </c:pt>
                <c:pt idx="1">
                  <c:v>30-60 Seconds</c:v>
                </c:pt>
                <c:pt idx="2">
                  <c:v>60-90 Seconds</c:v>
                </c:pt>
                <c:pt idx="3">
                  <c:v>90+ Seconds</c:v>
                </c:pt>
              </c:strCache>
            </c:strRef>
          </c:cat>
          <c:val>
            <c:numRef>
              <c:f>Sheet1!$B$12:$B$16</c:f>
              <c:numCache>
                <c:formatCode>General</c:formatCode>
                <c:ptCount val="5"/>
                <c:pt idx="0">
                  <c:v>6.0</c:v>
                </c:pt>
                <c:pt idx="1">
                  <c:v>3.0</c:v>
                </c:pt>
                <c:pt idx="2">
                  <c:v>1.0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5273160"/>
        <c:axId val="-2075249128"/>
      </c:barChart>
      <c:catAx>
        <c:axId val="-20752731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75249128"/>
        <c:crosses val="autoZero"/>
        <c:auto val="1"/>
        <c:lblAlgn val="ctr"/>
        <c:lblOffset val="100"/>
        <c:noMultiLvlLbl val="0"/>
      </c:catAx>
      <c:valAx>
        <c:axId val="-20752491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752731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What percentage of the time do you and </a:t>
            </a:r>
            <a:r>
              <a:rPr lang="en-US"/>
              <a:t>your </a:t>
            </a:r>
            <a:r>
              <a:rPr lang="en-US" smtClean="0"/>
              <a:t>friends </a:t>
            </a:r>
            <a:r>
              <a:rPr lang="en-US" dirty="0"/>
              <a:t>agree on a song being good or bad? (Question 11)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Percentage of Time Agreed On Song Being Good 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cat>
            <c:strRef>
              <c:f>Sheet1!$A$19:$A$23</c:f>
              <c:strCache>
                <c:ptCount val="5"/>
                <c:pt idx="0">
                  <c:v>&lt;60%</c:v>
                </c:pt>
                <c:pt idx="1">
                  <c:v>60-70%</c:v>
                </c:pt>
                <c:pt idx="2">
                  <c:v>70-80%</c:v>
                </c:pt>
                <c:pt idx="3">
                  <c:v>80-90%</c:v>
                </c:pt>
                <c:pt idx="4">
                  <c:v>90%+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1.0</c:v>
                </c:pt>
                <c:pt idx="1">
                  <c:v>1.0</c:v>
                </c:pt>
                <c:pt idx="2">
                  <c:v>3.0</c:v>
                </c:pt>
                <c:pt idx="3">
                  <c:v>5.0</c:v>
                </c:pt>
                <c:pt idx="4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5671480"/>
        <c:axId val="-2078073544"/>
      </c:barChart>
      <c:catAx>
        <c:axId val="-20756714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78073544"/>
        <c:crosses val="autoZero"/>
        <c:auto val="1"/>
        <c:lblAlgn val="ctr"/>
        <c:lblOffset val="100"/>
        <c:noMultiLvlLbl val="0"/>
      </c:catAx>
      <c:valAx>
        <c:axId val="-20780735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7567148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Are you an avid music listener? (Question</a:t>
            </a:r>
            <a:r>
              <a:rPr lang="en-US" baseline="0"/>
              <a:t> 1)</a:t>
            </a:r>
            <a:endParaRPr lang="en-US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Avid Music Listener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075662216"/>
        <c:axId val="-2078085240"/>
        <c:axId val="0"/>
      </c:bar3DChart>
      <c:catAx>
        <c:axId val="-20756622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78085240"/>
        <c:crosses val="autoZero"/>
        <c:auto val="1"/>
        <c:lblAlgn val="ctr"/>
        <c:lblOffset val="100"/>
        <c:noMultiLvlLbl val="0"/>
      </c:catAx>
      <c:valAx>
        <c:axId val="-2078085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-20756622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8F769900-4D7E-104D-8EC2-67506C1E9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69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24200" y="549275"/>
            <a:ext cx="33528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EAC0A790-38DD-8641-A393-5DBFB0D2C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80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838" y="10226675"/>
            <a:ext cx="34197925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675" y="18653125"/>
            <a:ext cx="2816225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E7F1C8-EDC0-0D4A-80C9-67106B527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9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847C72-D903-0344-B5FE-C902C94962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8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662313" y="2927350"/>
            <a:ext cx="8545512" cy="26333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5775" y="2927350"/>
            <a:ext cx="25484138" cy="26333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846F53-ACED-C147-B000-5445C2237C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39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9850C-5201-514B-B771-04FA56191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175" y="21153438"/>
            <a:ext cx="34197925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175" y="13952538"/>
            <a:ext cx="34197925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FC15B4-38BF-4244-8449-4BE5BE4F73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2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25775" y="9486900"/>
            <a:ext cx="17014825" cy="1977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93000" y="9486900"/>
            <a:ext cx="17014825" cy="1977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4C981-2E6D-C546-8C56-13455B814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363" y="1317625"/>
            <a:ext cx="36210875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363" y="7369175"/>
            <a:ext cx="17776825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363" y="10439400"/>
            <a:ext cx="17776825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7475" y="7369175"/>
            <a:ext cx="17784763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7475" y="10439400"/>
            <a:ext cx="17784763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5313A-5C2C-D24C-AC37-BBE0A14CFF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3F534-B776-2947-8F2A-5B36C29F19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6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C7377-797A-3043-A08A-0A04C5A9DE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0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363" y="1311275"/>
            <a:ext cx="13236575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538" y="1311275"/>
            <a:ext cx="224917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363" y="6888163"/>
            <a:ext cx="13236575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41E36-A3BC-6143-97B9-A95EDE380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7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0" y="23042563"/>
            <a:ext cx="24139525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700" y="2941638"/>
            <a:ext cx="24139525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700" y="25763538"/>
            <a:ext cx="24139525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53304-BE25-2348-A512-88BBE14A8E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39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25775" y="2927350"/>
            <a:ext cx="341820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34525" tIns="217265" rIns="434525" bIns="2172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25775" y="9486900"/>
            <a:ext cx="34182050" cy="1977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25775" y="30016450"/>
            <a:ext cx="83820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>
            <a:lvl1pPr defTabSz="4351338">
              <a:defRPr sz="61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38225" y="30016450"/>
            <a:ext cx="1275715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>
            <a:lvl1pPr algn="ctr" defTabSz="4351338">
              <a:defRPr sz="61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25825" y="30016450"/>
            <a:ext cx="83820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>
            <a:lvl1pPr algn="r" defTabSz="4351338">
              <a:defRPr sz="61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D0FB1C96-AD94-0E4B-A886-B090A9B43B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6pPr>
      <a:lvl7pPr marL="914400"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7pPr>
      <a:lvl8pPr marL="1371600"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8pPr>
      <a:lvl9pPr marL="1828800" algn="ctr" defTabSz="4351338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imes New Roman" pitchFamily="18" charset="0"/>
        </a:defRPr>
      </a:lvl9pPr>
    </p:titleStyle>
    <p:bodyStyle>
      <a:lvl1pPr marL="1628775" indent="-1628775" algn="l" defTabSz="4351338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3533775" indent="-1362075" algn="l" defTabSz="4351338" rtl="0" eaLnBrk="0" fontAlgn="base" hangingPunct="0">
        <a:spcBef>
          <a:spcPct val="20000"/>
        </a:spcBef>
        <a:spcAft>
          <a:spcPct val="0"/>
        </a:spcAft>
        <a:buChar char="–"/>
        <a:defRPr sz="13200">
          <a:solidFill>
            <a:schemeClr val="tx1"/>
          </a:solidFill>
          <a:latin typeface="+mn-lt"/>
          <a:ea typeface="ＭＳ Ｐゴシック" charset="0"/>
        </a:defRPr>
      </a:lvl2pPr>
      <a:lvl3pPr marL="5427663" indent="-1076325" algn="l" defTabSz="4351338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ea typeface="ＭＳ Ｐゴシック" charset="0"/>
        </a:defRPr>
      </a:lvl3pPr>
      <a:lvl4pPr marL="7607300" indent="-1098550" algn="l" defTabSz="4351338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  <a:ea typeface="ＭＳ Ｐゴシック" charset="0"/>
        </a:defRPr>
      </a:lvl4pPr>
      <a:lvl5pPr marL="97694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ea typeface="ＭＳ Ｐゴシック" charset="0"/>
        </a:defRPr>
      </a:lvl5pPr>
      <a:lvl6pPr marL="102266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6838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11410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598275" indent="-1081088" algn="l" defTabSz="435133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chart" Target="../charts/chart1.xml"/><Relationship Id="rId7" Type="http://schemas.openxmlformats.org/officeDocument/2006/relationships/chart" Target="../charts/chart2.xml"/><Relationship Id="rId8" Type="http://schemas.openxmlformats.org/officeDocument/2006/relationships/chart" Target="../charts/chart3.xml"/><Relationship Id="rId9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79400" y="252413"/>
            <a:ext cx="396748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19070" tIns="457200" rIns="419070" bIns="457200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9600" dirty="0" smtClean="0">
                <a:solidFill>
                  <a:srgbClr val="000099"/>
                </a:solidFill>
                <a:latin typeface="Calibri" charset="0"/>
                <a:cs typeface="Calibri" charset="0"/>
              </a:rPr>
              <a:t>Senior Project – Computer Science and Economics (ID) - 2015</a:t>
            </a:r>
          </a:p>
        </p:txBody>
      </p:sp>
      <p:sp>
        <p:nvSpPr>
          <p:cNvPr id="2053" name="Text Box 96"/>
          <p:cNvSpPr txBox="1">
            <a:spLocks noChangeArrowheads="1"/>
          </p:cNvSpPr>
          <p:nvPr/>
        </p:nvSpPr>
        <p:spPr bwMode="auto">
          <a:xfrm>
            <a:off x="0" y="2819400"/>
            <a:ext cx="40233600" cy="101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419070" tIns="45267" rIns="419070" bIns="45267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60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Project Author: Jeffrey T. Cohen</a:t>
            </a:r>
            <a:endParaRPr lang="en-US" sz="6000" dirty="0">
              <a:solidFill>
                <a:schemeClr val="tx1"/>
              </a:solidFill>
              <a:latin typeface="Calibri" charset="0"/>
              <a:cs typeface="Calibri" charset="0"/>
            </a:endParaRPr>
          </a:p>
        </p:txBody>
      </p:sp>
      <p:sp>
        <p:nvSpPr>
          <p:cNvPr id="2055" name="Text Box 15"/>
          <p:cNvSpPr txBox="1">
            <a:spLocks noChangeArrowheads="1"/>
          </p:cNvSpPr>
          <p:nvPr/>
        </p:nvSpPr>
        <p:spPr bwMode="auto">
          <a:xfrm>
            <a:off x="13300075" y="19029363"/>
            <a:ext cx="182563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526" tIns="45267" rIns="90526" bIns="45267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 sz="4900">
              <a:latin typeface="Calibri" charset="0"/>
              <a:cs typeface="Calibri" charset="0"/>
            </a:endParaRPr>
          </a:p>
        </p:txBody>
      </p:sp>
      <p:sp>
        <p:nvSpPr>
          <p:cNvPr id="2062" name="Text Box 229"/>
          <p:cNvSpPr txBox="1">
            <a:spLocks noChangeArrowheads="1"/>
          </p:cNvSpPr>
          <p:nvPr/>
        </p:nvSpPr>
        <p:spPr bwMode="auto">
          <a:xfrm>
            <a:off x="0" y="31927800"/>
            <a:ext cx="12568238" cy="583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19070" tIns="45267" rIns="419070" bIns="45267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32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Figure 2. </a:t>
            </a:r>
            <a:r>
              <a:rPr lang="en-US" sz="3200" i="1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Startup Loop, </a:t>
            </a:r>
            <a:r>
              <a:rPr lang="en-US" sz="3200" dirty="0">
                <a:solidFill>
                  <a:schemeClr val="tx1"/>
                </a:solidFill>
                <a:latin typeface="Calibri" charset="0"/>
                <a:cs typeface="Calibri" charset="0"/>
              </a:rPr>
              <a:t>Diana </a:t>
            </a:r>
            <a:r>
              <a:rPr lang="en-US" sz="3200" dirty="0" err="1">
                <a:solidFill>
                  <a:schemeClr val="tx1"/>
                </a:solidFill>
                <a:latin typeface="Calibri" charset="0"/>
                <a:cs typeface="Calibri" charset="0"/>
              </a:rPr>
              <a:t>Kander</a:t>
            </a:r>
            <a:r>
              <a:rPr lang="en-US" sz="3200" dirty="0">
                <a:solidFill>
                  <a:schemeClr val="tx1"/>
                </a:solidFill>
                <a:latin typeface="Calibri" charset="0"/>
                <a:cs typeface="Calibri" charset="0"/>
              </a:rPr>
              <a:t>, All In </a:t>
            </a:r>
            <a:r>
              <a:rPr lang="en-US" sz="32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Startup (2014)</a:t>
            </a:r>
            <a:endParaRPr lang="en-US" sz="3200" dirty="0">
              <a:solidFill>
                <a:schemeClr val="tx1"/>
              </a:solidFill>
              <a:latin typeface="Calibri" charset="0"/>
              <a:cs typeface="Calibri" charset="0"/>
            </a:endParaRPr>
          </a:p>
        </p:txBody>
      </p:sp>
      <p:sp>
        <p:nvSpPr>
          <p:cNvPr id="2071" name="Text Box 239"/>
          <p:cNvSpPr txBox="1">
            <a:spLocks noChangeArrowheads="1"/>
          </p:cNvSpPr>
          <p:nvPr/>
        </p:nvSpPr>
        <p:spPr bwMode="auto">
          <a:xfrm>
            <a:off x="304800" y="18669000"/>
            <a:ext cx="13157200" cy="11971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457200" tIns="45267" rIns="457200" bIns="45267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5400" dirty="0" smtClean="0">
                <a:solidFill>
                  <a:srgbClr val="000099"/>
                </a:solidFill>
                <a:latin typeface="Calibri" charset="0"/>
                <a:cs typeface="Calibri" charset="0"/>
              </a:rPr>
              <a:t>The Process</a:t>
            </a:r>
            <a:endParaRPr lang="en-US" dirty="0">
              <a:latin typeface="Calibri" charset="0"/>
              <a:cs typeface="Calibri" charset="0"/>
            </a:endParaRPr>
          </a:p>
          <a:p>
            <a:pPr algn="just"/>
            <a:r>
              <a:rPr lang="en-US" sz="5400" dirty="0">
                <a:solidFill>
                  <a:srgbClr val="000099"/>
                </a:solidFill>
                <a:latin typeface="Calibri" charset="0"/>
                <a:cs typeface="Calibri" charset="0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When an entrepreneur decides to pursue an idea like </a:t>
            </a:r>
            <a:r>
              <a:rPr lang="en-US" sz="3600" dirty="0" err="1" smtClean="0">
                <a:solidFill>
                  <a:srgbClr val="000000"/>
                </a:solidFill>
                <a:latin typeface="Calibri" charset="0"/>
                <a:cs typeface="Calibri" charset="0"/>
              </a:rPr>
              <a:t>SoundByte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, they often fall into a trap known as the </a:t>
            </a:r>
            <a:r>
              <a:rPr lang="en-US" sz="3600" i="1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startup loop of despair</a:t>
            </a:r>
            <a:r>
              <a:rPr lang="en-US" sz="3600" i="1" baseline="300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[1]</a:t>
            </a:r>
            <a:r>
              <a:rPr lang="en-US" sz="3600" i="1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.</a:t>
            </a:r>
            <a:r>
              <a:rPr lang="en-US" sz="3600" dirty="0" smtClean="0">
                <a:solidFill>
                  <a:srgbClr val="000000"/>
                </a:solidFill>
                <a:latin typeface="Calibri" charset="0"/>
                <a:cs typeface="Calibri" charset="0"/>
              </a:rPr>
              <a:t>  The diagram in Figure 1 shows the vicious and expensive cycle of conceiving an idea, building a product, branding the product, and then seeking out customers (as seen below).  </a:t>
            </a:r>
          </a:p>
          <a:p>
            <a:pPr algn="just"/>
            <a:endParaRPr lang="en-US" i="1" dirty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endParaRPr lang="en-US" i="1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algn="just"/>
            <a:endParaRPr lang="en-US" dirty="0" smtClean="0">
              <a:solidFill>
                <a:schemeClr val="tx1"/>
              </a:solidFill>
              <a:latin typeface="Calibri" charset="0"/>
              <a:cs typeface="Calibri" charset="0"/>
            </a:endParaRPr>
          </a:p>
          <a:p>
            <a:pPr algn="just"/>
            <a:r>
              <a:rPr lang="en-US" sz="32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Figure 1. </a:t>
            </a:r>
            <a:r>
              <a:rPr lang="en-US" sz="3200" i="1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Startup</a:t>
            </a:r>
            <a:r>
              <a:rPr lang="en-US" sz="32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 </a:t>
            </a:r>
            <a:r>
              <a:rPr lang="en-US" sz="3200" i="1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Loop of Despair, </a:t>
            </a:r>
            <a:r>
              <a:rPr lang="en-US" sz="32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Diana </a:t>
            </a:r>
            <a:r>
              <a:rPr lang="en-US" sz="3200" dirty="0" err="1" smtClean="0">
                <a:solidFill>
                  <a:schemeClr val="tx1"/>
                </a:solidFill>
                <a:latin typeface="Calibri" charset="0"/>
                <a:cs typeface="Calibri" charset="0"/>
              </a:rPr>
              <a:t>Kander</a:t>
            </a:r>
            <a:r>
              <a:rPr lang="en-US" sz="32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, All In Startup (2014)</a:t>
            </a:r>
          </a:p>
          <a:p>
            <a:pPr algn="just"/>
            <a:endParaRPr lang="en-US" i="1" dirty="0">
              <a:solidFill>
                <a:schemeClr val="tx1"/>
              </a:solidFill>
              <a:latin typeface="Calibri" charset="0"/>
              <a:cs typeface="Calibri" charset="0"/>
            </a:endParaRPr>
          </a:p>
          <a:p>
            <a:pPr algn="just"/>
            <a:r>
              <a:rPr lang="en-US" i="1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The much more methodical solution, the </a:t>
            </a:r>
            <a:r>
              <a:rPr lang="en-US" sz="3600" i="1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startup loop</a:t>
            </a:r>
            <a:r>
              <a:rPr lang="en-US" sz="3600" i="1" baseline="300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[1]</a:t>
            </a:r>
            <a:r>
              <a:rPr lang="en-US" sz="3600" i="1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, </a:t>
            </a:r>
            <a:r>
              <a:rPr lang="en-US" sz="36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demonstrates a less expensive and more efficient alternative. The process revolves around coming up with an idea, asking potential customers if they see the idea as a viable solution to a pain or if it could provide added value to their lives. </a:t>
            </a:r>
            <a:r>
              <a:rPr lang="en-US" sz="3600" dirty="0">
                <a:solidFill>
                  <a:schemeClr val="tx1"/>
                </a:solidFill>
                <a:latin typeface="Calibri" charset="0"/>
                <a:cs typeface="Calibri" charset="0"/>
              </a:rPr>
              <a:t>If the responses suggest that the </a:t>
            </a:r>
            <a:r>
              <a:rPr lang="en-US" sz="36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entrepreneur's </a:t>
            </a:r>
            <a:r>
              <a:rPr lang="en-US" sz="3600" dirty="0">
                <a:solidFill>
                  <a:schemeClr val="tx1"/>
                </a:solidFill>
                <a:latin typeface="Calibri" charset="0"/>
                <a:cs typeface="Calibri" charset="0"/>
              </a:rPr>
              <a:t>idea </a:t>
            </a:r>
            <a:r>
              <a:rPr lang="en-US" sz="36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is indeed viable, then that entrepreneur should move into the building process, followed by the branding process (as seen below).</a:t>
            </a:r>
            <a:endParaRPr lang="en-US" sz="3600" dirty="0" smtClean="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  <p:pic>
        <p:nvPicPr>
          <p:cNvPr id="2" name="Picture 1" descr="UC_wordmark.PMS20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8400"/>
            <a:ext cx="5098675" cy="298887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0" y="5105400"/>
            <a:ext cx="40233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7" name="Picture 6" descr="logo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4200" y="2590800"/>
            <a:ext cx="1993900" cy="2044700"/>
          </a:xfrm>
          <a:prstGeom prst="rect">
            <a:avLst/>
          </a:prstGeom>
        </p:spPr>
      </p:pic>
      <p:sp>
        <p:nvSpPr>
          <p:cNvPr id="31" name="Text Box 96"/>
          <p:cNvSpPr txBox="1">
            <a:spLocks noChangeArrowheads="1"/>
          </p:cNvSpPr>
          <p:nvPr/>
        </p:nvSpPr>
        <p:spPr bwMode="auto">
          <a:xfrm>
            <a:off x="25400" y="3810000"/>
            <a:ext cx="40208200" cy="83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419070" tIns="45267" rIns="419070" bIns="45267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8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Advisor: Prof. Matthew Anderson</a:t>
            </a:r>
            <a:endParaRPr lang="en-US" sz="4800" dirty="0">
              <a:solidFill>
                <a:schemeClr val="tx1"/>
              </a:solidFill>
              <a:latin typeface="Calibri" charset="0"/>
              <a:cs typeface="Calibri" charset="0"/>
            </a:endParaRPr>
          </a:p>
        </p:txBody>
      </p:sp>
      <p:sp>
        <p:nvSpPr>
          <p:cNvPr id="26" name="Text Box 96"/>
          <p:cNvSpPr txBox="1">
            <a:spLocks noChangeArrowheads="1"/>
          </p:cNvSpPr>
          <p:nvPr/>
        </p:nvSpPr>
        <p:spPr bwMode="auto">
          <a:xfrm>
            <a:off x="50800" y="2133600"/>
            <a:ext cx="40208200" cy="83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419070" tIns="45267" rIns="419070" bIns="45267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800" dirty="0" err="1">
                <a:solidFill>
                  <a:srgbClr val="000099"/>
                </a:solidFill>
                <a:latin typeface="Calibri" charset="0"/>
                <a:cs typeface="Calibri" charset="0"/>
              </a:rPr>
              <a:t>SoundByte</a:t>
            </a:r>
            <a:r>
              <a:rPr lang="en-US" sz="4800" dirty="0">
                <a:solidFill>
                  <a:srgbClr val="000099"/>
                </a:solidFill>
                <a:latin typeface="Calibri" charset="0"/>
                <a:cs typeface="Calibri" charset="0"/>
              </a:rPr>
              <a:t>: </a:t>
            </a:r>
            <a:r>
              <a:rPr lang="en-US" sz="4800" dirty="0" err="1">
                <a:solidFill>
                  <a:srgbClr val="000099"/>
                </a:solidFill>
                <a:latin typeface="Calibri" charset="0"/>
                <a:cs typeface="Calibri" charset="0"/>
              </a:rPr>
              <a:t>iOS</a:t>
            </a:r>
            <a:r>
              <a:rPr lang="en-US" sz="4800" dirty="0">
                <a:solidFill>
                  <a:srgbClr val="000099"/>
                </a:solidFill>
                <a:latin typeface="Calibri" charset="0"/>
                <a:cs typeface="Calibri" charset="0"/>
              </a:rPr>
              <a:t> Mobile Application For Music Discovery</a:t>
            </a:r>
          </a:p>
        </p:txBody>
      </p:sp>
      <p:pic>
        <p:nvPicPr>
          <p:cNvPr id="3" name="Picture 2" descr="Screen Shot 2015-11-10 at 10.17.5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261" y="30556200"/>
            <a:ext cx="13004800" cy="1371600"/>
          </a:xfrm>
          <a:prstGeom prst="rect">
            <a:avLst/>
          </a:prstGeom>
        </p:spPr>
      </p:pic>
      <p:pic>
        <p:nvPicPr>
          <p:cNvPr id="9" name="Picture 8" descr="Screen Shot 2015-11-10 at 10.17.06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9" y="23241000"/>
            <a:ext cx="12877800" cy="1676400"/>
          </a:xfrm>
          <a:prstGeom prst="rect">
            <a:avLst/>
          </a:prstGeom>
        </p:spPr>
      </p:pic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6836" y="7315200"/>
            <a:ext cx="12877800" cy="11109818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200" tIns="45267" rIns="419070" bIns="45267">
            <a:spAutoFit/>
          </a:bodyPr>
          <a:lstStyle>
            <a:lvl1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5400" kern="1200" dirty="0" smtClean="0">
                <a:solidFill>
                  <a:srgbClr val="000099"/>
                </a:solidFill>
                <a:latin typeface="Calibri" charset="0"/>
                <a:cs typeface="Calibri" charset="0"/>
              </a:rPr>
              <a:t>Objective</a:t>
            </a:r>
          </a:p>
          <a:p>
            <a:pPr algn="just"/>
            <a:r>
              <a:rPr lang="en-US" kern="1200" dirty="0" smtClean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3800" kern="1200" dirty="0">
                <a:solidFill>
                  <a:srgbClr val="000000"/>
                </a:solidFill>
                <a:latin typeface="Calibri"/>
                <a:cs typeface="Calibri"/>
              </a:rPr>
              <a:t>To create a technically viable solution </a:t>
            </a:r>
            <a:r>
              <a:rPr lang="en-US" sz="3800" kern="1200" dirty="0" smtClean="0">
                <a:solidFill>
                  <a:srgbClr val="000000"/>
                </a:solidFill>
                <a:latin typeface="Calibri"/>
                <a:cs typeface="Calibri"/>
              </a:rPr>
              <a:t>to optimize music discovery efficiency.</a:t>
            </a:r>
            <a:endParaRPr lang="en-US" sz="5400" kern="1200" dirty="0">
              <a:solidFill>
                <a:srgbClr val="000000"/>
              </a:solidFill>
              <a:latin typeface="Calibri"/>
              <a:cs typeface="Calibri"/>
            </a:endParaRPr>
          </a:p>
          <a:p>
            <a:pPr algn="just"/>
            <a:r>
              <a:rPr lang="en-US" sz="5400" kern="1200" dirty="0" smtClean="0">
                <a:solidFill>
                  <a:srgbClr val="000099"/>
                </a:solidFill>
                <a:latin typeface="Calibri" charset="0"/>
                <a:cs typeface="Calibri" charset="0"/>
              </a:rPr>
              <a:t>Hypothesis</a:t>
            </a:r>
          </a:p>
          <a:p>
            <a:pPr algn="just"/>
            <a:r>
              <a:rPr lang="en-US" kern="1200" dirty="0">
                <a:solidFill>
                  <a:srgbClr val="000099"/>
                </a:solidFill>
                <a:latin typeface="Calibri" charset="0"/>
                <a:cs typeface="Calibri" charset="0"/>
              </a:rPr>
              <a:t>	</a:t>
            </a:r>
            <a:r>
              <a:rPr lang="en-US" sz="3800" kern="12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Avid music listeners want a simple way to share and discover music with their peers in a timely manner.</a:t>
            </a:r>
            <a:endParaRPr lang="en-US" kern="1200" dirty="0" smtClean="0">
              <a:solidFill>
                <a:schemeClr val="tx1"/>
              </a:solidFill>
              <a:latin typeface="Calibri" charset="0"/>
              <a:cs typeface="Calibri" charset="0"/>
            </a:endParaRPr>
          </a:p>
          <a:p>
            <a:pPr algn="just"/>
            <a:r>
              <a:rPr lang="en-US" sz="5400" kern="1200" dirty="0" smtClean="0">
                <a:solidFill>
                  <a:srgbClr val="000099"/>
                </a:solidFill>
                <a:latin typeface="Calibri" charset="0"/>
                <a:cs typeface="Calibri" charset="0"/>
              </a:rPr>
              <a:t>Solution</a:t>
            </a:r>
          </a:p>
          <a:p>
            <a:pPr algn="just"/>
            <a:r>
              <a:rPr lang="en-US" kern="1200" dirty="0">
                <a:solidFill>
                  <a:srgbClr val="000000"/>
                </a:solidFill>
                <a:latin typeface="Calibri"/>
                <a:cs typeface="Calibri"/>
              </a:rPr>
              <a:t>	</a:t>
            </a:r>
            <a:r>
              <a:rPr lang="en-US" sz="3800" kern="1200" dirty="0" smtClean="0">
                <a:solidFill>
                  <a:srgbClr val="000000"/>
                </a:solidFill>
                <a:latin typeface="Calibri"/>
                <a:cs typeface="Calibri"/>
              </a:rPr>
              <a:t>Creating </a:t>
            </a:r>
            <a:r>
              <a:rPr lang="en-US" sz="3800" kern="1200" dirty="0" err="1" smtClean="0">
                <a:solidFill>
                  <a:srgbClr val="000000"/>
                </a:solidFill>
                <a:latin typeface="Calibri"/>
                <a:cs typeface="Calibri"/>
              </a:rPr>
              <a:t>SoundByte</a:t>
            </a:r>
            <a:r>
              <a:rPr lang="en-US" sz="3800" kern="1200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lang="en-US" sz="3800" kern="1200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3800" kern="1200" dirty="0">
                <a:solidFill>
                  <a:srgbClr val="000000"/>
                </a:solidFill>
                <a:latin typeface="Calibri"/>
                <a:cs typeface="Calibri"/>
              </a:rPr>
              <a:t>an </a:t>
            </a:r>
            <a:r>
              <a:rPr lang="en-US" sz="3800" kern="1200" dirty="0" err="1">
                <a:solidFill>
                  <a:srgbClr val="000000"/>
                </a:solidFill>
                <a:latin typeface="Calibri"/>
                <a:cs typeface="Calibri"/>
              </a:rPr>
              <a:t>iOS</a:t>
            </a:r>
            <a:r>
              <a:rPr lang="en-US" sz="3800" kern="1200" dirty="0">
                <a:solidFill>
                  <a:srgbClr val="000000"/>
                </a:solidFill>
                <a:latin typeface="Calibri"/>
                <a:cs typeface="Calibri"/>
              </a:rPr>
              <a:t> mobile application that is intended to optimize user experience and efficiency for music discovery. </a:t>
            </a:r>
            <a:r>
              <a:rPr lang="en-US" sz="3800" kern="1200" dirty="0" smtClean="0">
                <a:solidFill>
                  <a:srgbClr val="000000"/>
                </a:solidFill>
                <a:latin typeface="Calibri"/>
                <a:cs typeface="Calibri"/>
              </a:rPr>
              <a:t>The </a:t>
            </a:r>
            <a:r>
              <a:rPr lang="en-US" sz="3800" kern="1200" dirty="0">
                <a:solidFill>
                  <a:srgbClr val="000000"/>
                </a:solidFill>
                <a:latin typeface="Calibri"/>
                <a:cs typeface="Calibri"/>
              </a:rPr>
              <a:t>application </a:t>
            </a:r>
            <a:r>
              <a:rPr lang="en-US" sz="3800" kern="1200" dirty="0" smtClean="0">
                <a:solidFill>
                  <a:srgbClr val="000000"/>
                </a:solidFill>
                <a:latin typeface="Calibri"/>
                <a:cs typeface="Calibri"/>
              </a:rPr>
              <a:t>has a </a:t>
            </a:r>
            <a:r>
              <a:rPr lang="en-US" sz="3800" kern="1200" dirty="0">
                <a:solidFill>
                  <a:srgbClr val="000000"/>
                </a:solidFill>
                <a:latin typeface="Calibri"/>
                <a:cs typeface="Calibri"/>
              </a:rPr>
              <a:t>simple interface and revolves around creating a peer-to-</a:t>
            </a:r>
            <a:r>
              <a:rPr lang="en-US" sz="3800" kern="1200" dirty="0" smtClean="0">
                <a:solidFill>
                  <a:srgbClr val="000000"/>
                </a:solidFill>
                <a:latin typeface="Calibri"/>
                <a:cs typeface="Calibri"/>
              </a:rPr>
              <a:t>peer </a:t>
            </a:r>
            <a:r>
              <a:rPr lang="en-US" sz="3800" dirty="0" smtClean="0">
                <a:solidFill>
                  <a:srgbClr val="000000"/>
                </a:solidFill>
                <a:latin typeface="Calibri"/>
                <a:cs typeface="Calibri"/>
              </a:rPr>
              <a:t>network </a:t>
            </a:r>
            <a:r>
              <a:rPr lang="en-US" sz="3800" dirty="0">
                <a:solidFill>
                  <a:srgbClr val="000000"/>
                </a:solidFill>
                <a:latin typeface="Calibri"/>
                <a:cs typeface="Calibri"/>
              </a:rPr>
              <a:t>that relies on users sharing 30-second song clips with their respective followers</a:t>
            </a:r>
            <a:r>
              <a:rPr lang="en-US" sz="380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 algn="just"/>
            <a:r>
              <a:rPr lang="en-US" sz="5400" dirty="0">
                <a:solidFill>
                  <a:srgbClr val="000099"/>
                </a:solidFill>
                <a:latin typeface="Calibri"/>
                <a:cs typeface="Calibri"/>
              </a:rPr>
              <a:t>Value Proposition </a:t>
            </a:r>
            <a:endParaRPr lang="en-US" sz="5400" dirty="0">
              <a:latin typeface="Calibri"/>
              <a:cs typeface="Calibri"/>
            </a:endParaRPr>
          </a:p>
          <a:p>
            <a:pPr algn="just"/>
            <a:r>
              <a:rPr lang="en-US" sz="3600" i="1" dirty="0">
                <a:ln>
                  <a:solidFill>
                    <a:srgbClr val="FF0000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alibri"/>
                <a:cs typeface="Calibri"/>
              </a:rPr>
              <a:t>	</a:t>
            </a:r>
            <a:r>
              <a:rPr lang="en-US" sz="3800" dirty="0">
                <a:solidFill>
                  <a:srgbClr val="000000"/>
                </a:solidFill>
                <a:latin typeface="Calibri"/>
                <a:cs typeface="Calibri"/>
              </a:rPr>
              <a:t>“</a:t>
            </a:r>
            <a:r>
              <a:rPr lang="en-US" sz="3800" dirty="0" err="1">
                <a:solidFill>
                  <a:srgbClr val="000000"/>
                </a:solidFill>
                <a:latin typeface="Calibri"/>
                <a:cs typeface="Calibri"/>
              </a:rPr>
              <a:t>Soundbyte</a:t>
            </a:r>
            <a:r>
              <a:rPr lang="en-US" sz="3800" dirty="0">
                <a:solidFill>
                  <a:srgbClr val="000000"/>
                </a:solidFill>
                <a:latin typeface="Calibri"/>
                <a:cs typeface="Calibri"/>
              </a:rPr>
              <a:t> provides the simplest and fastest way to discover music from the people that know you best, without any extra nonsense.</a:t>
            </a:r>
            <a:r>
              <a:rPr lang="en-US" sz="3800" dirty="0" smtClean="0">
                <a:solidFill>
                  <a:srgbClr val="000000"/>
                </a:solidFill>
                <a:latin typeface="Calibri"/>
                <a:cs typeface="Calibri"/>
              </a:rPr>
              <a:t>”</a:t>
            </a:r>
            <a:endParaRPr lang="en-US" sz="3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554200" y="7620000"/>
            <a:ext cx="12192000" cy="6771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en-US" sz="3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4020800" y="6096000"/>
            <a:ext cx="12953999" cy="17377231"/>
            <a:chOff x="14174545" y="11883676"/>
            <a:chExt cx="12877799" cy="18180802"/>
          </a:xfrm>
        </p:grpSpPr>
        <p:sp>
          <p:nvSpPr>
            <p:cNvPr id="35" name="TextBox 34"/>
            <p:cNvSpPr txBox="1"/>
            <p:nvPr/>
          </p:nvSpPr>
          <p:spPr>
            <a:xfrm>
              <a:off x="14401800" y="11883676"/>
              <a:ext cx="12347538" cy="106263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b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Customers</a:t>
              </a:r>
              <a:endParaRPr lang="en-US" sz="60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4174545" y="13030200"/>
              <a:ext cx="12877799" cy="1703427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lIns="457200" rIns="457200" rtlCol="0">
              <a:spAutoFit/>
            </a:bodyPr>
            <a:lstStyle/>
            <a:p>
              <a:pPr algn="just"/>
              <a:r>
                <a:rPr lang="en-US" sz="5400" dirty="0">
                  <a:solidFill>
                    <a:srgbClr val="000099"/>
                  </a:solidFill>
                  <a:latin typeface="Calibri"/>
                  <a:cs typeface="Calibri"/>
                </a:rPr>
                <a:t>	</a:t>
              </a:r>
              <a:r>
                <a:rPr lang="en-US" sz="3600" dirty="0" smtClean="0">
                  <a:solidFill>
                    <a:srgbClr val="000000"/>
                  </a:solidFill>
                  <a:latin typeface="Calibri"/>
                  <a:cs typeface="Calibri"/>
                </a:rPr>
                <a:t>In order to test my idea as a hypothesis, I created a series of twelve questions and used those questions to interview potential users of SoundByte</a:t>
              </a:r>
              <a:r>
                <a:rPr lang="en-US" sz="3600" dirty="0" smtClean="0">
                  <a:solidFill>
                    <a:srgbClr val="000000"/>
                  </a:solidFill>
                  <a:latin typeface="Calibri"/>
                  <a:cs typeface="Calibri"/>
                </a:rPr>
                <a:t>.  </a:t>
              </a:r>
              <a:r>
                <a:rPr lang="en-US" sz="3600" dirty="0" smtClean="0">
                  <a:solidFill>
                    <a:srgbClr val="000000"/>
                  </a:solidFill>
                  <a:latin typeface="Calibri"/>
                  <a:cs typeface="Calibri"/>
                </a:rPr>
                <a:t>The questions were intended to inform me on the behavior of the respondents music discovery tendencies, beliefs, and behaviors. </a:t>
              </a:r>
            </a:p>
            <a:p>
              <a:pPr algn="just"/>
              <a:r>
                <a:rPr lang="en-US" sz="3600" dirty="0" smtClean="0">
                  <a:solidFill>
                    <a:srgbClr val="000099"/>
                  </a:solidFill>
                  <a:latin typeface="Calibri"/>
                  <a:cs typeface="Calibri"/>
                </a:rPr>
                <a:t>	</a:t>
              </a:r>
              <a:r>
                <a:rPr lang="en-US" sz="3600" dirty="0" smtClean="0">
                  <a:solidFill>
                    <a:srgbClr val="000000"/>
                  </a:solidFill>
                  <a:latin typeface="Calibri"/>
                  <a:cs typeface="Calibri"/>
                </a:rPr>
                <a:t>When conducting consumer interviews it is imperative to ask questions in a nonbiased manner to get genuine responses. </a:t>
              </a:r>
              <a:r>
                <a:rPr lang="en-US" sz="36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3600" dirty="0" smtClean="0">
                  <a:solidFill>
                    <a:srgbClr val="000000"/>
                  </a:solidFill>
                  <a:latin typeface="Calibri"/>
                  <a:cs typeface="Calibri"/>
                </a:rPr>
                <a:t>If the interviewee thinks the interviewer is searching for a specific answer, their responses are likely to be skewed. Therefore, I created the questions below with the intention of not alluding to any specific responses.</a:t>
              </a:r>
            </a:p>
            <a:p>
              <a:pPr algn="just"/>
              <a:endParaRPr lang="en-US" dirty="0">
                <a:solidFill>
                  <a:srgbClr val="000000"/>
                </a:solidFill>
                <a:latin typeface="Calibri"/>
                <a:cs typeface="Calibri"/>
              </a:endParaRPr>
            </a:p>
            <a:p>
              <a:pPr algn="just"/>
              <a:r>
                <a:rPr lang="en-US" sz="5400" dirty="0" smtClean="0">
                  <a:solidFill>
                    <a:srgbClr val="000099"/>
                  </a:solidFill>
                  <a:latin typeface="Calibri"/>
                  <a:cs typeface="Calibri"/>
                </a:rPr>
                <a:t>Customer </a:t>
              </a:r>
              <a:r>
                <a:rPr lang="en-US" sz="5400" dirty="0">
                  <a:solidFill>
                    <a:srgbClr val="000099"/>
                  </a:solidFill>
                  <a:latin typeface="Calibri"/>
                  <a:cs typeface="Calibri"/>
                </a:rPr>
                <a:t>Interview Questions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Are you an avid music listener?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What services do you use to listen to music?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How do you discover music?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How often do you and friends share music?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What apps do you use to share music with peers? </a:t>
              </a:r>
              <a:r>
                <a:rPr lang="en-US" sz="3400" dirty="0" smtClean="0">
                  <a:solidFill>
                    <a:srgbClr val="000000"/>
                  </a:solidFill>
                  <a:latin typeface="Calibri"/>
                  <a:cs typeface="Calibri"/>
                </a:rPr>
                <a:t> Why</a:t>
              </a: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What are the benefits and negatives of the those apps?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How much time do you spend on new music per week?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Do you find that your time spent looking for new music is well-spent?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How long does it take when listening to a song to realize that you like or dislike it?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What do you think of your peer’s music tastes?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What percentage of the time do you and your friends agree on a song being good or bad?</a:t>
              </a:r>
            </a:p>
            <a:p>
              <a:pPr marL="514350" indent="-514350">
                <a:buFont typeface="+mj-lt"/>
                <a:buAutoNum type="arabicPeriod"/>
              </a:pP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 Which one is better for reliability on finding music, music </a:t>
              </a:r>
              <a:r>
                <a:rPr lang="en-US" sz="3400" dirty="0" smtClean="0">
                  <a:solidFill>
                    <a:srgbClr val="000000"/>
                  </a:solidFill>
                  <a:latin typeface="Calibri"/>
                  <a:cs typeface="Calibri"/>
                </a:rPr>
                <a:t>websites / services </a:t>
              </a:r>
              <a:r>
                <a:rPr lang="en-US" sz="3400" dirty="0">
                  <a:solidFill>
                    <a:srgbClr val="000000"/>
                  </a:solidFill>
                  <a:latin typeface="Calibri"/>
                  <a:cs typeface="Calibri"/>
                </a:rPr>
                <a:t>or friends</a:t>
              </a:r>
              <a:r>
                <a:rPr lang="en-US" sz="3400" dirty="0" smtClean="0">
                  <a:solidFill>
                    <a:srgbClr val="000000"/>
                  </a:solidFill>
                  <a:latin typeface="Calibri"/>
                  <a:cs typeface="Calibri"/>
                </a:rPr>
                <a:t>?</a:t>
              </a:r>
              <a:endParaRPr lang="en-US" sz="34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4325600" y="23469600"/>
            <a:ext cx="12344400" cy="10156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Customers (Cont.)</a:t>
            </a:r>
            <a:endParaRPr lang="en-US" sz="6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69236" y="6096000"/>
            <a:ext cx="12496800" cy="10156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Overview</a:t>
            </a:r>
            <a:endParaRPr lang="en-US" sz="6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13487400" y="5562600"/>
            <a:ext cx="26746200" cy="26636813"/>
            <a:chOff x="-11536232" y="21760946"/>
            <a:chExt cx="23381122" cy="21302309"/>
          </a:xfrm>
        </p:grpSpPr>
        <p:graphicFrame>
          <p:nvGraphicFramePr>
            <p:cNvPr id="50" name="Chart 4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77597488"/>
                </p:ext>
              </p:extLst>
            </p:nvPr>
          </p:nvGraphicFramePr>
          <p:xfrm>
            <a:off x="387474" y="21760946"/>
            <a:ext cx="5928547" cy="46923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51" name="Chart 5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35100301"/>
                </p:ext>
              </p:extLst>
            </p:nvPr>
          </p:nvGraphicFramePr>
          <p:xfrm>
            <a:off x="-5341234" y="38031813"/>
            <a:ext cx="5795321" cy="490681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52" name="Chart 5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01041868"/>
                </p:ext>
              </p:extLst>
            </p:nvPr>
          </p:nvGraphicFramePr>
          <p:xfrm>
            <a:off x="6316021" y="21760946"/>
            <a:ext cx="5528869" cy="47022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aphicFrame>
          <p:nvGraphicFramePr>
            <p:cNvPr id="53" name="Chart 5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984930164"/>
                </p:ext>
              </p:extLst>
            </p:nvPr>
          </p:nvGraphicFramePr>
          <p:xfrm>
            <a:off x="-11536232" y="38092753"/>
            <a:ext cx="6394837" cy="49705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sp>
        <p:nvSpPr>
          <p:cNvPr id="16" name="TextBox 15"/>
          <p:cNvSpPr txBox="1"/>
          <p:nvPr/>
        </p:nvSpPr>
        <p:spPr>
          <a:xfrm>
            <a:off x="14325600" y="24536400"/>
            <a:ext cx="1188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alibri"/>
                <a:cs typeface="Calibri"/>
              </a:rPr>
              <a:t>The graphs in this section outline some of the interview responses among the 12 respondents.</a:t>
            </a:r>
            <a:endParaRPr lang="en-US" sz="36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7584400" y="11506200"/>
            <a:ext cx="12039600" cy="10156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Build</a:t>
            </a:r>
            <a:endParaRPr lang="en-US" sz="6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6898907" y="12573000"/>
            <a:ext cx="11449372" cy="6504929"/>
            <a:chOff x="13849260" y="15362040"/>
            <a:chExt cx="19451259" cy="7722568"/>
          </a:xfrm>
        </p:grpSpPr>
        <p:grpSp>
          <p:nvGrpSpPr>
            <p:cNvPr id="57" name="Group 56"/>
            <p:cNvGrpSpPr/>
            <p:nvPr/>
          </p:nvGrpSpPr>
          <p:grpSpPr>
            <a:xfrm>
              <a:off x="13849260" y="16809457"/>
              <a:ext cx="12573001" cy="6275151"/>
              <a:chOff x="887787" y="-122582"/>
              <a:chExt cx="7374466" cy="4588932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887787" y="1680820"/>
                <a:ext cx="2257776" cy="109502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000" kern="1200" dirty="0" smtClean="0"/>
                  <a:t>View</a:t>
                </a:r>
                <a:endParaRPr lang="en-US" sz="3000" kern="1200" dirty="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556475" y="3371329"/>
                <a:ext cx="2257776" cy="109502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000" kern="1200" dirty="0" smtClean="0"/>
                  <a:t>Model / Database</a:t>
                </a:r>
                <a:endParaRPr lang="en-US" sz="3000" kern="1200" dirty="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6004477" y="1680819"/>
                <a:ext cx="2257776" cy="109502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000" kern="1200" dirty="0" smtClean="0"/>
                  <a:t>Controller</a:t>
                </a:r>
                <a:endParaRPr lang="en-US" sz="3000" kern="1200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3848746" y="-122582"/>
                <a:ext cx="1467554" cy="133208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lvl1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3000" kern="1200" dirty="0" smtClean="0"/>
                  <a:t>User</a:t>
                </a:r>
                <a:endParaRPr lang="en-US" sz="3000" kern="1200" dirty="0"/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 flipV="1">
                <a:off x="2408418" y="1014428"/>
                <a:ext cx="1655246" cy="6663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/>
              <p:cNvCxnSpPr/>
              <p:nvPr/>
            </p:nvCxnSpPr>
            <p:spPr>
              <a:xfrm>
                <a:off x="5101380" y="1014427"/>
                <a:ext cx="2031983" cy="66639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>
                <a:endCxn id="60" idx="0"/>
              </p:cNvCxnSpPr>
              <p:nvPr/>
            </p:nvCxnSpPr>
            <p:spPr>
              <a:xfrm flipH="1">
                <a:off x="4685363" y="2524974"/>
                <a:ext cx="2275406" cy="84635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/>
              <p:nvPr/>
            </p:nvCxnSpPr>
            <p:spPr>
              <a:xfrm flipH="1" flipV="1">
                <a:off x="1917327" y="2775839"/>
                <a:ext cx="2768036" cy="59549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0" name="TextBox 69"/>
              <p:cNvSpPr txBox="1"/>
              <p:nvPr/>
            </p:nvSpPr>
            <p:spPr>
              <a:xfrm rot="20148457">
                <a:off x="2276588" y="796001"/>
                <a:ext cx="647667" cy="276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kern="1200" dirty="0" smtClean="0"/>
                  <a:t>Sees</a:t>
                </a:r>
                <a:endParaRPr lang="en-US" sz="2400" kern="1200" dirty="0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 rot="1242794">
                <a:off x="2047938" y="2861900"/>
                <a:ext cx="1002862" cy="276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kern="1200" dirty="0" smtClean="0"/>
                  <a:t>Updates</a:t>
                </a:r>
                <a:endParaRPr lang="en-US" sz="2400" kern="1200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 rot="20556368">
                <a:off x="5812833" y="3126846"/>
                <a:ext cx="1407398" cy="276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kern="1200" dirty="0" smtClean="0"/>
                  <a:t>Manipulates</a:t>
                </a:r>
                <a:endParaRPr lang="en-US" sz="2400" kern="1200" dirty="0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 rot="975907">
                <a:off x="5693176" y="919878"/>
                <a:ext cx="659841" cy="2762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kern="1200" dirty="0" smtClean="0"/>
                  <a:t>Uses</a:t>
                </a:r>
                <a:endParaRPr lang="en-US" sz="2400" kern="1200" dirty="0"/>
              </a:p>
            </p:txBody>
          </p:sp>
        </p:grpSp>
        <p:sp>
          <p:nvSpPr>
            <p:cNvPr id="58" name="TextBox 57"/>
            <p:cNvSpPr txBox="1"/>
            <p:nvPr/>
          </p:nvSpPr>
          <p:spPr>
            <a:xfrm flipH="1">
              <a:off x="15013839" y="15362040"/>
              <a:ext cx="18286680" cy="10961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kern="1200" dirty="0" smtClean="0">
                  <a:solidFill>
                    <a:srgbClr val="000099"/>
                  </a:solidFill>
                  <a:latin typeface="Calibri"/>
                  <a:cs typeface="Calibri"/>
                </a:rPr>
                <a:t> Model-View-Controller Design</a:t>
              </a:r>
              <a:endParaRPr lang="en-US" sz="5400" kern="1200" dirty="0">
                <a:solidFill>
                  <a:srgbClr val="000099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27305000" y="19507200"/>
            <a:ext cx="12954000" cy="5728346"/>
          </a:xfrm>
          <a:prstGeom prst="rect">
            <a:avLst/>
          </a:prstGeom>
          <a:ln/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457200" tIns="45267" rIns="457200" bIns="45267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spcBef>
                <a:spcPts val="2538"/>
              </a:spcBef>
            </a:pPr>
            <a:r>
              <a:rPr lang="en-US" sz="3600" dirty="0" smtClean="0">
                <a:solidFill>
                  <a:srgbClr val="FF0000"/>
                </a:solidFill>
                <a:latin typeface="Calibri" charset="0"/>
                <a:cs typeface="Calibri" charset="0"/>
              </a:rPr>
              <a:t>Model</a:t>
            </a:r>
            <a:r>
              <a:rPr lang="en-US" sz="36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 – Organizes data, rules, and logic for </a:t>
            </a:r>
            <a:r>
              <a:rPr lang="en-US" sz="3600" dirty="0" err="1" smtClean="0">
                <a:solidFill>
                  <a:schemeClr val="tx1"/>
                </a:solidFill>
                <a:latin typeface="Calibri" charset="0"/>
                <a:cs typeface="Calibri" charset="0"/>
              </a:rPr>
              <a:t>SoundByte</a:t>
            </a:r>
            <a:r>
              <a:rPr lang="en-US" sz="36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. Communicates with </a:t>
            </a:r>
            <a:r>
              <a:rPr lang="en-US" sz="3600" dirty="0" err="1" smtClean="0">
                <a:solidFill>
                  <a:schemeClr val="tx1"/>
                </a:solidFill>
                <a:latin typeface="Calibri" charset="0"/>
                <a:cs typeface="Calibri" charset="0"/>
              </a:rPr>
              <a:t>Parse.com</a:t>
            </a:r>
            <a:r>
              <a:rPr lang="en-US" sz="36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 and other APIs for querying information from the database.</a:t>
            </a:r>
          </a:p>
          <a:p>
            <a:pPr algn="just">
              <a:spcBef>
                <a:spcPts val="2538"/>
              </a:spcBef>
            </a:pPr>
            <a:r>
              <a:rPr lang="en-US" sz="3600" dirty="0" smtClean="0">
                <a:solidFill>
                  <a:srgbClr val="0000FF"/>
                </a:solidFill>
                <a:latin typeface="Calibri" charset="0"/>
                <a:cs typeface="Calibri" charset="0"/>
              </a:rPr>
              <a:t>View</a:t>
            </a:r>
            <a:r>
              <a:rPr lang="en-US" sz="36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 – Visual representation of output information for the user based on changes in the model.  The view is responsible for all user interactions.</a:t>
            </a:r>
          </a:p>
          <a:p>
            <a:pPr algn="just">
              <a:spcBef>
                <a:spcPts val="2538"/>
              </a:spcBef>
            </a:pPr>
            <a:r>
              <a:rPr lang="en-US" sz="3600" kern="200" dirty="0" smtClean="0">
                <a:solidFill>
                  <a:srgbClr val="008000"/>
                </a:solidFill>
                <a:latin typeface="Calibri" charset="0"/>
                <a:cs typeface="Calibri" charset="0"/>
              </a:rPr>
              <a:t>Controller</a:t>
            </a:r>
            <a:r>
              <a:rPr lang="en-US" sz="3600" kern="2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 – Can send commands to the model to update the model’s state. It can also send commands to the view to change the view’s presentation of the model.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7974729" y="25603200"/>
            <a:ext cx="12039600" cy="10156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Brand / Future Work</a:t>
            </a:r>
            <a:endParaRPr lang="en-US" sz="6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50929" y="26670000"/>
            <a:ext cx="11887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alibri"/>
                <a:cs typeface="Calibri"/>
              </a:rPr>
              <a:t>After building the product, an entrepreneur has to build a brand behind the product with various marketing tactics.  Knowing the customers that </a:t>
            </a:r>
            <a:r>
              <a:rPr lang="en-US" sz="3600" dirty="0">
                <a:solidFill>
                  <a:srgbClr val="000000"/>
                </a:solidFill>
                <a:latin typeface="Calibri"/>
                <a:cs typeface="Calibri"/>
              </a:rPr>
              <a:t>y</a:t>
            </a:r>
            <a:r>
              <a:rPr lang="en-US" sz="3600" dirty="0" smtClean="0">
                <a:solidFill>
                  <a:srgbClr val="000000"/>
                </a:solidFill>
                <a:latin typeface="Calibri"/>
                <a:cs typeface="Calibri"/>
              </a:rPr>
              <a:t>our product appeals to is essential when trying target certain consumer bases.  In the future, once I have built the application, I will have to work on branding the product. </a:t>
            </a:r>
            <a:endParaRPr lang="en-US" sz="36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9" name="Text Box 238"/>
          <p:cNvSpPr txBox="1">
            <a:spLocks noChangeArrowheads="1"/>
          </p:cNvSpPr>
          <p:nvPr/>
        </p:nvSpPr>
        <p:spPr bwMode="auto">
          <a:xfrm>
            <a:off x="27990800" y="30099000"/>
            <a:ext cx="12242800" cy="169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457200" tIns="45267" rIns="457200" bIns="45267">
            <a:spAutoFit/>
          </a:bodyPr>
          <a:lstStyle>
            <a:lvl1pPr marL="877888" indent="-877888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99"/>
                </a:solidFill>
                <a:latin typeface="Calibri" charset="0"/>
                <a:cs typeface="Calibri" charset="0"/>
              </a:rPr>
              <a:t>References </a:t>
            </a:r>
            <a:endParaRPr lang="en-US" dirty="0" smtClean="0">
              <a:solidFill>
                <a:srgbClr val="000099"/>
              </a:solidFill>
              <a:latin typeface="Calibri" charset="0"/>
              <a:cs typeface="Calibri" charset="0"/>
            </a:endParaRPr>
          </a:p>
          <a:p>
            <a:r>
              <a:rPr lang="en-US" sz="3200" dirty="0" smtClean="0">
                <a:solidFill>
                  <a:schemeClr val="tx1"/>
                </a:solidFill>
                <a:latin typeface="Calibri" charset="0"/>
                <a:cs typeface="Calibri" charset="0"/>
              </a:rPr>
              <a:t>[1] </a:t>
            </a:r>
            <a:r>
              <a:rPr lang="en-US" sz="3200" b="0" dirty="0" err="1" smtClean="0">
                <a:solidFill>
                  <a:srgbClr val="000000"/>
                </a:solidFill>
                <a:latin typeface="Calibri"/>
                <a:cs typeface="Calibri"/>
              </a:rPr>
              <a:t>Kander</a:t>
            </a:r>
            <a:r>
              <a:rPr lang="en-US" sz="3200" b="0" dirty="0">
                <a:solidFill>
                  <a:srgbClr val="000000"/>
                </a:solidFill>
                <a:latin typeface="Calibri"/>
                <a:cs typeface="Calibri"/>
              </a:rPr>
              <a:t>, Diana. </a:t>
            </a:r>
            <a:r>
              <a:rPr lang="en-US" sz="3200" b="0" i="1" dirty="0">
                <a:solidFill>
                  <a:srgbClr val="000000"/>
                </a:solidFill>
                <a:latin typeface="Calibri"/>
                <a:cs typeface="Calibri"/>
              </a:rPr>
              <a:t>All in Startup: Launching a New Idea When Everything Is On the Line</a:t>
            </a:r>
            <a:r>
              <a:rPr lang="en-US" sz="3200" b="0" dirty="0">
                <a:solidFill>
                  <a:srgbClr val="000000"/>
                </a:solidFill>
                <a:latin typeface="Calibri"/>
                <a:cs typeface="Calibri"/>
              </a:rPr>
              <a:t>. Wiley, 2014</a:t>
            </a:r>
            <a:r>
              <a:rPr lang="en-US" sz="3200" b="0" dirty="0" smtClean="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endParaRPr lang="en-US" sz="3200" b="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594800" y="13716000"/>
            <a:ext cx="563880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Calibri"/>
                <a:cs typeface="Calibri"/>
              </a:rPr>
              <a:t>For my </a:t>
            </a:r>
            <a:r>
              <a:rPr lang="en-US" sz="3600" dirty="0" err="1" smtClean="0">
                <a:solidFill>
                  <a:srgbClr val="000000"/>
                </a:solidFill>
                <a:latin typeface="Calibri"/>
                <a:cs typeface="Calibri"/>
              </a:rPr>
              <a:t>iOS</a:t>
            </a:r>
            <a:r>
              <a:rPr lang="en-US" sz="3600" dirty="0" smtClean="0">
                <a:solidFill>
                  <a:srgbClr val="000000"/>
                </a:solidFill>
                <a:latin typeface="Calibri"/>
                <a:cs typeface="Calibri"/>
              </a:rPr>
              <a:t> application, I am using a Model-view-controller (MVC)  for my architectural design.  The MVC design divides the software application into three interconnected parts to enhance simplicity and efficiency.  </a:t>
            </a:r>
            <a:endParaRPr lang="en-US" sz="36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Blank Presentatio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Blank Presentatio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Blank Presentatio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Blank Presentatio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9122</TotalTime>
  <Words>375</Words>
  <Application>Microsoft Macintosh PowerPoint</Application>
  <PresentationFormat>Custom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Mechanical Engineering VT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Michael Alley</dc:creator>
  <cp:lastModifiedBy>Jeff Cohen</cp:lastModifiedBy>
  <cp:revision>162</cp:revision>
  <cp:lastPrinted>2003-04-18T14:25:05Z</cp:lastPrinted>
  <dcterms:created xsi:type="dcterms:W3CDTF">2003-04-11T15:30:44Z</dcterms:created>
  <dcterms:modified xsi:type="dcterms:W3CDTF">2016-02-25T16:34:01Z</dcterms:modified>
</cp:coreProperties>
</file>