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5" r:id="rId3"/>
    <p:sldId id="257" r:id="rId4"/>
    <p:sldId id="284" r:id="rId5"/>
    <p:sldId id="282" r:id="rId6"/>
    <p:sldId id="281" r:id="rId7"/>
    <p:sldId id="279" r:id="rId8"/>
    <p:sldId id="278" r:id="rId9"/>
    <p:sldId id="283" r:id="rId10"/>
    <p:sldId id="276" r:id="rId11"/>
    <p:sldId id="258" r:id="rId12"/>
    <p:sldId id="259" r:id="rId13"/>
    <p:sldId id="260" r:id="rId14"/>
    <p:sldId id="266" r:id="rId15"/>
    <p:sldId id="261" r:id="rId16"/>
    <p:sldId id="265" r:id="rId17"/>
    <p:sldId id="272" r:id="rId18"/>
    <p:sldId id="273" r:id="rId19"/>
    <p:sldId id="274" r:id="rId20"/>
    <p:sldId id="286" r:id="rId21"/>
    <p:sldId id="270" r:id="rId22"/>
    <p:sldId id="268" r:id="rId23"/>
    <p:sldId id="264" r:id="rId24"/>
    <p:sldId id="26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637" autoAdjust="0"/>
  </p:normalViewPr>
  <p:slideViewPr>
    <p:cSldViewPr>
      <p:cViewPr>
        <p:scale>
          <a:sx n="70" d="100"/>
          <a:sy n="70" d="100"/>
        </p:scale>
        <p:origin x="-1530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E0C4-5DE7-4C27-8459-69176F2AC80E}" type="datetimeFigureOut">
              <a:rPr lang="en-US" smtClean="0"/>
              <a:pPr/>
              <a:t>3/7/2014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576C4D8-AA41-4A7D-8436-8E0C19B97A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E0C4-5DE7-4C27-8459-69176F2AC80E}" type="datetimeFigureOut">
              <a:rPr lang="en-US" smtClean="0"/>
              <a:pPr/>
              <a:t>3/7/2014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C4D8-AA41-4A7D-8436-8E0C19B97A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576C4D8-AA41-4A7D-8436-8E0C19B97A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E0C4-5DE7-4C27-8459-69176F2AC80E}" type="datetimeFigureOut">
              <a:rPr lang="en-US" smtClean="0"/>
              <a:pPr/>
              <a:t>3/7/2014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E0C4-5DE7-4C27-8459-69176F2AC80E}" type="datetimeFigureOut">
              <a:rPr lang="en-US" smtClean="0"/>
              <a:pPr/>
              <a:t>3/7/2014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576C4D8-AA41-4A7D-8436-8E0C19B97A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E0C4-5DE7-4C27-8459-69176F2AC80E}" type="datetimeFigureOut">
              <a:rPr lang="en-US" smtClean="0"/>
              <a:pPr/>
              <a:t>3/7/2014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576C4D8-AA41-4A7D-8436-8E0C19B97A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363E0C4-5DE7-4C27-8459-69176F2AC80E}" type="datetimeFigureOut">
              <a:rPr lang="en-US" smtClean="0"/>
              <a:pPr/>
              <a:t>3/7/2014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C4D8-AA41-4A7D-8436-8E0C19B97A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E0C4-5DE7-4C27-8459-69176F2AC80E}" type="datetimeFigureOut">
              <a:rPr lang="en-US" smtClean="0"/>
              <a:pPr/>
              <a:t>3/7/2014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576C4D8-AA41-4A7D-8436-8E0C19B97A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E0C4-5DE7-4C27-8459-69176F2AC80E}" type="datetimeFigureOut">
              <a:rPr lang="en-US" smtClean="0"/>
              <a:pPr/>
              <a:t>3/7/2014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576C4D8-AA41-4A7D-8436-8E0C19B97A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E0C4-5DE7-4C27-8459-69176F2AC80E}" type="datetimeFigureOut">
              <a:rPr lang="en-US" smtClean="0"/>
              <a:pPr/>
              <a:t>3/7/2014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576C4D8-AA41-4A7D-8436-8E0C19B97A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576C4D8-AA41-4A7D-8436-8E0C19B97A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E0C4-5DE7-4C27-8459-69176F2AC80E}" type="datetimeFigureOut">
              <a:rPr lang="en-US" smtClean="0"/>
              <a:pPr/>
              <a:t>3/7/2014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576C4D8-AA41-4A7D-8436-8E0C19B97A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363E0C4-5DE7-4C27-8459-69176F2AC80E}" type="datetimeFigureOut">
              <a:rPr lang="en-US" smtClean="0"/>
              <a:pPr/>
              <a:t>3/7/2014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363E0C4-5DE7-4C27-8459-69176F2AC80E}" type="datetimeFigureOut">
              <a:rPr lang="en-US" smtClean="0"/>
              <a:pPr/>
              <a:t>3/7/2014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576C4D8-AA41-4A7D-8436-8E0C19B97A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381000"/>
          </a:xfrm>
        </p:spPr>
        <p:txBody>
          <a:bodyPr/>
          <a:lstStyle/>
          <a:p>
            <a:r>
              <a:rPr lang="en-US" dirty="0" smtClean="0"/>
              <a:t>Kyle Patterson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Automatic Age Estimation and Interactive Museum Exhibits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90800" y="38100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Advisors: Prof. Cass and Prof. Lawson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3075" name="Picture 3" descr="C:\Users\Kyle\Documents\Thesis Folder\Comp Sci Presentation\Images\MonaC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495800"/>
            <a:ext cx="2248243" cy="1663700"/>
          </a:xfrm>
          <a:prstGeom prst="rect">
            <a:avLst/>
          </a:prstGeom>
          <a:noFill/>
        </p:spPr>
      </p:pic>
      <p:pic>
        <p:nvPicPr>
          <p:cNvPr id="3077" name="Picture 5" descr="C:\Users\Kyle\Documents\Thesis Folder\Comp Sci Presentation\Images\001ec94a26ba0c5241c15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4495800"/>
            <a:ext cx="2571940" cy="17115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Physical user input…</a:t>
            </a:r>
          </a:p>
          <a:p>
            <a:pPr lvl="5"/>
            <a:r>
              <a:rPr lang="en-US" sz="2400" dirty="0" smtClean="0"/>
              <a:t>User must understand and use the interface.</a:t>
            </a:r>
          </a:p>
          <a:p>
            <a:endParaRPr lang="en-US" dirty="0" smtClean="0"/>
          </a:p>
          <a:p>
            <a:r>
              <a:rPr lang="en-US" dirty="0" smtClean="0"/>
              <a:t>Audio user input…</a:t>
            </a:r>
          </a:p>
          <a:p>
            <a:pPr lvl="5"/>
            <a:r>
              <a:rPr lang="en-US" sz="2400" dirty="0" smtClean="0"/>
              <a:t>Language dependent, must isolate user’s answer.</a:t>
            </a:r>
          </a:p>
          <a:p>
            <a:endParaRPr lang="en-US" dirty="0" smtClean="0"/>
          </a:p>
          <a:p>
            <a:r>
              <a:rPr lang="en-US" dirty="0" smtClean="0"/>
              <a:t>Gait analysis…</a:t>
            </a:r>
          </a:p>
          <a:p>
            <a:pPr lvl="5"/>
            <a:r>
              <a:rPr lang="en-US" sz="2400" dirty="0" smtClean="0"/>
              <a:t>Requires video input and human tracking from multiple angles.</a:t>
            </a:r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1828800"/>
            <a:ext cx="3048000" cy="0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09600" y="3200400"/>
            <a:ext cx="2667000" cy="0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09600" y="4648200"/>
            <a:ext cx="2057400" cy="0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Classify </a:t>
            </a:r>
            <a:r>
              <a:rPr lang="en-US" dirty="0" smtClean="0"/>
              <a:t>humans by age group using facial images.</a:t>
            </a:r>
            <a:endParaRPr lang="en-US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914400" y="2743200"/>
            <a:ext cx="10668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/>
              <a:t>Child</a:t>
            </a:r>
            <a:endParaRPr lang="en-US" sz="2700" dirty="0"/>
          </a:p>
        </p:txBody>
      </p:sp>
      <p:sp>
        <p:nvSpPr>
          <p:cNvPr id="14" name="TextBox 13"/>
          <p:cNvSpPr txBox="1"/>
          <p:nvPr/>
        </p:nvSpPr>
        <p:spPr>
          <a:xfrm>
            <a:off x="3505200" y="2667000"/>
            <a:ext cx="2133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/>
              <a:t>Young Adult</a:t>
            </a:r>
            <a:endParaRPr lang="en-US" sz="2700" dirty="0"/>
          </a:p>
        </p:txBody>
      </p:sp>
      <p:sp>
        <p:nvSpPr>
          <p:cNvPr id="16" name="TextBox 15"/>
          <p:cNvSpPr txBox="1"/>
          <p:nvPr/>
        </p:nvSpPr>
        <p:spPr>
          <a:xfrm>
            <a:off x="6934200" y="2667000"/>
            <a:ext cx="1219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/>
              <a:t>Senior</a:t>
            </a:r>
            <a:endParaRPr lang="en-US" sz="2700" dirty="0"/>
          </a:p>
        </p:txBody>
      </p:sp>
      <p:pic>
        <p:nvPicPr>
          <p:cNvPr id="17" name="Picture 16" descr="l-ram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3429000"/>
            <a:ext cx="1317172" cy="1676400"/>
          </a:xfrm>
          <a:prstGeom prst="rect">
            <a:avLst/>
          </a:prstGeom>
        </p:spPr>
      </p:pic>
      <p:pic>
        <p:nvPicPr>
          <p:cNvPr id="18" name="Picture 17" descr="kindfrau_c_60_g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3429000"/>
            <a:ext cx="1341120" cy="1676400"/>
          </a:xfrm>
          <a:prstGeom prst="rect">
            <a:avLst/>
          </a:prstGeom>
        </p:spPr>
      </p:pic>
      <p:pic>
        <p:nvPicPr>
          <p:cNvPr id="19" name="Picture 18" descr="247901-stock-photo-human-being-man-senior-citizen-face-adults-wait.jpg"/>
          <p:cNvPicPr>
            <a:picLocks noChangeAspect="1"/>
          </p:cNvPicPr>
          <p:nvPr/>
        </p:nvPicPr>
        <p:blipFill>
          <a:blip r:embed="rId4" cstate="print"/>
          <a:srcRect l="22581" r="16129"/>
          <a:stretch>
            <a:fillRect/>
          </a:stretch>
        </p:blipFill>
        <p:spPr>
          <a:xfrm>
            <a:off x="7543800" y="3429000"/>
            <a:ext cx="1447800" cy="1716069"/>
          </a:xfrm>
          <a:prstGeom prst="rect">
            <a:avLst/>
          </a:prstGeom>
        </p:spPr>
      </p:pic>
      <p:pic>
        <p:nvPicPr>
          <p:cNvPr id="20" name="Picture 19" descr="senior_woman.jpg"/>
          <p:cNvPicPr>
            <a:picLocks noChangeAspect="1"/>
          </p:cNvPicPr>
          <p:nvPr/>
        </p:nvPicPr>
        <p:blipFill>
          <a:blip r:embed="rId5" cstate="print"/>
          <a:srcRect l="4865" r="12425"/>
          <a:stretch>
            <a:fillRect/>
          </a:stretch>
        </p:blipFill>
        <p:spPr>
          <a:xfrm>
            <a:off x="6248400" y="3429000"/>
            <a:ext cx="1295400" cy="1722120"/>
          </a:xfrm>
          <a:prstGeom prst="rect">
            <a:avLst/>
          </a:prstGeom>
        </p:spPr>
      </p:pic>
      <p:pic>
        <p:nvPicPr>
          <p:cNvPr id="21" name="Picture 20" descr="boy_smiling.jpg"/>
          <p:cNvPicPr>
            <a:picLocks noChangeAspect="1"/>
          </p:cNvPicPr>
          <p:nvPr/>
        </p:nvPicPr>
        <p:blipFill>
          <a:blip r:embed="rId6" cstate="print"/>
          <a:srcRect l="13247" r="11686" b="1459"/>
          <a:stretch>
            <a:fillRect/>
          </a:stretch>
        </p:blipFill>
        <p:spPr>
          <a:xfrm>
            <a:off x="1371600" y="3429000"/>
            <a:ext cx="1295400" cy="1676400"/>
          </a:xfrm>
          <a:prstGeom prst="rect">
            <a:avLst/>
          </a:prstGeom>
        </p:spPr>
      </p:pic>
      <p:pic>
        <p:nvPicPr>
          <p:cNvPr id="23" name="Picture 22" descr="img_4615.jpg"/>
          <p:cNvPicPr>
            <a:picLocks noChangeAspect="1"/>
          </p:cNvPicPr>
          <p:nvPr/>
        </p:nvPicPr>
        <p:blipFill>
          <a:blip r:embed="rId7" cstate="print"/>
          <a:srcRect l="11667" t="7500" r="40833"/>
          <a:stretch>
            <a:fillRect/>
          </a:stretch>
        </p:blipFill>
        <p:spPr>
          <a:xfrm>
            <a:off x="152400" y="3429000"/>
            <a:ext cx="1280984" cy="1663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28600" y="5181600"/>
            <a:ext cx="9144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0" cap="rnd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Test Image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505200" y="1600200"/>
            <a:ext cx="213360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0" cap="rnd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Training Images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962400" y="2819400"/>
            <a:ext cx="116205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0" cap="rnd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Training Dataset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057400" y="5181600"/>
            <a:ext cx="10668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0" cap="rnd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Test Dataset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962400" y="5334000"/>
            <a:ext cx="125730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0" cap="rnd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Classifier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781800" y="5334000"/>
            <a:ext cx="160020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0" cap="rnd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Age Group</a:t>
            </a:r>
            <a:endParaRPr lang="en-US" sz="2000" dirty="0"/>
          </a:p>
        </p:txBody>
      </p:sp>
      <p:sp>
        <p:nvSpPr>
          <p:cNvPr id="10" name="Right Arrow 9"/>
          <p:cNvSpPr/>
          <p:nvPr/>
        </p:nvSpPr>
        <p:spPr>
          <a:xfrm>
            <a:off x="1371600" y="4724400"/>
            <a:ext cx="457200" cy="1524000"/>
          </a:xfrm>
          <a:prstGeom prst="rightArrow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3771900" y="2133600"/>
            <a:ext cx="1600200" cy="457200"/>
          </a:xfrm>
          <a:prstGeom prst="downArrow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3771900" y="3657600"/>
            <a:ext cx="1600200" cy="1447800"/>
          </a:xfrm>
          <a:prstGeom prst="downArrow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410200" y="2057400"/>
            <a:ext cx="1447800" cy="707886"/>
          </a:xfrm>
          <a:prstGeom prst="rect">
            <a:avLst/>
          </a:prstGeom>
          <a:noFill/>
          <a:ln w="31750" cap="rnd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/>
              <a:t>Feature Extraction</a:t>
            </a:r>
            <a:endParaRPr lang="en-US" sz="2000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914400" y="3886200"/>
            <a:ext cx="1524000" cy="707886"/>
          </a:xfrm>
          <a:prstGeom prst="rect">
            <a:avLst/>
          </a:prstGeom>
          <a:noFill/>
          <a:ln w="31750" cap="rnd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/>
              <a:t>Feature Extraction</a:t>
            </a:r>
            <a:endParaRPr lang="en-US" sz="2000" u="sng" dirty="0"/>
          </a:p>
        </p:txBody>
      </p:sp>
      <p:sp>
        <p:nvSpPr>
          <p:cNvPr id="17" name="Right Arrow 16"/>
          <p:cNvSpPr/>
          <p:nvPr/>
        </p:nvSpPr>
        <p:spPr>
          <a:xfrm>
            <a:off x="3276600" y="4724400"/>
            <a:ext cx="457200" cy="1524000"/>
          </a:xfrm>
          <a:prstGeom prst="rightArrow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5410200" y="5105400"/>
            <a:ext cx="1219200" cy="838200"/>
          </a:xfrm>
          <a:prstGeom prst="rightArrow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181600" y="38100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/>
              <a:t>Machine Learning Algorithm</a:t>
            </a:r>
            <a:endParaRPr lang="en-US" sz="20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Use video or stills to provide images of the user.</a:t>
            </a:r>
          </a:p>
          <a:p>
            <a:endParaRPr lang="en-US" dirty="0" smtClean="0"/>
          </a:p>
          <a:p>
            <a:r>
              <a:rPr lang="en-US" dirty="0" smtClean="0"/>
              <a:t>Extract usable data from the images.</a:t>
            </a:r>
          </a:p>
          <a:p>
            <a:endParaRPr lang="en-US" dirty="0" smtClean="0"/>
          </a:p>
          <a:p>
            <a:r>
              <a:rPr lang="en-US" dirty="0" smtClean="0"/>
              <a:t>Output data to classification program.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Principal Component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PCA reduces the complexity of data by reducing the number of features in the dataset.</a:t>
            </a:r>
          </a:p>
          <a:p>
            <a:r>
              <a:rPr lang="en-US" dirty="0" smtClean="0"/>
              <a:t>The result is a series of vectors for each image.</a:t>
            </a:r>
            <a:endParaRPr lang="en-US" dirty="0"/>
          </a:p>
        </p:txBody>
      </p:sp>
      <p:pic>
        <p:nvPicPr>
          <p:cNvPr id="4" name="Picture 3" descr="figure_1.png"/>
          <p:cNvPicPr>
            <a:picLocks noChangeAspect="1"/>
          </p:cNvPicPr>
          <p:nvPr/>
        </p:nvPicPr>
        <p:blipFill>
          <a:blip r:embed="rId2" cstate="print"/>
          <a:srcRect l="5204" t="6897" r="6325" b="3448"/>
          <a:stretch>
            <a:fillRect/>
          </a:stretch>
        </p:blipFill>
        <p:spPr>
          <a:xfrm>
            <a:off x="1104900" y="2895601"/>
            <a:ext cx="6934200" cy="3962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Training </a:t>
            </a:r>
            <a:r>
              <a:rPr lang="en-US" dirty="0" smtClean="0"/>
              <a:t>and </a:t>
            </a:r>
            <a:r>
              <a:rPr lang="en-US" dirty="0" smtClean="0"/>
              <a:t>test images </a:t>
            </a:r>
            <a:r>
              <a:rPr lang="en-US" dirty="0" smtClean="0"/>
              <a:t>from the Center for Vital Longevity Face </a:t>
            </a:r>
            <a:r>
              <a:rPr lang="en-US" dirty="0" smtClean="0"/>
              <a:t>Database.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Evaluation </a:t>
            </a:r>
            <a:r>
              <a:rPr lang="en-US" dirty="0" smtClean="0"/>
              <a:t>of the approach is carried out using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</a:t>
            </a:r>
            <a:r>
              <a:rPr lang="en-US" dirty="0" smtClean="0"/>
              <a:t>10-fold </a:t>
            </a:r>
            <a:r>
              <a:rPr lang="en-US" dirty="0" smtClean="0"/>
              <a:t>cross validation.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C:\Users\Kyle\Documents\Thesis Folder\Facial Databases\BW_Kennedy_jpg\BW_Kennedy_jpg\1-yf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199" y="2514600"/>
            <a:ext cx="1584960" cy="2377440"/>
          </a:xfrm>
          <a:prstGeom prst="rect">
            <a:avLst/>
          </a:prstGeom>
          <a:noFill/>
        </p:spPr>
      </p:pic>
      <p:pic>
        <p:nvPicPr>
          <p:cNvPr id="5" name="Picture 3" descr="C:\Users\Kyle\Documents\Thesis Folder\Facial Databases\BW_Kennedy_jpg\BW_Kennedy_jpg\2-om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514600"/>
            <a:ext cx="1584959" cy="23774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" y="6324600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Kennedy, K. M., Hope, K., &amp; </a:t>
            </a:r>
            <a:r>
              <a:rPr lang="en-US" sz="1100" dirty="0" err="1" smtClean="0"/>
              <a:t>Raz</a:t>
            </a:r>
            <a:r>
              <a:rPr lang="en-US" sz="1100" dirty="0" smtClean="0"/>
              <a:t>, N. (2009). Lifespan Adult Faces: Norms for Age, Familiarity, </a:t>
            </a:r>
            <a:r>
              <a:rPr lang="en-US" sz="1100" dirty="0" err="1" smtClean="0"/>
              <a:t>Memorability</a:t>
            </a:r>
            <a:r>
              <a:rPr lang="en-US" sz="1100" dirty="0" smtClean="0"/>
              <a:t>, Mood, and Picture Quality. </a:t>
            </a:r>
            <a:r>
              <a:rPr lang="en-US" sz="1100" i="1" dirty="0" smtClean="0"/>
              <a:t>Experimental Aging Research</a:t>
            </a:r>
            <a:r>
              <a:rPr lang="en-US" sz="1100" dirty="0" smtClean="0"/>
              <a:t>, 35(2), 268-275.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152400" y="1676400"/>
          <a:ext cx="8839200" cy="4724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2209800"/>
                <a:gridCol w="2209800"/>
                <a:gridCol w="2209800"/>
              </a:tblGrid>
              <a:tr h="902675">
                <a:tc gridSpan="4"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PCA Performed Over 5 Dimensions</a:t>
                      </a:r>
                    </a:p>
                  </a:txBody>
                  <a:tcPr marL="91441" marR="91441"/>
                </a:tc>
                <a:tc hMerge="1">
                  <a:txBody>
                    <a:bodyPr/>
                    <a:lstStyle/>
                    <a:p>
                      <a:pPr algn="ctr"/>
                      <a:endParaRPr lang="en-US" sz="5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02080"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</a:txBody>
                  <a:tcPr marL="91441" marR="91441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Successful Classification Percentage</a:t>
                      </a:r>
                      <a:endParaRPr lang="en-US" sz="2400" dirty="0"/>
                    </a:p>
                  </a:txBody>
                  <a:tcPr marL="91441" marR="91441"/>
                </a:tc>
                <a:tc hMerge="1">
                  <a:txBody>
                    <a:bodyPr/>
                    <a:lstStyle/>
                    <a:p>
                      <a:endParaRPr lang="en-US" sz="5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5400" dirty="0"/>
                    </a:p>
                  </a:txBody>
                  <a:tcPr/>
                </a:tc>
              </a:tr>
              <a:tr h="702080">
                <a:tc>
                  <a:txBody>
                    <a:bodyPr/>
                    <a:lstStyle/>
                    <a:p>
                      <a:pPr marL="0" marR="0" indent="0" algn="ctr" defTabSz="9769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Age Groups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Only Males</a:t>
                      </a:r>
                      <a:endParaRPr lang="en-US" sz="24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Only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Females</a:t>
                      </a:r>
                      <a:endParaRPr lang="en-US" sz="24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Both Sexes</a:t>
                      </a:r>
                      <a:endParaRPr lang="en-US" sz="2400" dirty="0"/>
                    </a:p>
                  </a:txBody>
                  <a:tcPr marL="91441" marR="91441"/>
                </a:tc>
              </a:tr>
              <a:tr h="60439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18 - 33</a:t>
                      </a:r>
                      <a:endParaRPr lang="en-US" sz="24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90.9</a:t>
                      </a:r>
                      <a:endParaRPr lang="en-US" sz="24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78.0</a:t>
                      </a:r>
                      <a:endParaRPr lang="en-US" sz="24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68.8</a:t>
                      </a:r>
                      <a:endParaRPr lang="en-US" sz="2400" dirty="0"/>
                    </a:p>
                  </a:txBody>
                  <a:tcPr marL="91441" marR="91441"/>
                </a:tc>
              </a:tr>
              <a:tr h="60439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34 - 64</a:t>
                      </a:r>
                      <a:endParaRPr lang="en-US" sz="24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16.6</a:t>
                      </a:r>
                      <a:endParaRPr lang="en-US" sz="24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22.2</a:t>
                      </a:r>
                      <a:endParaRPr lang="en-US" sz="24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25.0</a:t>
                      </a:r>
                      <a:endParaRPr lang="en-US" sz="2400" dirty="0"/>
                    </a:p>
                  </a:txBody>
                  <a:tcPr marL="91441" marR="91441"/>
                </a:tc>
              </a:tr>
              <a:tr h="60439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65</a:t>
                      </a:r>
                      <a:r>
                        <a:rPr lang="en-US" sz="2400" baseline="0" dirty="0" smtClean="0"/>
                        <a:t> - 92</a:t>
                      </a:r>
                      <a:endParaRPr lang="en-US" sz="24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78.5</a:t>
                      </a:r>
                      <a:endParaRPr lang="en-US" sz="24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64.5</a:t>
                      </a:r>
                      <a:endParaRPr lang="en-US" sz="24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72.8</a:t>
                      </a:r>
                      <a:endParaRPr lang="en-US" sz="2400" dirty="0"/>
                    </a:p>
                  </a:txBody>
                  <a:tcPr marL="91441" marR="91441"/>
                </a:tc>
              </a:tr>
              <a:tr h="60439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All Ages</a:t>
                      </a:r>
                      <a:endParaRPr lang="en-US" sz="24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72.2</a:t>
                      </a:r>
                      <a:endParaRPr lang="en-US" sz="2400" dirty="0"/>
                    </a:p>
                  </a:txBody>
                  <a:tcPr marL="91441" marR="9144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62.2</a:t>
                      </a:r>
                      <a:endParaRPr lang="en-US" sz="2400" dirty="0"/>
                    </a:p>
                  </a:txBody>
                  <a:tcPr marL="91441" marR="9144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60.2</a:t>
                      </a:r>
                      <a:endParaRPr lang="en-US" sz="2400" dirty="0"/>
                    </a:p>
                  </a:txBody>
                  <a:tcPr marL="91441" marR="9144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152400" y="1676400"/>
          <a:ext cx="8839200" cy="4724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2209800"/>
                <a:gridCol w="2209800"/>
                <a:gridCol w="2209800"/>
              </a:tblGrid>
              <a:tr h="902675">
                <a:tc gridSpan="4"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PCA Performed Over 5 Dimensions</a:t>
                      </a:r>
                    </a:p>
                  </a:txBody>
                  <a:tcPr marL="91441" marR="91441"/>
                </a:tc>
                <a:tc hMerge="1">
                  <a:txBody>
                    <a:bodyPr/>
                    <a:lstStyle/>
                    <a:p>
                      <a:pPr algn="ctr"/>
                      <a:endParaRPr lang="en-US" sz="5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02080"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</a:txBody>
                  <a:tcPr marL="91441" marR="91441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Successful Classification Percentage</a:t>
                      </a:r>
                      <a:endParaRPr lang="en-US" sz="2400" dirty="0"/>
                    </a:p>
                  </a:txBody>
                  <a:tcPr marL="91441" marR="91441"/>
                </a:tc>
                <a:tc hMerge="1">
                  <a:txBody>
                    <a:bodyPr/>
                    <a:lstStyle/>
                    <a:p>
                      <a:endParaRPr lang="en-US" sz="5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5400" dirty="0"/>
                    </a:p>
                  </a:txBody>
                  <a:tcPr/>
                </a:tc>
              </a:tr>
              <a:tr h="702080">
                <a:tc>
                  <a:txBody>
                    <a:bodyPr/>
                    <a:lstStyle/>
                    <a:p>
                      <a:pPr marL="0" marR="0" indent="0" algn="ctr" defTabSz="9769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Age Groups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Only Males</a:t>
                      </a:r>
                      <a:endParaRPr lang="en-US" sz="24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Only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Females</a:t>
                      </a:r>
                      <a:endParaRPr lang="en-US" sz="24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Both Sexes</a:t>
                      </a:r>
                      <a:endParaRPr lang="en-US" sz="2400" dirty="0"/>
                    </a:p>
                  </a:txBody>
                  <a:tcPr marL="91441" marR="91441"/>
                </a:tc>
              </a:tr>
              <a:tr h="60439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18 - 33</a:t>
                      </a:r>
                      <a:endParaRPr lang="en-US" sz="24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90.9</a:t>
                      </a:r>
                      <a:endParaRPr lang="en-US" sz="24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78.0</a:t>
                      </a:r>
                      <a:endParaRPr lang="en-US" sz="24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68.8</a:t>
                      </a:r>
                      <a:endParaRPr lang="en-US" sz="2400" dirty="0"/>
                    </a:p>
                  </a:txBody>
                  <a:tcPr marL="91441" marR="91441"/>
                </a:tc>
              </a:tr>
              <a:tr h="60439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34 - 64</a:t>
                      </a:r>
                      <a:endParaRPr lang="en-US" sz="24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16.6</a:t>
                      </a:r>
                      <a:endParaRPr lang="en-US" sz="24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22.2</a:t>
                      </a:r>
                      <a:endParaRPr lang="en-US" sz="24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25.0</a:t>
                      </a:r>
                      <a:endParaRPr lang="en-US" sz="2400" dirty="0"/>
                    </a:p>
                  </a:txBody>
                  <a:tcPr marL="91441" marR="91441"/>
                </a:tc>
              </a:tr>
              <a:tr h="60439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65</a:t>
                      </a:r>
                      <a:r>
                        <a:rPr lang="en-US" sz="2400" baseline="0" dirty="0" smtClean="0"/>
                        <a:t> - 92</a:t>
                      </a:r>
                      <a:endParaRPr lang="en-US" sz="24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78.5</a:t>
                      </a:r>
                      <a:endParaRPr lang="en-US" sz="24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64.5</a:t>
                      </a:r>
                      <a:endParaRPr lang="en-US" sz="24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72.8</a:t>
                      </a:r>
                      <a:endParaRPr lang="en-US" sz="2400" dirty="0"/>
                    </a:p>
                  </a:txBody>
                  <a:tcPr marL="91441" marR="91441"/>
                </a:tc>
              </a:tr>
              <a:tr h="60439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All Ages</a:t>
                      </a:r>
                      <a:endParaRPr lang="en-US" sz="24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72.2</a:t>
                      </a:r>
                      <a:endParaRPr lang="en-US" sz="2400" dirty="0"/>
                    </a:p>
                  </a:txBody>
                  <a:tcPr marL="91441" marR="9144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62.2</a:t>
                      </a:r>
                      <a:endParaRPr lang="en-US" sz="2400" dirty="0"/>
                    </a:p>
                  </a:txBody>
                  <a:tcPr marL="91441" marR="9144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60.2</a:t>
                      </a:r>
                      <a:endParaRPr lang="en-US" sz="2400" dirty="0"/>
                    </a:p>
                  </a:txBody>
                  <a:tcPr marL="91441" marR="9144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438400" y="3276600"/>
            <a:ext cx="2057400" cy="3124200"/>
          </a:xfrm>
          <a:prstGeom prst="rect">
            <a:avLst/>
          </a:prstGeom>
          <a:noFill/>
          <a:ln w="14605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152400" y="1676400"/>
          <a:ext cx="8839200" cy="4724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2209800"/>
                <a:gridCol w="2209800"/>
                <a:gridCol w="2209800"/>
              </a:tblGrid>
              <a:tr h="902675">
                <a:tc gridSpan="4"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PCA Performed Over 5 Dimensions</a:t>
                      </a:r>
                    </a:p>
                  </a:txBody>
                  <a:tcPr marL="91441" marR="91441"/>
                </a:tc>
                <a:tc hMerge="1">
                  <a:txBody>
                    <a:bodyPr/>
                    <a:lstStyle/>
                    <a:p>
                      <a:pPr algn="ctr"/>
                      <a:endParaRPr lang="en-US" sz="5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02080"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</a:txBody>
                  <a:tcPr marL="91441" marR="91441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Successful Classification Percentage</a:t>
                      </a:r>
                      <a:endParaRPr lang="en-US" sz="2400" dirty="0"/>
                    </a:p>
                  </a:txBody>
                  <a:tcPr marL="91441" marR="91441"/>
                </a:tc>
                <a:tc hMerge="1">
                  <a:txBody>
                    <a:bodyPr/>
                    <a:lstStyle/>
                    <a:p>
                      <a:endParaRPr lang="en-US" sz="5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5400" dirty="0"/>
                    </a:p>
                  </a:txBody>
                  <a:tcPr/>
                </a:tc>
              </a:tr>
              <a:tr h="702080">
                <a:tc>
                  <a:txBody>
                    <a:bodyPr/>
                    <a:lstStyle/>
                    <a:p>
                      <a:pPr marL="0" marR="0" indent="0" algn="ctr" defTabSz="9769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Age Groups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Only Males</a:t>
                      </a:r>
                      <a:endParaRPr lang="en-US" sz="24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Only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Females</a:t>
                      </a:r>
                      <a:endParaRPr lang="en-US" sz="24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Both Sexes</a:t>
                      </a:r>
                      <a:endParaRPr lang="en-US" sz="2400" dirty="0"/>
                    </a:p>
                  </a:txBody>
                  <a:tcPr marL="91441" marR="91441"/>
                </a:tc>
              </a:tr>
              <a:tr h="60439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18 - 33</a:t>
                      </a:r>
                      <a:endParaRPr lang="en-US" sz="24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90.9</a:t>
                      </a:r>
                      <a:endParaRPr lang="en-US" sz="24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78.0</a:t>
                      </a:r>
                      <a:endParaRPr lang="en-US" sz="24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68.8</a:t>
                      </a:r>
                      <a:endParaRPr lang="en-US" sz="2400" dirty="0"/>
                    </a:p>
                  </a:txBody>
                  <a:tcPr marL="91441" marR="91441"/>
                </a:tc>
              </a:tr>
              <a:tr h="60439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34 - 64</a:t>
                      </a:r>
                      <a:endParaRPr lang="en-US" sz="24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16.6</a:t>
                      </a:r>
                      <a:endParaRPr lang="en-US" sz="24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22.2</a:t>
                      </a:r>
                      <a:endParaRPr lang="en-US" sz="24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25.0</a:t>
                      </a:r>
                      <a:endParaRPr lang="en-US" sz="2400" dirty="0"/>
                    </a:p>
                  </a:txBody>
                  <a:tcPr marL="91441" marR="91441"/>
                </a:tc>
              </a:tr>
              <a:tr h="60439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65</a:t>
                      </a:r>
                      <a:r>
                        <a:rPr lang="en-US" sz="2400" baseline="0" dirty="0" smtClean="0"/>
                        <a:t> - 92</a:t>
                      </a:r>
                      <a:endParaRPr lang="en-US" sz="24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78.5</a:t>
                      </a:r>
                      <a:endParaRPr lang="en-US" sz="24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64.5</a:t>
                      </a:r>
                      <a:endParaRPr lang="en-US" sz="24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72.8</a:t>
                      </a:r>
                      <a:endParaRPr lang="en-US" sz="2400" dirty="0"/>
                    </a:p>
                  </a:txBody>
                  <a:tcPr marL="91441" marR="91441"/>
                </a:tc>
              </a:tr>
              <a:tr h="60439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All Ages</a:t>
                      </a:r>
                      <a:endParaRPr lang="en-US" sz="24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72.2</a:t>
                      </a:r>
                      <a:endParaRPr lang="en-US" sz="2400" dirty="0"/>
                    </a:p>
                  </a:txBody>
                  <a:tcPr marL="91441" marR="9144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62.2</a:t>
                      </a:r>
                      <a:endParaRPr lang="en-US" sz="2400" dirty="0"/>
                    </a:p>
                  </a:txBody>
                  <a:tcPr marL="91441" marR="9144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60.2</a:t>
                      </a:r>
                      <a:endParaRPr lang="en-US" sz="2400" dirty="0"/>
                    </a:p>
                  </a:txBody>
                  <a:tcPr marL="91441" marR="9144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648200" y="3276600"/>
            <a:ext cx="2057400" cy="3124200"/>
          </a:xfrm>
          <a:prstGeom prst="rect">
            <a:avLst/>
          </a:prstGeom>
          <a:noFill/>
          <a:ln w="14605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152400" y="1676400"/>
          <a:ext cx="8839200" cy="4724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2209800"/>
                <a:gridCol w="2209800"/>
                <a:gridCol w="2209800"/>
              </a:tblGrid>
              <a:tr h="902675">
                <a:tc gridSpan="4"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PCA Performed Over 5 Dimensions</a:t>
                      </a:r>
                    </a:p>
                  </a:txBody>
                  <a:tcPr marL="91441" marR="91441"/>
                </a:tc>
                <a:tc hMerge="1">
                  <a:txBody>
                    <a:bodyPr/>
                    <a:lstStyle/>
                    <a:p>
                      <a:pPr algn="ctr"/>
                      <a:endParaRPr lang="en-US" sz="5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02080"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</a:txBody>
                  <a:tcPr marL="91441" marR="91441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Successful Classification Percentage</a:t>
                      </a:r>
                      <a:endParaRPr lang="en-US" sz="2400" dirty="0"/>
                    </a:p>
                  </a:txBody>
                  <a:tcPr marL="91441" marR="91441"/>
                </a:tc>
                <a:tc hMerge="1">
                  <a:txBody>
                    <a:bodyPr/>
                    <a:lstStyle/>
                    <a:p>
                      <a:endParaRPr lang="en-US" sz="5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5400" dirty="0"/>
                    </a:p>
                  </a:txBody>
                  <a:tcPr/>
                </a:tc>
              </a:tr>
              <a:tr h="702080">
                <a:tc>
                  <a:txBody>
                    <a:bodyPr/>
                    <a:lstStyle/>
                    <a:p>
                      <a:pPr marL="0" marR="0" indent="0" algn="ctr" defTabSz="9769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Age Groups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Only Males</a:t>
                      </a:r>
                      <a:endParaRPr lang="en-US" sz="24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Only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Females</a:t>
                      </a:r>
                      <a:endParaRPr lang="en-US" sz="24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Both Sexes</a:t>
                      </a:r>
                      <a:endParaRPr lang="en-US" sz="2400" dirty="0"/>
                    </a:p>
                  </a:txBody>
                  <a:tcPr marL="91441" marR="91441"/>
                </a:tc>
              </a:tr>
              <a:tr h="60439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18 - 33</a:t>
                      </a:r>
                      <a:endParaRPr lang="en-US" sz="24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90.9</a:t>
                      </a:r>
                      <a:endParaRPr lang="en-US" sz="24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78.0</a:t>
                      </a:r>
                      <a:endParaRPr lang="en-US" sz="24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68.8</a:t>
                      </a:r>
                      <a:endParaRPr lang="en-US" sz="2400" dirty="0"/>
                    </a:p>
                  </a:txBody>
                  <a:tcPr marL="91441" marR="91441"/>
                </a:tc>
              </a:tr>
              <a:tr h="60439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34 - 64</a:t>
                      </a:r>
                      <a:endParaRPr lang="en-US" sz="24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16.6</a:t>
                      </a:r>
                      <a:endParaRPr lang="en-US" sz="24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22.2</a:t>
                      </a:r>
                      <a:endParaRPr lang="en-US" sz="24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25.0</a:t>
                      </a:r>
                      <a:endParaRPr lang="en-US" sz="2400" dirty="0"/>
                    </a:p>
                  </a:txBody>
                  <a:tcPr marL="91441" marR="91441"/>
                </a:tc>
              </a:tr>
              <a:tr h="60439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65</a:t>
                      </a:r>
                      <a:r>
                        <a:rPr lang="en-US" sz="2400" baseline="0" dirty="0" smtClean="0"/>
                        <a:t> - 92</a:t>
                      </a:r>
                      <a:endParaRPr lang="en-US" sz="24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78.5</a:t>
                      </a:r>
                      <a:endParaRPr lang="en-US" sz="24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64.5</a:t>
                      </a:r>
                      <a:endParaRPr lang="en-US" sz="24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72.8</a:t>
                      </a:r>
                      <a:endParaRPr lang="en-US" sz="2400" dirty="0"/>
                    </a:p>
                  </a:txBody>
                  <a:tcPr marL="91441" marR="91441"/>
                </a:tc>
              </a:tr>
              <a:tr h="60439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All Ages</a:t>
                      </a:r>
                      <a:endParaRPr lang="en-US" sz="24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72.2</a:t>
                      </a:r>
                      <a:endParaRPr lang="en-US" sz="2400" dirty="0"/>
                    </a:p>
                  </a:txBody>
                  <a:tcPr marL="91441" marR="9144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62.2</a:t>
                      </a:r>
                      <a:endParaRPr lang="en-US" sz="2400" dirty="0"/>
                    </a:p>
                  </a:txBody>
                  <a:tcPr marL="91441" marR="9144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60.2</a:t>
                      </a:r>
                      <a:endParaRPr lang="en-US" sz="2400" dirty="0"/>
                    </a:p>
                  </a:txBody>
                  <a:tcPr marL="91441" marR="9144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858000" y="3276600"/>
            <a:ext cx="2057400" cy="3124200"/>
          </a:xfrm>
          <a:prstGeom prst="rect">
            <a:avLst/>
          </a:prstGeom>
          <a:noFill/>
          <a:ln w="14605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Museums have begun to use more technology in interactive exhibits.</a:t>
            </a:r>
          </a:p>
          <a:p>
            <a:r>
              <a:rPr lang="en-US" dirty="0" smtClean="0"/>
              <a:t>Interactions are still general for all users.</a:t>
            </a:r>
            <a:endParaRPr lang="en-US" dirty="0"/>
          </a:p>
        </p:txBody>
      </p:sp>
      <p:pic>
        <p:nvPicPr>
          <p:cNvPr id="4" name="Picture 3" descr="large_Ideum - Vulcan Exhibit Image 1.jpg"/>
          <p:cNvPicPr>
            <a:picLocks noChangeAspect="1"/>
          </p:cNvPicPr>
          <p:nvPr/>
        </p:nvPicPr>
        <p:blipFill>
          <a:blip r:embed="rId2" cstate="print"/>
          <a:srcRect l="10398" t="16225" r="11504" b="6291"/>
          <a:stretch>
            <a:fillRect/>
          </a:stretch>
        </p:blipFill>
        <p:spPr>
          <a:xfrm>
            <a:off x="152400" y="3657600"/>
            <a:ext cx="4138246" cy="2743200"/>
          </a:xfrm>
          <a:prstGeom prst="rect">
            <a:avLst/>
          </a:prstGeom>
        </p:spPr>
      </p:pic>
      <p:pic>
        <p:nvPicPr>
          <p:cNvPr id="5" name="Picture 4" descr="cma-wall.jpg"/>
          <p:cNvPicPr>
            <a:picLocks noChangeAspect="1"/>
          </p:cNvPicPr>
          <p:nvPr/>
        </p:nvPicPr>
        <p:blipFill>
          <a:blip r:embed="rId3" cstate="print"/>
          <a:srcRect l="13000" r="15000" b="14391"/>
          <a:stretch>
            <a:fillRect/>
          </a:stretch>
        </p:blipFill>
        <p:spPr>
          <a:xfrm>
            <a:off x="4877196" y="3657600"/>
            <a:ext cx="4117177" cy="27495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152400" y="1676400"/>
          <a:ext cx="8839200" cy="4724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2209800"/>
                <a:gridCol w="2209800"/>
                <a:gridCol w="2209800"/>
              </a:tblGrid>
              <a:tr h="902675">
                <a:tc gridSpan="4"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PCA Performed Over 5 Dimensions</a:t>
                      </a:r>
                    </a:p>
                  </a:txBody>
                  <a:tcPr marL="91441" marR="91441"/>
                </a:tc>
                <a:tc hMerge="1">
                  <a:txBody>
                    <a:bodyPr/>
                    <a:lstStyle/>
                    <a:p>
                      <a:pPr algn="ctr"/>
                      <a:endParaRPr lang="en-US" sz="5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02080"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</a:txBody>
                  <a:tcPr marL="91441" marR="91441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Successful Classification Percentage</a:t>
                      </a:r>
                      <a:endParaRPr lang="en-US" sz="2400" dirty="0"/>
                    </a:p>
                  </a:txBody>
                  <a:tcPr marL="91441" marR="91441"/>
                </a:tc>
                <a:tc hMerge="1">
                  <a:txBody>
                    <a:bodyPr/>
                    <a:lstStyle/>
                    <a:p>
                      <a:endParaRPr lang="en-US" sz="5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5400" dirty="0"/>
                    </a:p>
                  </a:txBody>
                  <a:tcPr/>
                </a:tc>
              </a:tr>
              <a:tr h="702080">
                <a:tc>
                  <a:txBody>
                    <a:bodyPr/>
                    <a:lstStyle/>
                    <a:p>
                      <a:pPr marL="0" marR="0" indent="0" algn="ctr" defTabSz="9769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Age Groups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Only Males</a:t>
                      </a:r>
                      <a:endParaRPr lang="en-US" sz="24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Only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Females</a:t>
                      </a:r>
                      <a:endParaRPr lang="en-US" sz="24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Both Sexes</a:t>
                      </a:r>
                      <a:endParaRPr lang="en-US" sz="2400" dirty="0"/>
                    </a:p>
                  </a:txBody>
                  <a:tcPr marL="91441" marR="91441"/>
                </a:tc>
              </a:tr>
              <a:tr h="60439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18 - 33</a:t>
                      </a:r>
                      <a:endParaRPr lang="en-US" sz="24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90.9</a:t>
                      </a:r>
                      <a:endParaRPr lang="en-US" sz="24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78.0</a:t>
                      </a:r>
                      <a:endParaRPr lang="en-US" sz="24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68.8</a:t>
                      </a:r>
                      <a:endParaRPr lang="en-US" sz="2400" dirty="0"/>
                    </a:p>
                  </a:txBody>
                  <a:tcPr marL="91441" marR="91441"/>
                </a:tc>
              </a:tr>
              <a:tr h="60439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34 - 64</a:t>
                      </a:r>
                      <a:endParaRPr lang="en-US" sz="24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16.6</a:t>
                      </a:r>
                      <a:endParaRPr lang="en-US" sz="24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22.2</a:t>
                      </a:r>
                      <a:endParaRPr lang="en-US" sz="24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25.0</a:t>
                      </a:r>
                      <a:endParaRPr lang="en-US" sz="2400" dirty="0"/>
                    </a:p>
                  </a:txBody>
                  <a:tcPr marL="91441" marR="91441"/>
                </a:tc>
              </a:tr>
              <a:tr h="60439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65</a:t>
                      </a:r>
                      <a:r>
                        <a:rPr lang="en-US" sz="2400" baseline="0" dirty="0" smtClean="0"/>
                        <a:t> - 92</a:t>
                      </a:r>
                      <a:endParaRPr lang="en-US" sz="24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78.5</a:t>
                      </a:r>
                      <a:endParaRPr lang="en-US" sz="24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64.5</a:t>
                      </a:r>
                      <a:endParaRPr lang="en-US" sz="24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72.8</a:t>
                      </a:r>
                      <a:endParaRPr lang="en-US" sz="2400" dirty="0"/>
                    </a:p>
                  </a:txBody>
                  <a:tcPr marL="91441" marR="91441"/>
                </a:tc>
              </a:tr>
              <a:tr h="60439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All Ages</a:t>
                      </a:r>
                      <a:endParaRPr lang="en-US" sz="24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72.2</a:t>
                      </a:r>
                      <a:endParaRPr lang="en-US" sz="2400" dirty="0"/>
                    </a:p>
                  </a:txBody>
                  <a:tcPr marL="91441" marR="9144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62.2</a:t>
                      </a:r>
                      <a:endParaRPr lang="en-US" sz="2400" dirty="0"/>
                    </a:p>
                  </a:txBody>
                  <a:tcPr marL="91441" marR="9144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60.2</a:t>
                      </a:r>
                      <a:endParaRPr lang="en-US" sz="2400" dirty="0"/>
                    </a:p>
                  </a:txBody>
                  <a:tcPr marL="91441" marR="9144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438400" y="5791200"/>
            <a:ext cx="2057400" cy="609600"/>
          </a:xfrm>
          <a:prstGeom prst="rect">
            <a:avLst/>
          </a:prstGeom>
          <a:noFill/>
          <a:ln w="14605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58000" y="5791200"/>
            <a:ext cx="2057400" cy="609600"/>
          </a:xfrm>
          <a:prstGeom prst="rect">
            <a:avLst/>
          </a:prstGeom>
          <a:noFill/>
          <a:ln w="14605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152400" y="1676400"/>
          <a:ext cx="8839200" cy="4724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2209800"/>
                <a:gridCol w="2209800"/>
                <a:gridCol w="2209800"/>
              </a:tblGrid>
              <a:tr h="902675">
                <a:tc gridSpan="4"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PCA Performed Over 5 Dimensions</a:t>
                      </a:r>
                    </a:p>
                  </a:txBody>
                  <a:tcPr marL="91441" marR="91441"/>
                </a:tc>
                <a:tc hMerge="1">
                  <a:txBody>
                    <a:bodyPr/>
                    <a:lstStyle/>
                    <a:p>
                      <a:pPr algn="ctr"/>
                      <a:endParaRPr lang="en-US" sz="5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02080"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</a:txBody>
                  <a:tcPr marL="91441" marR="91441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Successful Classification </a:t>
                      </a:r>
                      <a:r>
                        <a:rPr lang="en-US" sz="2400" dirty="0" smtClean="0"/>
                        <a:t>Percentage Per</a:t>
                      </a:r>
                      <a:r>
                        <a:rPr lang="en-US" sz="2400" baseline="0" dirty="0" smtClean="0"/>
                        <a:t> Group</a:t>
                      </a:r>
                      <a:endParaRPr lang="en-US" sz="2400" dirty="0"/>
                    </a:p>
                  </a:txBody>
                  <a:tcPr marL="91441" marR="91441"/>
                </a:tc>
                <a:tc hMerge="1">
                  <a:txBody>
                    <a:bodyPr/>
                    <a:lstStyle/>
                    <a:p>
                      <a:endParaRPr lang="en-US" sz="5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5400" dirty="0"/>
                    </a:p>
                  </a:txBody>
                  <a:tcPr/>
                </a:tc>
              </a:tr>
              <a:tr h="702080">
                <a:tc>
                  <a:txBody>
                    <a:bodyPr/>
                    <a:lstStyle/>
                    <a:p>
                      <a:pPr marL="0" marR="0" indent="0" algn="ctr" defTabSz="9769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Age Groups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Only Males</a:t>
                      </a:r>
                      <a:endParaRPr lang="en-US" sz="24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Only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Females</a:t>
                      </a:r>
                      <a:endParaRPr lang="en-US" sz="24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Both Sexes</a:t>
                      </a:r>
                      <a:endParaRPr lang="en-US" sz="2400" dirty="0"/>
                    </a:p>
                  </a:txBody>
                  <a:tcPr marL="91441" marR="91441"/>
                </a:tc>
              </a:tr>
              <a:tr h="60439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18 - 33</a:t>
                      </a:r>
                      <a:endParaRPr lang="en-US" sz="24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90.9</a:t>
                      </a:r>
                      <a:endParaRPr lang="en-US" sz="24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78.0</a:t>
                      </a:r>
                      <a:endParaRPr lang="en-US" sz="24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68.8</a:t>
                      </a:r>
                      <a:endParaRPr lang="en-US" sz="2400" dirty="0"/>
                    </a:p>
                  </a:txBody>
                  <a:tcPr marL="91441" marR="91441"/>
                </a:tc>
              </a:tr>
              <a:tr h="60439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34 - 64</a:t>
                      </a:r>
                      <a:endParaRPr lang="en-US" sz="24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16.6</a:t>
                      </a:r>
                      <a:endParaRPr lang="en-US" sz="2400" dirty="0"/>
                    </a:p>
                  </a:txBody>
                  <a:tcPr marL="91441" marR="9144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22.2</a:t>
                      </a:r>
                      <a:endParaRPr lang="en-US" sz="2400" dirty="0"/>
                    </a:p>
                  </a:txBody>
                  <a:tcPr marL="91441" marR="9144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25.0</a:t>
                      </a:r>
                      <a:endParaRPr lang="en-US" sz="2400" dirty="0"/>
                    </a:p>
                  </a:txBody>
                  <a:tcPr marL="91441" marR="9144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0439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65</a:t>
                      </a:r>
                      <a:r>
                        <a:rPr lang="en-US" sz="2400" baseline="0" dirty="0" smtClean="0"/>
                        <a:t> - 92</a:t>
                      </a:r>
                      <a:endParaRPr lang="en-US" sz="24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78.5</a:t>
                      </a:r>
                      <a:endParaRPr lang="en-US" sz="24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64.5</a:t>
                      </a:r>
                      <a:endParaRPr lang="en-US" sz="24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72.8</a:t>
                      </a:r>
                      <a:endParaRPr lang="en-US" sz="2400" dirty="0"/>
                    </a:p>
                  </a:txBody>
                  <a:tcPr marL="91441" marR="91441"/>
                </a:tc>
              </a:tr>
              <a:tr h="60439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All Ages</a:t>
                      </a:r>
                      <a:endParaRPr lang="en-US" sz="24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72.2</a:t>
                      </a:r>
                      <a:endParaRPr lang="en-US" sz="2400" dirty="0"/>
                    </a:p>
                  </a:txBody>
                  <a:tcPr marL="91441" marR="9144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62.2</a:t>
                      </a:r>
                      <a:endParaRPr lang="en-US" sz="2400" dirty="0"/>
                    </a:p>
                  </a:txBody>
                  <a:tcPr marL="91441" marR="9144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60.2</a:t>
                      </a:r>
                      <a:endParaRPr lang="en-US" sz="2400" dirty="0"/>
                    </a:p>
                  </a:txBody>
                  <a:tcPr marL="91441" marR="9144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438400" y="4572000"/>
            <a:ext cx="6477000" cy="609600"/>
          </a:xfrm>
          <a:prstGeom prst="rect">
            <a:avLst/>
          </a:prstGeom>
          <a:noFill/>
          <a:ln w="14605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Fisherfaces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Algorithm designed to perform facial recognition between defined classes.</a:t>
            </a:r>
          </a:p>
          <a:p>
            <a:r>
              <a:rPr lang="en-US" dirty="0" smtClean="0"/>
              <a:t>Uses Linear </a:t>
            </a:r>
            <a:r>
              <a:rPr lang="en-US" dirty="0" err="1" smtClean="0"/>
              <a:t>Discriminant</a:t>
            </a:r>
            <a:r>
              <a:rPr lang="en-US" dirty="0" smtClean="0"/>
              <a:t> Analysis to find the features that define the difference between classes.</a:t>
            </a:r>
            <a:endParaRPr lang="en-US" dirty="0"/>
          </a:p>
        </p:txBody>
      </p:sp>
      <p:pic>
        <p:nvPicPr>
          <p:cNvPr id="4" name="Content Placeholder 7" descr="fisherface_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3657600"/>
            <a:ext cx="2514600" cy="2514600"/>
          </a:xfrm>
          <a:prstGeom prst="rect">
            <a:avLst/>
          </a:prstGeom>
        </p:spPr>
      </p:pic>
      <p:pic>
        <p:nvPicPr>
          <p:cNvPr id="5" name="Picture 4" descr="LdaSepGood.jpg"/>
          <p:cNvPicPr>
            <a:picLocks noChangeAspect="1"/>
          </p:cNvPicPr>
          <p:nvPr/>
        </p:nvPicPr>
        <p:blipFill>
          <a:blip r:embed="rId3" cstate="print"/>
          <a:srcRect t="18433"/>
          <a:stretch>
            <a:fillRect/>
          </a:stretch>
        </p:blipFill>
        <p:spPr>
          <a:xfrm>
            <a:off x="457200" y="4038600"/>
            <a:ext cx="4346790" cy="21431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6172200"/>
            <a:ext cx="4191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dtreg.com/lda.htm 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57800" y="6172200"/>
            <a:ext cx="2438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Opencv.org</a:t>
            </a:r>
            <a:endParaRPr lang="en-US" sz="12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Classify </a:t>
            </a:r>
            <a:r>
              <a:rPr lang="en-US" dirty="0" smtClean="0"/>
              <a:t>gender before determining age.</a:t>
            </a:r>
          </a:p>
          <a:p>
            <a:endParaRPr lang="en-US" dirty="0" smtClean="0"/>
          </a:p>
          <a:p>
            <a:r>
              <a:rPr lang="en-US" dirty="0" smtClean="0"/>
              <a:t>Multimodal support for determining gender or age.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Webcam support for museum websites.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Any Questions?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Change </a:t>
            </a:r>
            <a:r>
              <a:rPr lang="en-US" dirty="0" smtClean="0"/>
              <a:t>the content of museum </a:t>
            </a:r>
            <a:r>
              <a:rPr lang="en-US" dirty="0" smtClean="0"/>
              <a:t>exhibits to </a:t>
            </a:r>
            <a:r>
              <a:rPr lang="en-US" dirty="0" smtClean="0"/>
              <a:t>match the </a:t>
            </a:r>
            <a:r>
              <a:rPr lang="en-US" dirty="0" smtClean="0"/>
              <a:t>age of their audience.</a:t>
            </a:r>
          </a:p>
        </p:txBody>
      </p:sp>
      <p:pic>
        <p:nvPicPr>
          <p:cNvPr id="1026" name="Picture 2" descr="C:\Users\Kyle\Documents\Thesis Folder\Comp Sci Presentation\Images\childrens exhibit free salt lake city 1.jpg"/>
          <p:cNvPicPr>
            <a:picLocks noChangeAspect="1" noChangeArrowheads="1"/>
          </p:cNvPicPr>
          <p:nvPr/>
        </p:nvPicPr>
        <p:blipFill>
          <a:blip r:embed="rId2" cstate="print"/>
          <a:srcRect b="19975"/>
          <a:stretch>
            <a:fillRect/>
          </a:stretch>
        </p:blipFill>
        <p:spPr bwMode="auto">
          <a:xfrm>
            <a:off x="1066800" y="2438400"/>
            <a:ext cx="2286000" cy="2011680"/>
          </a:xfrm>
          <a:prstGeom prst="rect">
            <a:avLst/>
          </a:prstGeom>
          <a:noFill/>
        </p:spPr>
      </p:pic>
      <p:pic>
        <p:nvPicPr>
          <p:cNvPr id="1027" name="Picture 3" descr="C:\Users\Kyle\Documents\Thesis Folder\Comp Sci Presentation\Images\chq09301.jpg"/>
          <p:cNvPicPr>
            <a:picLocks noChangeAspect="1" noChangeArrowheads="1"/>
          </p:cNvPicPr>
          <p:nvPr/>
        </p:nvPicPr>
        <p:blipFill>
          <a:blip r:embed="rId3" cstate="print"/>
          <a:srcRect l="19429" t="7162" b="6895"/>
          <a:stretch>
            <a:fillRect/>
          </a:stretch>
        </p:blipFill>
        <p:spPr bwMode="auto">
          <a:xfrm>
            <a:off x="1066800" y="4572000"/>
            <a:ext cx="22860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Change </a:t>
            </a:r>
            <a:r>
              <a:rPr lang="en-US" dirty="0" smtClean="0"/>
              <a:t>interactive </a:t>
            </a:r>
            <a:r>
              <a:rPr lang="en-US" dirty="0" smtClean="0"/>
              <a:t>museum exhibits to the age of their audience.</a:t>
            </a:r>
          </a:p>
        </p:txBody>
      </p:sp>
      <p:pic>
        <p:nvPicPr>
          <p:cNvPr id="1026" name="Picture 2" descr="C:\Users\Kyle\Documents\Thesis Folder\Comp Sci Presentation\Images\childrens exhibit free salt lake city 1.jpg"/>
          <p:cNvPicPr>
            <a:picLocks noChangeAspect="1" noChangeArrowheads="1"/>
          </p:cNvPicPr>
          <p:nvPr/>
        </p:nvPicPr>
        <p:blipFill>
          <a:blip r:embed="rId2" cstate="print"/>
          <a:srcRect b="19975"/>
          <a:stretch>
            <a:fillRect/>
          </a:stretch>
        </p:blipFill>
        <p:spPr bwMode="auto">
          <a:xfrm>
            <a:off x="1066800" y="2438400"/>
            <a:ext cx="2286000" cy="2011680"/>
          </a:xfrm>
          <a:prstGeom prst="rect">
            <a:avLst/>
          </a:prstGeom>
          <a:noFill/>
        </p:spPr>
      </p:pic>
      <p:pic>
        <p:nvPicPr>
          <p:cNvPr id="1027" name="Picture 3" descr="C:\Users\Kyle\Documents\Thesis Folder\Comp Sci Presentation\Images\chq09301.jpg"/>
          <p:cNvPicPr>
            <a:picLocks noChangeAspect="1" noChangeArrowheads="1"/>
          </p:cNvPicPr>
          <p:nvPr/>
        </p:nvPicPr>
        <p:blipFill>
          <a:blip r:embed="rId3" cstate="print"/>
          <a:srcRect l="19429" t="7162" b="6895"/>
          <a:stretch>
            <a:fillRect/>
          </a:stretch>
        </p:blipFill>
        <p:spPr bwMode="auto">
          <a:xfrm>
            <a:off x="1066800" y="4572000"/>
            <a:ext cx="2286000" cy="1828800"/>
          </a:xfrm>
          <a:prstGeom prst="rect">
            <a:avLst/>
          </a:prstGeom>
          <a:noFill/>
        </p:spPr>
      </p:pic>
      <p:pic>
        <p:nvPicPr>
          <p:cNvPr id="6" name="Picture 5" descr="053.jpg"/>
          <p:cNvPicPr>
            <a:picLocks noChangeAspect="1"/>
          </p:cNvPicPr>
          <p:nvPr/>
        </p:nvPicPr>
        <p:blipFill>
          <a:blip r:embed="rId4" cstate="print"/>
          <a:srcRect t="22222" r="10989" b="12222"/>
          <a:stretch>
            <a:fillRect/>
          </a:stretch>
        </p:blipFill>
        <p:spPr>
          <a:xfrm>
            <a:off x="5715000" y="2438400"/>
            <a:ext cx="2145320" cy="1981200"/>
          </a:xfrm>
          <a:prstGeom prst="rect">
            <a:avLst/>
          </a:prstGeom>
        </p:spPr>
      </p:pic>
      <p:pic>
        <p:nvPicPr>
          <p:cNvPr id="7" name="Picture 6" descr="skull9h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0" y="4648200"/>
            <a:ext cx="2209800" cy="1664716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3581400" y="2590800"/>
            <a:ext cx="1981200" cy="1524000"/>
          </a:xfrm>
          <a:prstGeom prst="rightArrow">
            <a:avLst/>
          </a:prstGeom>
          <a:ln w="2222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581400" y="4724400"/>
            <a:ext cx="1981200" cy="1524000"/>
          </a:xfrm>
          <a:prstGeom prst="rightArrow">
            <a:avLst/>
          </a:prstGeom>
          <a:ln w="2222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581400" y="29718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Children Shown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581400" y="51054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Adults Shown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Physical user input…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Physical user input…</a:t>
            </a:r>
          </a:p>
          <a:p>
            <a:pPr lvl="5"/>
            <a:r>
              <a:rPr lang="en-US" sz="2400" dirty="0" smtClean="0"/>
              <a:t>User must understand and use the interface.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1828800"/>
            <a:ext cx="3048000" cy="0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Physical user input…</a:t>
            </a:r>
          </a:p>
          <a:p>
            <a:pPr lvl="5"/>
            <a:r>
              <a:rPr lang="en-US" sz="2400" dirty="0" smtClean="0"/>
              <a:t>User must understand and use the interface.</a:t>
            </a:r>
          </a:p>
          <a:p>
            <a:endParaRPr lang="en-US" dirty="0" smtClean="0"/>
          </a:p>
          <a:p>
            <a:r>
              <a:rPr lang="en-US" dirty="0" smtClean="0"/>
              <a:t>Audio user input…</a:t>
            </a:r>
          </a:p>
          <a:p>
            <a:endParaRPr lang="en-US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1828800"/>
            <a:ext cx="3048000" cy="0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Physical user input…</a:t>
            </a:r>
          </a:p>
          <a:p>
            <a:pPr lvl="5"/>
            <a:r>
              <a:rPr lang="en-US" sz="2400" dirty="0" smtClean="0"/>
              <a:t>User must understand and use the interface.</a:t>
            </a:r>
          </a:p>
          <a:p>
            <a:endParaRPr lang="en-US" dirty="0" smtClean="0"/>
          </a:p>
          <a:p>
            <a:r>
              <a:rPr lang="en-US" dirty="0" smtClean="0"/>
              <a:t>Audio user input…</a:t>
            </a:r>
          </a:p>
          <a:p>
            <a:pPr lvl="5"/>
            <a:r>
              <a:rPr lang="en-US" sz="2400" dirty="0" smtClean="0"/>
              <a:t>Language dependent, must isolate user’s answer.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1828800"/>
            <a:ext cx="3048000" cy="0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09600" y="3200400"/>
            <a:ext cx="2667000" cy="0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Physical user input…</a:t>
            </a:r>
          </a:p>
          <a:p>
            <a:pPr lvl="5"/>
            <a:r>
              <a:rPr lang="en-US" sz="2400" dirty="0" smtClean="0"/>
              <a:t>User must understand and use the interface.</a:t>
            </a:r>
          </a:p>
          <a:p>
            <a:endParaRPr lang="en-US" dirty="0" smtClean="0"/>
          </a:p>
          <a:p>
            <a:r>
              <a:rPr lang="en-US" dirty="0" smtClean="0"/>
              <a:t>Audio user input…</a:t>
            </a:r>
          </a:p>
          <a:p>
            <a:pPr lvl="5"/>
            <a:r>
              <a:rPr lang="en-US" sz="2400" dirty="0" smtClean="0"/>
              <a:t>Language dependent, must isolate user’s answer.</a:t>
            </a:r>
          </a:p>
          <a:p>
            <a:endParaRPr lang="en-US" dirty="0" smtClean="0"/>
          </a:p>
          <a:p>
            <a:r>
              <a:rPr lang="en-US" dirty="0" smtClean="0"/>
              <a:t>Gait analysis…</a:t>
            </a:r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1828800"/>
            <a:ext cx="3048000" cy="0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09600" y="3200400"/>
            <a:ext cx="2667000" cy="0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2113</TotalTime>
  <Words>659</Words>
  <Application>Microsoft Office PowerPoint</Application>
  <PresentationFormat>On-screen Show (4:3)</PresentationFormat>
  <Paragraphs>236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Civic</vt:lpstr>
      <vt:lpstr>Automatic Age Estimation and Interactive Museum Exhibits</vt:lpstr>
      <vt:lpstr>Motivation</vt:lpstr>
      <vt:lpstr>Research Problem</vt:lpstr>
      <vt:lpstr>Research Problem</vt:lpstr>
      <vt:lpstr>Possible Solutions</vt:lpstr>
      <vt:lpstr>Possible Solutions</vt:lpstr>
      <vt:lpstr>Possible Solutions</vt:lpstr>
      <vt:lpstr>Possible Solutions</vt:lpstr>
      <vt:lpstr>Possible Solutions</vt:lpstr>
      <vt:lpstr>Possible Solutions</vt:lpstr>
      <vt:lpstr>Project Goal</vt:lpstr>
      <vt:lpstr>Approach</vt:lpstr>
      <vt:lpstr>Data Collection</vt:lpstr>
      <vt:lpstr>Principal Component Analysis</vt:lpstr>
      <vt:lpstr>Evaluation</vt:lpstr>
      <vt:lpstr>Results</vt:lpstr>
      <vt:lpstr>Results</vt:lpstr>
      <vt:lpstr>Results</vt:lpstr>
      <vt:lpstr>Results</vt:lpstr>
      <vt:lpstr>Results</vt:lpstr>
      <vt:lpstr>Results</vt:lpstr>
      <vt:lpstr>Fisherfaces</vt:lpstr>
      <vt:lpstr>Future Work</vt:lpstr>
      <vt:lpstr>Slide 24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Automatically Age Estimation and Museum Exhibits</dc:title>
  <dc:creator>Kyle</dc:creator>
  <cp:lastModifiedBy>Kyle</cp:lastModifiedBy>
  <cp:revision>153</cp:revision>
  <dcterms:created xsi:type="dcterms:W3CDTF">2013-10-27T23:04:03Z</dcterms:created>
  <dcterms:modified xsi:type="dcterms:W3CDTF">2014-03-08T13:09:20Z</dcterms:modified>
</cp:coreProperties>
</file>