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70" r:id="rId4"/>
    <p:sldId id="271" r:id="rId5"/>
    <p:sldId id="264" r:id="rId6"/>
    <p:sldId id="258" r:id="rId7"/>
    <p:sldId id="272" r:id="rId8"/>
    <p:sldId id="261" r:id="rId9"/>
    <p:sldId id="268" r:id="rId10"/>
    <p:sldId id="269" r:id="rId11"/>
    <p:sldId id="263" r:id="rId12"/>
    <p:sldId id="27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73724" autoAdjust="0"/>
  </p:normalViewPr>
  <p:slideViewPr>
    <p:cSldViewPr snapToGrid="0">
      <p:cViewPr varScale="1">
        <p:scale>
          <a:sx n="86" d="100"/>
          <a:sy n="86" d="100"/>
        </p:scale>
        <p:origin x="184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24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My name is William</a:t>
            </a:r>
            <a:r>
              <a:rPr lang="en-US" baseline="0" dirty="0" smtClean="0"/>
              <a:t> Callanan and m</a:t>
            </a:r>
            <a:r>
              <a:rPr lang="en-US" dirty="0" smtClean="0"/>
              <a:t>y project was on creating a simulation of a superscalar</a:t>
            </a:r>
            <a:r>
              <a:rPr lang="en-US" baseline="0" dirty="0" smtClean="0"/>
              <a:t> processor for use in a classroom setting, my advisors on this project were Chris Fernandes and John Rieffel</a:t>
            </a:r>
            <a:endParaRPr lang="en-US" dirty="0"/>
          </a:p>
        </p:txBody>
      </p:sp>
    </p:spTree>
    <p:extLst>
      <p:ext uri="{BB962C8B-B14F-4D97-AF65-F5344CB8AC3E}">
        <p14:creationId xmlns:p14="http://schemas.microsoft.com/office/powerpoint/2010/main" val="140644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Evaluation</a:t>
            </a:r>
            <a:r>
              <a:rPr lang="en-US" baseline="0" dirty="0" smtClean="0"/>
              <a:t> for this project would come mostly in the form of suggested improvements.  I would want to show this project to a mix of students who both have, haven’t, and are in computer organization.  From them I should be able to get an idea of how easy it is to understand my designs for this project and possibly come up with improved designs for the units.  I would also hope to hear if there are any features that they would like to see that I haven’t thought of.</a:t>
            </a:r>
            <a:endParaRPr lang="en-US" dirty="0"/>
          </a:p>
        </p:txBody>
      </p:sp>
    </p:spTree>
    <p:extLst>
      <p:ext uri="{BB962C8B-B14F-4D97-AF65-F5344CB8AC3E}">
        <p14:creationId xmlns:p14="http://schemas.microsoft.com/office/powerpoint/2010/main" val="212895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There are a lot</a:t>
            </a:r>
            <a:r>
              <a:rPr lang="en-US" baseline="0" dirty="0" smtClean="0"/>
              <a:t> of things that simply didn’t make it into the scope of this project that I would really have liked to implement, the biggest of these is the support for user programs, which would allow students to have their own programs simulated to see how they move through a processor.  I also would have liked to implement a manual mode where a student can pick how they want to move the instructions, and test their understanding of how the superscalar processor is supposed to work.  Similar to manual is scalar mode, where we would treat the processor as a basic processor that doesn’t attempt to do multiple things at once, this method of running will be a bit more familiar to students learning about processors, and would help make it apparent what improvements can be gained from superscalar processors.  The next few pieces of future work are more about removing limitations on my current design, currently I can’t do an adjustable program size because the size of my instruction model limits the amount of them I can put in one unit at once, hopefully in the future I would have a way to either scale up the size of my main model or scale down my instruction size if I wanted to support long instructions.</a:t>
            </a:r>
            <a:endParaRPr lang="en-US" dirty="0"/>
          </a:p>
        </p:txBody>
      </p:sp>
    </p:spTree>
    <p:extLst>
      <p:ext uri="{BB962C8B-B14F-4D97-AF65-F5344CB8AC3E}">
        <p14:creationId xmlns:p14="http://schemas.microsoft.com/office/powerpoint/2010/main" val="267895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54636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67933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As I mentioned</a:t>
            </a:r>
            <a:r>
              <a:rPr lang="en-US" baseline="0" dirty="0" smtClean="0"/>
              <a:t> before the goal of my project was to design a simulation, this simulation was designed to be used by computer science students taking the computer organization course here at union.</a:t>
            </a:r>
            <a:endParaRPr lang="en-US" dirty="0"/>
          </a:p>
        </p:txBody>
      </p:sp>
    </p:spTree>
    <p:extLst>
      <p:ext uri="{BB962C8B-B14F-4D97-AF65-F5344CB8AC3E}">
        <p14:creationId xmlns:p14="http://schemas.microsoft.com/office/powerpoint/2010/main" val="63754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We can think of things like the coffee machine, the grill, and the deep fryer as different units in the restaurant.  Of all of these things it would make sense for the grill to take the longest, we’ll say it takes 3 units of time, then the deep fryer to take the second longest, so say 2 units of time, and the coffee machine to take the shortest amount of time, so one unit of time.  So say we have 2 orders that come into this restaurant, the first is for a</a:t>
            </a:r>
            <a:r>
              <a:rPr lang="en-US" baseline="0" dirty="0" smtClean="0"/>
              <a:t> cheeseburger and coffee</a:t>
            </a:r>
            <a:r>
              <a:rPr lang="en-US" dirty="0" smtClean="0"/>
              <a:t>, so those get started at the same time, then one unit of time passes and a new order comes in for fries.  Since nothing is using the coffee machine that second order is actually finished first, but it can’t be delivered to the customer until the first order is done since the pick up window is blocked by the car from the earlier order.  But it makes much more sense to do this than it does to wait for the first order to be totally finished, deliver that order, and then keep the second person waiting at the window to make the coffee when it could have been made with no trouble earlier.  This is the same way superscalar processors function, they attempt to use all the hardware available to them it the most efficient way possible to keep instructions running as quickly as possible.</a:t>
            </a:r>
            <a:endParaRPr lang="en-US" dirty="0"/>
          </a:p>
        </p:txBody>
      </p:sp>
    </p:spTree>
    <p:extLst>
      <p:ext uri="{BB962C8B-B14F-4D97-AF65-F5344CB8AC3E}">
        <p14:creationId xmlns:p14="http://schemas.microsoft.com/office/powerpoint/2010/main" val="194285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Here is a chart</a:t>
            </a:r>
            <a:r>
              <a:rPr lang="en-US" baseline="0" dirty="0" smtClean="0"/>
              <a:t> showing how the orders are dealt with in the restaurant, in the first method we are using the superscalar method, Orders are started whenever they are able to be and because of this the first full order gets delivered at time 3, then the deep fryer is able to be delivered right away at time 4.  In the version on the right we use a scalar method where we only deal with one order at a time.  This means that the second order for the deep fryer doesn’t start until time 3 when the first is delivered, meaning order 2 isn’t finished until time 5</a:t>
            </a:r>
            <a:endParaRPr lang="en-US" dirty="0"/>
          </a:p>
        </p:txBody>
      </p:sp>
    </p:spTree>
    <p:extLst>
      <p:ext uri="{BB962C8B-B14F-4D97-AF65-F5344CB8AC3E}">
        <p14:creationId xmlns:p14="http://schemas.microsoft.com/office/powerpoint/2010/main" val="644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A</a:t>
            </a:r>
            <a:r>
              <a:rPr lang="en-US" baseline="0" dirty="0" smtClean="0"/>
              <a:t> superscalar processor is very similar to the example from before, instructions will enter in order, execute, then exit in order.  And while inside the processor instructions can be completed in any order, just like how we cooked food items out of order in the restaurant.    </a:t>
            </a:r>
            <a:endParaRPr lang="en-US" dirty="0"/>
          </a:p>
        </p:txBody>
      </p:sp>
    </p:spTree>
    <p:extLst>
      <p:ext uri="{BB962C8B-B14F-4D97-AF65-F5344CB8AC3E}">
        <p14:creationId xmlns:p14="http://schemas.microsoft.com/office/powerpoint/2010/main" val="144697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Here are some of the features</a:t>
            </a:r>
            <a:r>
              <a:rPr lang="en-US" baseline="0" dirty="0" smtClean="0"/>
              <a:t> of the current prototype I have working, I have a camera that can be moved in 4 directions on a 2D plane using </a:t>
            </a:r>
            <a:r>
              <a:rPr lang="en-US" baseline="0" dirty="0" err="1" smtClean="0"/>
              <a:t>wasd</a:t>
            </a:r>
            <a:r>
              <a:rPr lang="en-US" baseline="0" dirty="0" smtClean="0"/>
              <a:t> or up down left right.  I have multiple execution units that each have a specified time for them to finish an instruction, I also have set up scripted paths for the instructions to move through the simulation</a:t>
            </a:r>
            <a:endParaRPr lang="en-US" dirty="0"/>
          </a:p>
        </p:txBody>
      </p:sp>
    </p:spTree>
    <p:extLst>
      <p:ext uri="{BB962C8B-B14F-4D97-AF65-F5344CB8AC3E}">
        <p14:creationId xmlns:p14="http://schemas.microsoft.com/office/powerpoint/2010/main" val="296126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Registers</a:t>
            </a:r>
            <a:r>
              <a:rPr lang="en-US" baseline="0" dirty="0" smtClean="0"/>
              <a:t> are units in a processor that can hold the results of calculations for other instructions to use later, by default they are white squares, but they have their register name written on them, they can do something called renaming when an instruction wants to write data back into them, which is a really neat way that superscalar processors are able to avoid data hazards.  Data hazards happen when an instruction wants to write to a register and another instruction wants to read from that register before the first instruction has put in its new data.  The result of this is the later instruction getting bad data and the result is wrong.  To avoid this we can rename registers, when an instruction wants to write back into a register later the data in that register changes from being a value to being a pointer to the instruction that will have the most up to date data, then the later instruction watches for the instruction it is waiting for to return its result before it can move, that way it has the most up to date data.  </a:t>
            </a:r>
          </a:p>
          <a:p>
            <a:endParaRPr lang="en-US" baseline="0" dirty="0" smtClean="0"/>
          </a:p>
          <a:p>
            <a:r>
              <a:rPr lang="en-US" baseline="0" dirty="0" smtClean="0"/>
              <a:t>My program also has a winged instruction model, the top wing will normally have a value that represents the register it is reading data from, the bottom wing will have a value that shows what register it will be writing data to, and the center will have the number of the instruction in the format “I _” they also get special colorings depending on what type of instruction they are.  The instruction in the picture is colored blue, which tells the user that it is an integer instruction, there are two other colors as well, red and yellow.  Red is for floating point instructions, and yellow is for load and store instructions.</a:t>
            </a:r>
            <a:endParaRPr lang="en-US" dirty="0"/>
          </a:p>
        </p:txBody>
      </p:sp>
    </p:spTree>
    <p:extLst>
      <p:ext uri="{BB962C8B-B14F-4D97-AF65-F5344CB8AC3E}">
        <p14:creationId xmlns:p14="http://schemas.microsoft.com/office/powerpoint/2010/main" val="94966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Here</a:t>
            </a:r>
            <a:r>
              <a:rPr lang="en-US" baseline="0" dirty="0" smtClean="0"/>
              <a:t> we have my final built design compared to my final version of the mockup, overall the design stayed more or less the same, however I redesigned the units in the mockup to be in full 3D, making it a little easier to show how things move around in the simulation.  Unit was used for this project because it was easy for me to learn it quickly and build things easily in it</a:t>
            </a:r>
            <a:endParaRPr lang="en-US" dirty="0"/>
          </a:p>
        </p:txBody>
      </p:sp>
    </p:spTree>
    <p:extLst>
      <p:ext uri="{BB962C8B-B14F-4D97-AF65-F5344CB8AC3E}">
        <p14:creationId xmlns:p14="http://schemas.microsoft.com/office/powerpoint/2010/main" val="3407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Here</a:t>
            </a:r>
            <a:r>
              <a:rPr lang="en-US" baseline="0" dirty="0" smtClean="0"/>
              <a:t> is a video of the simulation running in a basic way, it is just one instruction flying through because a full example would take too long.  But this should give an idea of how it will look for the students when they see the full simulation running</a:t>
            </a:r>
            <a:endParaRPr lang="en-US" dirty="0"/>
          </a:p>
        </p:txBody>
      </p:sp>
    </p:spTree>
    <p:extLst>
      <p:ext uri="{BB962C8B-B14F-4D97-AF65-F5344CB8AC3E}">
        <p14:creationId xmlns:p14="http://schemas.microsoft.com/office/powerpoint/2010/main" val="155273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3/7/2014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3/7/2014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ZAUsSyEiK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a superscalar processor simulation</a:t>
            </a:r>
            <a:endParaRPr lang="en-US" dirty="0"/>
          </a:p>
        </p:txBody>
      </p:sp>
      <p:sp>
        <p:nvSpPr>
          <p:cNvPr id="3" name="Subtitle 2"/>
          <p:cNvSpPr>
            <a:spLocks noGrp="1"/>
          </p:cNvSpPr>
          <p:nvPr>
            <p:ph type="subTitle" idx="1"/>
          </p:nvPr>
        </p:nvSpPr>
        <p:spPr/>
        <p:txBody>
          <a:bodyPr>
            <a:normAutofit/>
          </a:bodyPr>
          <a:lstStyle/>
          <a:p>
            <a:r>
              <a:rPr lang="en-US" sz="2400" dirty="0" smtClean="0"/>
              <a:t>BY: William Callanan</a:t>
            </a:r>
          </a:p>
          <a:p>
            <a:r>
              <a:rPr lang="en-US" sz="1800" dirty="0" smtClean="0"/>
              <a:t>Advisors: Chris Fernandes and John Rieffel</a:t>
            </a:r>
            <a:endParaRPr lang="en-US" sz="1800" dirty="0"/>
          </a:p>
        </p:txBody>
      </p:sp>
    </p:spTree>
    <p:extLst>
      <p:ext uri="{BB962C8B-B14F-4D97-AF65-F5344CB8AC3E}">
        <p14:creationId xmlns:p14="http://schemas.microsoft.com/office/powerpoint/2010/main" val="2178725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sz="2800" dirty="0" smtClean="0"/>
              <a:t>Look for design improvements based on student feedback</a:t>
            </a:r>
            <a:endParaRPr lang="en-US" sz="2800" dirty="0"/>
          </a:p>
        </p:txBody>
      </p:sp>
    </p:spTree>
    <p:extLst>
      <p:ext uri="{BB962C8B-B14F-4D97-AF65-F5344CB8AC3E}">
        <p14:creationId xmlns:p14="http://schemas.microsoft.com/office/powerpoint/2010/main" val="203301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2663"/>
            <a:ext cx="9905998" cy="1778619"/>
          </a:xfrm>
        </p:spPr>
        <p:txBody>
          <a:bodyPr>
            <a:normAutofit/>
          </a:bodyPr>
          <a:lstStyle/>
          <a:p>
            <a:r>
              <a:rPr lang="en-US" sz="4000" dirty="0" smtClean="0"/>
              <a:t>Future work</a:t>
            </a:r>
            <a:endParaRPr lang="en-US" sz="4000" dirty="0"/>
          </a:p>
        </p:txBody>
      </p:sp>
      <p:sp>
        <p:nvSpPr>
          <p:cNvPr id="3" name="Content Placeholder 2"/>
          <p:cNvSpPr>
            <a:spLocks noGrp="1"/>
          </p:cNvSpPr>
          <p:nvPr>
            <p:ph idx="1"/>
          </p:nvPr>
        </p:nvSpPr>
        <p:spPr/>
        <p:txBody>
          <a:bodyPr>
            <a:noAutofit/>
          </a:bodyPr>
          <a:lstStyle/>
          <a:p>
            <a:r>
              <a:rPr lang="en-US" sz="2800" dirty="0" smtClean="0"/>
              <a:t>Support </a:t>
            </a:r>
            <a:r>
              <a:rPr lang="en-US" sz="2800" dirty="0"/>
              <a:t>for student </a:t>
            </a:r>
            <a:r>
              <a:rPr lang="en-US" sz="2800" dirty="0" smtClean="0"/>
              <a:t>programs</a:t>
            </a:r>
          </a:p>
          <a:p>
            <a:r>
              <a:rPr lang="en-US" sz="2800" dirty="0" smtClean="0"/>
              <a:t>Manual mode</a:t>
            </a:r>
          </a:p>
          <a:p>
            <a:r>
              <a:rPr lang="en-US" sz="2800" dirty="0" smtClean="0"/>
              <a:t>Scalar mode</a:t>
            </a:r>
            <a:endParaRPr lang="en-US" sz="2800" dirty="0"/>
          </a:p>
          <a:p>
            <a:r>
              <a:rPr lang="en-US" sz="2800" dirty="0"/>
              <a:t>Support for </a:t>
            </a:r>
            <a:r>
              <a:rPr lang="en-US" sz="2800" dirty="0" smtClean="0"/>
              <a:t>adjustable numbers of instructions-</a:t>
            </a:r>
          </a:p>
          <a:p>
            <a:r>
              <a:rPr lang="en-US" sz="2800" dirty="0"/>
              <a:t>Adjustable </a:t>
            </a:r>
            <a:r>
              <a:rPr lang="en-US" sz="2800" dirty="0" smtClean="0"/>
              <a:t>speed</a:t>
            </a:r>
          </a:p>
          <a:p>
            <a:r>
              <a:rPr lang="en-US" sz="2800" dirty="0" smtClean="0"/>
              <a:t>Full examples</a:t>
            </a:r>
            <a:endParaRPr lang="en-US" sz="2800" dirty="0"/>
          </a:p>
          <a:p>
            <a:r>
              <a:rPr lang="en-US" sz="2800" dirty="0"/>
              <a:t>Ability to zoom in and out on specific processor </a:t>
            </a:r>
            <a:r>
              <a:rPr lang="en-US" sz="2800" dirty="0" smtClean="0"/>
              <a:t>sections</a:t>
            </a:r>
          </a:p>
        </p:txBody>
      </p:sp>
    </p:spTree>
    <p:extLst>
      <p:ext uri="{BB962C8B-B14F-4D97-AF65-F5344CB8AC3E}">
        <p14:creationId xmlns:p14="http://schemas.microsoft.com/office/powerpoint/2010/main" val="97202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t>Add additional effects and colors to draw attention to important things</a:t>
            </a:r>
          </a:p>
          <a:p>
            <a:r>
              <a:rPr lang="en-US" sz="2800" dirty="0" smtClean="0"/>
              <a:t>Register renaming</a:t>
            </a:r>
            <a:endParaRPr lang="en-US" sz="2800" dirty="0"/>
          </a:p>
        </p:txBody>
      </p:sp>
    </p:spTree>
    <p:extLst>
      <p:ext uri="{BB962C8B-B14F-4D97-AF65-F5344CB8AC3E}">
        <p14:creationId xmlns:p14="http://schemas.microsoft.com/office/powerpoint/2010/main" val="401948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404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Project goals</a:t>
            </a:r>
          </a:p>
        </p:txBody>
      </p:sp>
      <p:sp>
        <p:nvSpPr>
          <p:cNvPr id="3" name="Content Placeholder 2"/>
          <p:cNvSpPr>
            <a:spLocks noGrp="1"/>
          </p:cNvSpPr>
          <p:nvPr>
            <p:ph idx="1"/>
          </p:nvPr>
        </p:nvSpPr>
        <p:spPr/>
        <p:txBody>
          <a:bodyPr>
            <a:normAutofit/>
          </a:bodyPr>
          <a:lstStyle/>
          <a:p>
            <a:r>
              <a:rPr lang="en-US" sz="3200" dirty="0" smtClean="0"/>
              <a:t>Build simulation of superscalar processor</a:t>
            </a:r>
          </a:p>
          <a:p>
            <a:r>
              <a:rPr lang="en-US" sz="3200" dirty="0" smtClean="0"/>
              <a:t>Help CS students understand processors</a:t>
            </a:r>
            <a:endParaRPr lang="en-US" sz="3200" dirty="0"/>
          </a:p>
        </p:txBody>
      </p:sp>
    </p:spTree>
    <p:extLst>
      <p:ext uri="{BB962C8B-B14F-4D97-AF65-F5344CB8AC3E}">
        <p14:creationId xmlns:p14="http://schemas.microsoft.com/office/powerpoint/2010/main" val="64341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572700" y="2198649"/>
            <a:ext cx="4165600" cy="3124200"/>
          </a:xfrm>
          <a:prstGeom prst="rect">
            <a:avLst/>
          </a:prstGeom>
        </p:spPr>
      </p:pic>
      <p:sp>
        <p:nvSpPr>
          <p:cNvPr id="6" name="TextBox 5"/>
          <p:cNvSpPr txBox="1"/>
          <p:nvPr/>
        </p:nvSpPr>
        <p:spPr>
          <a:xfrm>
            <a:off x="6590371" y="1562100"/>
            <a:ext cx="4215161" cy="3054505"/>
          </a:xfrm>
          <a:prstGeom prst="rect">
            <a:avLst/>
          </a:prstGeom>
          <a:noFill/>
        </p:spPr>
        <p:txBody>
          <a:bodyPr wrap="square" rtlCol="0">
            <a:spAutoFit/>
          </a:bodyPr>
          <a:lstStyle/>
          <a:p>
            <a:endParaRPr lang="en-US" dirty="0"/>
          </a:p>
        </p:txBody>
      </p:sp>
      <p:sp>
        <p:nvSpPr>
          <p:cNvPr id="3" name="TextBox 2"/>
          <p:cNvSpPr txBox="1"/>
          <p:nvPr/>
        </p:nvSpPr>
        <p:spPr>
          <a:xfrm>
            <a:off x="6094412" y="2134442"/>
            <a:ext cx="4772722" cy="3785652"/>
          </a:xfrm>
          <a:prstGeom prst="rect">
            <a:avLst/>
          </a:prstGeom>
          <a:noFill/>
        </p:spPr>
        <p:txBody>
          <a:bodyPr wrap="square" rtlCol="0">
            <a:spAutoFit/>
          </a:bodyPr>
          <a:lstStyle/>
          <a:p>
            <a:r>
              <a:rPr lang="en-US" sz="2400" dirty="0" smtClean="0"/>
              <a:t>3 options for orders</a:t>
            </a:r>
          </a:p>
          <a:p>
            <a:endParaRPr lang="en-US" sz="2400" dirty="0" smtClean="0"/>
          </a:p>
          <a:p>
            <a:endParaRPr lang="en-US" sz="2400" dirty="0"/>
          </a:p>
          <a:p>
            <a:pPr marL="285750" indent="-285750">
              <a:buFontTx/>
              <a:buChar char="-"/>
            </a:pPr>
            <a:r>
              <a:rPr lang="en-US" sz="2400" dirty="0" smtClean="0"/>
              <a:t>Grill (3 time units)</a:t>
            </a:r>
            <a:br>
              <a:rPr lang="en-US" sz="2400" dirty="0" smtClean="0"/>
            </a:br>
            <a:r>
              <a:rPr lang="en-US" sz="2400" dirty="0" smtClean="0"/>
              <a:t/>
            </a:r>
            <a:br>
              <a:rPr lang="en-US" sz="2400" dirty="0" smtClean="0"/>
            </a:br>
            <a:endParaRPr lang="en-US" sz="2400" dirty="0" smtClean="0"/>
          </a:p>
          <a:p>
            <a:pPr marL="285750" indent="-285750">
              <a:buFontTx/>
              <a:buChar char="-"/>
            </a:pPr>
            <a:r>
              <a:rPr lang="en-US" sz="2400" dirty="0" smtClean="0"/>
              <a:t>Deep fryer (2 time units)</a:t>
            </a:r>
            <a:br>
              <a:rPr lang="en-US" sz="2400" dirty="0" smtClean="0"/>
            </a:br>
            <a:r>
              <a:rPr lang="en-US" sz="2400" dirty="0" smtClean="0"/>
              <a:t/>
            </a:r>
            <a:br>
              <a:rPr lang="en-US" sz="2400" dirty="0" smtClean="0"/>
            </a:br>
            <a:endParaRPr lang="en-US" sz="2400" dirty="0" smtClean="0"/>
          </a:p>
          <a:p>
            <a:pPr marL="285750" indent="-285750">
              <a:buFontTx/>
              <a:buChar char="-"/>
            </a:pPr>
            <a:r>
              <a:rPr lang="en-US" sz="2400" dirty="0"/>
              <a:t>C</a:t>
            </a:r>
            <a:r>
              <a:rPr lang="en-US" sz="2400" dirty="0" smtClean="0"/>
              <a:t>offee (1 time unit)</a:t>
            </a:r>
          </a:p>
        </p:txBody>
      </p:sp>
    </p:spTree>
    <p:extLst>
      <p:ext uri="{BB962C8B-B14F-4D97-AF65-F5344CB8AC3E}">
        <p14:creationId xmlns:p14="http://schemas.microsoft.com/office/powerpoint/2010/main" val="426024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72955" y="2605530"/>
            <a:ext cx="5802025" cy="3481772"/>
          </a:xfrm>
        </p:spPr>
      </p:pic>
      <p:pic>
        <p:nvPicPr>
          <p:cNvPr id="5" name="Picture 4"/>
          <p:cNvPicPr>
            <a:picLocks noChangeAspect="1"/>
          </p:cNvPicPr>
          <p:nvPr/>
        </p:nvPicPr>
        <p:blipFill>
          <a:blip r:embed="rId4"/>
          <a:stretch>
            <a:fillRect/>
          </a:stretch>
        </p:blipFill>
        <p:spPr>
          <a:xfrm>
            <a:off x="6287480" y="2605530"/>
            <a:ext cx="5790789" cy="3481773"/>
          </a:xfrm>
          <a:prstGeom prst="rect">
            <a:avLst/>
          </a:prstGeom>
        </p:spPr>
      </p:pic>
      <p:sp>
        <p:nvSpPr>
          <p:cNvPr id="3" name="TextBox 2"/>
          <p:cNvSpPr txBox="1"/>
          <p:nvPr/>
        </p:nvSpPr>
        <p:spPr>
          <a:xfrm>
            <a:off x="8843749" y="2006068"/>
            <a:ext cx="1228299" cy="369332"/>
          </a:xfrm>
          <a:prstGeom prst="rect">
            <a:avLst/>
          </a:prstGeom>
          <a:noFill/>
        </p:spPr>
        <p:txBody>
          <a:bodyPr wrap="square" rtlCol="0">
            <a:spAutoFit/>
          </a:bodyPr>
          <a:lstStyle/>
          <a:p>
            <a:r>
              <a:rPr lang="en-US" dirty="0" smtClean="0"/>
              <a:t>SCALAR</a:t>
            </a:r>
            <a:endParaRPr lang="en-US" dirty="0"/>
          </a:p>
        </p:txBody>
      </p:sp>
      <p:sp>
        <p:nvSpPr>
          <p:cNvPr id="6" name="TextBox 5"/>
          <p:cNvSpPr txBox="1"/>
          <p:nvPr/>
        </p:nvSpPr>
        <p:spPr>
          <a:xfrm>
            <a:off x="2292824" y="2006068"/>
            <a:ext cx="2934268" cy="369332"/>
          </a:xfrm>
          <a:prstGeom prst="rect">
            <a:avLst/>
          </a:prstGeom>
          <a:noFill/>
        </p:spPr>
        <p:txBody>
          <a:bodyPr wrap="square" rtlCol="0">
            <a:spAutoFit/>
          </a:bodyPr>
          <a:lstStyle/>
          <a:p>
            <a:r>
              <a:rPr lang="en-US" dirty="0" smtClean="0"/>
              <a:t>SUPERSCALAR</a:t>
            </a:r>
            <a:endParaRPr lang="en-US" dirty="0"/>
          </a:p>
        </p:txBody>
      </p:sp>
    </p:spTree>
    <p:extLst>
      <p:ext uri="{BB962C8B-B14F-4D97-AF65-F5344CB8AC3E}">
        <p14:creationId xmlns:p14="http://schemas.microsoft.com/office/powerpoint/2010/main" val="172068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superscalar processor?</a:t>
            </a:r>
            <a:endParaRPr lang="en-US" dirty="0"/>
          </a:p>
        </p:txBody>
      </p:sp>
      <p:sp>
        <p:nvSpPr>
          <p:cNvPr id="3" name="Content Placeholder 2"/>
          <p:cNvSpPr>
            <a:spLocks noGrp="1"/>
          </p:cNvSpPr>
          <p:nvPr>
            <p:ph idx="1"/>
          </p:nvPr>
        </p:nvSpPr>
        <p:spPr/>
        <p:txBody>
          <a:bodyPr>
            <a:normAutofit/>
          </a:bodyPr>
          <a:lstStyle/>
          <a:p>
            <a:r>
              <a:rPr lang="en-US" sz="2800" dirty="0" smtClean="0"/>
              <a:t>attempts to use all hardware available to it as efficiently as possible</a:t>
            </a:r>
          </a:p>
        </p:txBody>
      </p:sp>
    </p:spTree>
    <p:extLst>
      <p:ext uri="{BB962C8B-B14F-4D97-AF65-F5344CB8AC3E}">
        <p14:creationId xmlns:p14="http://schemas.microsoft.com/office/powerpoint/2010/main" val="22878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a:t>
            </a:r>
            <a:r>
              <a:rPr lang="en-US" dirty="0" smtClean="0"/>
              <a:t>of current prototype</a:t>
            </a:r>
            <a:endParaRPr lang="en-US" dirty="0"/>
          </a:p>
        </p:txBody>
      </p:sp>
      <p:sp>
        <p:nvSpPr>
          <p:cNvPr id="3" name="Content Placeholder 2"/>
          <p:cNvSpPr>
            <a:spLocks noGrp="1"/>
          </p:cNvSpPr>
          <p:nvPr>
            <p:ph idx="1"/>
          </p:nvPr>
        </p:nvSpPr>
        <p:spPr/>
        <p:txBody>
          <a:bodyPr/>
          <a:lstStyle/>
          <a:p>
            <a:r>
              <a:rPr lang="en-US" sz="2800" dirty="0" smtClean="0"/>
              <a:t>Movable camera</a:t>
            </a:r>
          </a:p>
          <a:p>
            <a:r>
              <a:rPr lang="en-US" sz="2800" dirty="0" smtClean="0"/>
              <a:t>Execution units with built in execution time</a:t>
            </a:r>
          </a:p>
          <a:p>
            <a:r>
              <a:rPr lang="en-US" sz="2800" dirty="0" smtClean="0"/>
              <a:t>Automated instruction movement</a:t>
            </a:r>
            <a:endParaRPr lang="en-US" dirty="0"/>
          </a:p>
          <a:p>
            <a:endParaRPr lang="en-US" sz="2800" dirty="0" smtClean="0"/>
          </a:p>
        </p:txBody>
      </p:sp>
    </p:spTree>
    <p:extLst>
      <p:ext uri="{BB962C8B-B14F-4D97-AF65-F5344CB8AC3E}">
        <p14:creationId xmlns:p14="http://schemas.microsoft.com/office/powerpoint/2010/main" val="303834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current prototype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smtClean="0"/>
              <a:t>registers</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r>
              <a:rPr lang="en-US" sz="2800" dirty="0" smtClean="0"/>
              <a:t>instructions</a:t>
            </a:r>
            <a:endParaRPr lang="en-US" sz="2800" dirty="0"/>
          </a:p>
        </p:txBody>
      </p:sp>
      <p:pic>
        <p:nvPicPr>
          <p:cNvPr id="6" name="Picture 5"/>
          <p:cNvPicPr>
            <a:picLocks noChangeAspect="1"/>
          </p:cNvPicPr>
          <p:nvPr/>
        </p:nvPicPr>
        <p:blipFill>
          <a:blip r:embed="rId3"/>
          <a:stretch>
            <a:fillRect/>
          </a:stretch>
        </p:blipFill>
        <p:spPr>
          <a:xfrm>
            <a:off x="3416513" y="2514600"/>
            <a:ext cx="2133600" cy="1790700"/>
          </a:xfrm>
          <a:prstGeom prst="rect">
            <a:avLst/>
          </a:prstGeom>
        </p:spPr>
      </p:pic>
      <p:pic>
        <p:nvPicPr>
          <p:cNvPr id="9" name="Picture 8"/>
          <p:cNvPicPr>
            <a:picLocks noChangeAspect="1"/>
          </p:cNvPicPr>
          <p:nvPr/>
        </p:nvPicPr>
        <p:blipFill>
          <a:blip r:embed="rId4"/>
          <a:stretch>
            <a:fillRect/>
          </a:stretch>
        </p:blipFill>
        <p:spPr>
          <a:xfrm>
            <a:off x="3803611" y="4564193"/>
            <a:ext cx="1359404" cy="1893201"/>
          </a:xfrm>
          <a:prstGeom prst="rect">
            <a:avLst/>
          </a:prstGeom>
        </p:spPr>
      </p:pic>
    </p:spTree>
    <p:extLst>
      <p:ext uri="{BB962C8B-B14F-4D97-AF65-F5344CB8AC3E}">
        <p14:creationId xmlns:p14="http://schemas.microsoft.com/office/powerpoint/2010/main" val="256991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mockup</a:t>
            </a:r>
            <a:endParaRPr lang="en-US" dirty="0"/>
          </a:p>
        </p:txBody>
      </p:sp>
      <p:pic>
        <p:nvPicPr>
          <p:cNvPr id="4" name="Content Placeholder 3"/>
          <p:cNvPicPr>
            <a:picLocks noGrp="1" noChangeAspect="1"/>
          </p:cNvPicPr>
          <p:nvPr>
            <p:ph idx="1"/>
          </p:nvPr>
        </p:nvPicPr>
        <p:blipFill>
          <a:blip r:embed="rId3"/>
          <a:stretch>
            <a:fillRect/>
          </a:stretch>
        </p:blipFill>
        <p:spPr>
          <a:xfrm>
            <a:off x="569951" y="1991496"/>
            <a:ext cx="4331562" cy="465049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225" y="2514600"/>
            <a:ext cx="6678445" cy="2970797"/>
          </a:xfrm>
          <a:prstGeom prst="rect">
            <a:avLst/>
          </a:prstGeom>
        </p:spPr>
      </p:pic>
    </p:spTree>
    <p:extLst>
      <p:ext uri="{BB962C8B-B14F-4D97-AF65-F5344CB8AC3E}">
        <p14:creationId xmlns:p14="http://schemas.microsoft.com/office/powerpoint/2010/main" val="1042259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Demonstration</a:t>
            </a:r>
            <a:endParaRPr lang="en-US" dirty="0"/>
          </a:p>
        </p:txBody>
      </p:sp>
      <p:sp>
        <p:nvSpPr>
          <p:cNvPr id="3" name="Content Placeholder 2"/>
          <p:cNvSpPr>
            <a:spLocks noGrp="1"/>
          </p:cNvSpPr>
          <p:nvPr>
            <p:ph idx="1"/>
          </p:nvPr>
        </p:nvSpPr>
        <p:spPr>
          <a:xfrm>
            <a:off x="1141413" y="2700865"/>
            <a:ext cx="9905998" cy="3124201"/>
          </a:xfrm>
        </p:spPr>
        <p:txBody>
          <a:bodyPr/>
          <a:lstStyle/>
          <a:p>
            <a:r>
              <a:rPr lang="en-US" dirty="0">
                <a:hlinkClick r:id="rId3"/>
              </a:rPr>
              <a:t>https://</a:t>
            </a:r>
            <a:r>
              <a:rPr lang="en-US" dirty="0" smtClean="0">
                <a:hlinkClick r:id="rId3"/>
              </a:rPr>
              <a:t>www.youtube.com/watch?v=EZAUsSyEiKQ</a:t>
            </a:r>
            <a:r>
              <a:rPr lang="en-US" dirty="0" smtClean="0"/>
              <a:t> </a:t>
            </a:r>
            <a:endParaRPr lang="en-US" dirty="0"/>
          </a:p>
        </p:txBody>
      </p:sp>
    </p:spTree>
    <p:extLst>
      <p:ext uri="{BB962C8B-B14F-4D97-AF65-F5344CB8AC3E}">
        <p14:creationId xmlns:p14="http://schemas.microsoft.com/office/powerpoint/2010/main" val="2981566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1064</TotalTime>
  <Words>1486</Words>
  <Application>Microsoft Office PowerPoint</Application>
  <PresentationFormat>Widescreen</PresentationFormat>
  <Paragraphs>53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Mesh</vt:lpstr>
      <vt:lpstr>Designing a superscalar processor simulation</vt:lpstr>
      <vt:lpstr>Project goals</vt:lpstr>
      <vt:lpstr>PowerPoint Presentation</vt:lpstr>
      <vt:lpstr>PowerPoint Presentation</vt:lpstr>
      <vt:lpstr>What is a superscalar processor?</vt:lpstr>
      <vt:lpstr>Features of current prototype</vt:lpstr>
      <vt:lpstr>Features of current prototype (cont)</vt:lpstr>
      <vt:lpstr>Final mockup</vt:lpstr>
      <vt:lpstr>Video Demonstration</vt:lpstr>
      <vt:lpstr>Evaluation</vt:lpstr>
      <vt:lpstr>Future work</vt:lpstr>
      <vt:lpstr>Future work (cont)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superscalar processor simulation</dc:title>
  <dc:creator>William Callanan</dc:creator>
  <cp:lastModifiedBy>William Callanan</cp:lastModifiedBy>
  <cp:revision>35</cp:revision>
  <dcterms:created xsi:type="dcterms:W3CDTF">2014-02-24T04:27:45Z</dcterms:created>
  <dcterms:modified xsi:type="dcterms:W3CDTF">2014-03-07T21:39:10Z</dcterms:modified>
</cp:coreProperties>
</file>