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4v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41" r:id="rId1"/>
  </p:sldMasterIdLst>
  <p:notesMasterIdLst>
    <p:notesMasterId r:id="rId20"/>
  </p:notesMasterIdLst>
  <p:handoutMasterIdLst>
    <p:handoutMasterId r:id="rId21"/>
  </p:handoutMasterIdLst>
  <p:sldIdLst>
    <p:sldId id="256" r:id="rId2"/>
    <p:sldId id="263" r:id="rId3"/>
    <p:sldId id="259" r:id="rId4"/>
    <p:sldId id="280" r:id="rId5"/>
    <p:sldId id="262" r:id="rId6"/>
    <p:sldId id="265" r:id="rId7"/>
    <p:sldId id="260" r:id="rId8"/>
    <p:sldId id="266" r:id="rId9"/>
    <p:sldId id="272" r:id="rId10"/>
    <p:sldId id="268" r:id="rId11"/>
    <p:sldId id="267" r:id="rId12"/>
    <p:sldId id="269" r:id="rId13"/>
    <p:sldId id="278" r:id="rId14"/>
    <p:sldId id="281" r:id="rId15"/>
    <p:sldId id="273" r:id="rId16"/>
    <p:sldId id="279" r:id="rId17"/>
    <p:sldId id="261" r:id="rId18"/>
    <p:sldId id="264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outline" clrMode="gray"/>
  <p:clrMru>
    <a:srgbClr val="4D4A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190" autoAdjust="0"/>
  </p:normalViewPr>
  <p:slideViewPr>
    <p:cSldViewPr snapToGrid="0" snapToObjects="1">
      <p:cViewPr varScale="1">
        <p:scale>
          <a:sx n="115" d="100"/>
          <a:sy n="115" d="100"/>
        </p:scale>
        <p:origin x="-212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377158-ECF9-BC46-A9C3-DD3B9856E690}" type="datetimeFigureOut">
              <a:rPr lang="en-US" smtClean="0"/>
              <a:t>3/2/13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6815E6-A36D-C94B-B197-0EBEF8F75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1421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9FF8B-FA41-084E-9A68-A63167BE8DB4}" type="datetimeFigureOut">
              <a:rPr lang="en-US" smtClean="0"/>
              <a:t>3/2/13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DC058D-63DC-BC46-A61D-FE529BC6A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80819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C058D-63DC-BC46-A61D-FE529BC6ABE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563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 want to start a conversation about Facebook, the Internet and the trap of mindlessly web browsing that they have created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C058D-63DC-BC46-A61D-FE529BC6ABE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1501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Internet is a relatively new phenomenon that has become an indispensable resource in the modern world. </a:t>
            </a:r>
          </a:p>
          <a:p>
            <a:r>
              <a:rPr lang="en-US" b="1" dirty="0" smtClean="0"/>
              <a:t>Think:</a:t>
            </a:r>
            <a:r>
              <a:rPr lang="en-US" b="1" baseline="0" dirty="0" smtClean="0"/>
              <a:t> </a:t>
            </a:r>
            <a:r>
              <a:rPr lang="en-US" b="0" baseline="0" dirty="0" smtClean="0"/>
              <a:t>Learning how to look things up instead of memorized (GOOGLE)</a:t>
            </a:r>
          </a:p>
          <a:p>
            <a:r>
              <a:rPr lang="en-US" b="1" baseline="0" dirty="0" smtClean="0"/>
              <a:t>Interact: </a:t>
            </a:r>
            <a:r>
              <a:rPr lang="en-US" b="0" baseline="0" dirty="0" smtClean="0"/>
              <a:t>Facebook, IM, SMS – Less physical interaction (isolation?)</a:t>
            </a:r>
          </a:p>
          <a:p>
            <a:r>
              <a:rPr lang="en-US" b="1" baseline="0" dirty="0" smtClean="0"/>
              <a:t>Free Time: </a:t>
            </a:r>
            <a:r>
              <a:rPr lang="en-US" b="0" baseline="0" dirty="0" smtClean="0"/>
              <a:t>Indoors instead of outdoors, web browsing, video games </a:t>
            </a:r>
            <a:r>
              <a:rPr lang="en-US" b="0" baseline="0" dirty="0" err="1" smtClean="0"/>
              <a:t>etc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C058D-63DC-BC46-A61D-FE529BC6ABE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699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 smtClean="0"/>
              <a:t>Waking</a:t>
            </a:r>
            <a:r>
              <a:rPr lang="en-US" b="0" baseline="0" dirty="0" smtClean="0"/>
              <a:t> up in the morning – Immediately check my phone/internet – see what’s going on in my day/the world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C058D-63DC-BC46-A61D-FE529BC6ABE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6993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Both can be (and are frequently) done without much thought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C058D-63DC-BC46-A61D-FE529BC6AB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118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a 3D</a:t>
            </a:r>
            <a:r>
              <a:rPr lang="en-US" baseline="0" dirty="0" smtClean="0"/>
              <a:t> model that I have made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C058D-63DC-BC46-A61D-FE529BC6ABE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1211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Explain everything: </a:t>
            </a:r>
          </a:p>
          <a:p>
            <a:r>
              <a:rPr lang="en-US" dirty="0" smtClean="0"/>
              <a:t>2 Sensors</a:t>
            </a:r>
          </a:p>
          <a:p>
            <a:r>
              <a:rPr lang="en-US" dirty="0" smtClean="0"/>
              <a:t>Webcam</a:t>
            </a:r>
            <a:r>
              <a:rPr lang="en-US" baseline="0" dirty="0" smtClean="0"/>
              <a:t> attached to a sensor w/ ~75º rotation </a:t>
            </a:r>
          </a:p>
          <a:p>
            <a:r>
              <a:rPr lang="en-US" baseline="0" dirty="0" smtClean="0"/>
              <a:t>LCD Screen to display a small amount of text (something along the lines of “I’m posting to Facebook”)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C058D-63DC-BC46-A61D-FE529BC6ABE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6214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9V Power Supply</a:t>
            </a:r>
            <a:r>
              <a:rPr lang="en-US" baseline="0" dirty="0" smtClean="0"/>
              <a:t> for the </a:t>
            </a:r>
            <a:r>
              <a:rPr lang="en-US" baseline="0" dirty="0" err="1" smtClean="0"/>
              <a:t>Arduino</a:t>
            </a:r>
            <a:endParaRPr lang="en-US" baseline="0" dirty="0" smtClean="0"/>
          </a:p>
          <a:p>
            <a:r>
              <a:rPr lang="en-US" baseline="0" dirty="0" smtClean="0"/>
              <a:t>5V Power Supply for the servo</a:t>
            </a:r>
          </a:p>
          <a:p>
            <a:r>
              <a:rPr lang="en-US" baseline="0" dirty="0" smtClean="0"/>
              <a:t>Servo controls the webcam movement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C058D-63DC-BC46-A61D-FE529BC6ABE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1466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C058D-63DC-BC46-A61D-FE529BC6ABE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764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9"/>
            <a:ext cx="8915400" cy="8778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034553"/>
            <a:ext cx="8001000" cy="382344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BA84B-1333-2F4A-9F9C-4723AF5931CE}" type="datetime1">
              <a:rPr lang="en-US" smtClean="0"/>
              <a:t>3/2/13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7987" y="2048256"/>
            <a:ext cx="3427413" cy="420624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2039112"/>
            <a:ext cx="457200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AA63A221-7661-0B40-90A3-8BC7960888D2}" type="datetime1">
              <a:rPr lang="en-US" smtClean="0"/>
              <a:t>3/2/13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AF5F1-AA12-5343-BD86-309ED638D0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54B5B-C25E-234F-8BFD-D093852D8991}" type="datetime1">
              <a:rPr lang="en-US" smtClean="0"/>
              <a:t>3/2/13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84B5EDB8-AC91-B94F-9B62-2FAB6AEC32C3}" type="datetime1">
              <a:rPr lang="en-US" smtClean="0"/>
              <a:t>3/2/13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28616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A90478F3-D7DB-6C43-B879-F17F938D54B4}" type="datetime1">
              <a:rPr lang="en-US" smtClean="0"/>
              <a:t>3/2/13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6601968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43800" y="1129553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43800" y="2629169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94CDA-6930-1649-82D5-0A40418D899D}" type="datetime1">
              <a:rPr lang="en-US" smtClean="0"/>
              <a:t>3/2/13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AF5F1-AA12-5343-BD86-309ED638D0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87553" y="1129554"/>
            <a:ext cx="914400" cy="5533278"/>
          </a:xfrm>
        </p:spPr>
        <p:txBody>
          <a:bodyPr vert="eaVert" lIns="274320" tIns="685800" bIns="68580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1734671"/>
            <a:ext cx="6426200" cy="4542304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2B51C-F73F-7B42-8AC3-1BED12A6515B}" type="datetime1">
              <a:rPr lang="en-US" smtClean="0"/>
              <a:t>3/2/13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AF5F1-AA12-5343-BD86-309ED638D0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76FCB-497C-1E45-90CD-41A699CE36C2}" type="datetime1">
              <a:rPr lang="en-US" smtClean="0"/>
              <a:t>3/2/13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AF5F1-AA12-5343-BD86-309ED638D0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25435"/>
            <a:ext cx="89154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943600"/>
            <a:ext cx="800100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 anchor="t" anchorCtr="0"/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EF077-D6CF-414D-B0D7-9027B9A438D2}" type="datetime1">
              <a:rPr lang="en-US" smtClean="0"/>
              <a:t>3/2/13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3886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399"/>
            <a:ext cx="8915400" cy="2286000"/>
          </a:xfrm>
          <a:solidFill>
            <a:schemeClr val="tx2"/>
          </a:solidFill>
        </p:spPr>
        <p:txBody>
          <a:bodyPr vert="horz" lIns="1188720" tIns="45720" rIns="274320" bIns="45720" rtlCol="0" anchor="b" anchorCtr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484607"/>
            <a:ext cx="8001000" cy="77724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8F4DC-A7D7-D94D-B196-F00ADDD18D2D}" type="datetime1">
              <a:rPr lang="en-US" smtClean="0"/>
              <a:t>3/2/13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AF5F1-AA12-5343-BD86-309ED638D0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7534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9E0760AB-9038-3644-BBC5-B0E52D7B4EDB}" type="datetime1">
              <a:rPr lang="en-US" smtClean="0"/>
              <a:t>3/2/13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AF5F1-AA12-5343-BD86-309ED638D0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588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588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7534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7534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B45EA1CE-7811-044D-A21C-B98D8A548C54}" type="datetime1">
              <a:rPr lang="en-US" smtClean="0"/>
              <a:t>3/2/13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120588" y="188259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AF5F1-AA12-5343-BD86-309ED638D0DD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B00E6-7D38-4044-A2C3-6A840B50476F}" type="datetime1">
              <a:rPr lang="en-US" smtClean="0"/>
              <a:t>3/2/13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AF5F1-AA12-5343-BD86-309ED638D0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E4980-57BE-3A4F-BF39-E4E62C0B3E87}" type="datetime1">
              <a:rPr lang="en-US" smtClean="0"/>
              <a:t>3/2/13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AF5F1-AA12-5343-BD86-309ED638D0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7534" y="2590800"/>
            <a:ext cx="3566160" cy="368617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2000"/>
            </a:lvl6pPr>
            <a:lvl7pPr marL="2055813" indent="-344488">
              <a:defRPr sz="2000"/>
            </a:lvl7pPr>
            <a:lvl8pPr marL="2055813" indent="-344488">
              <a:defRPr sz="2000"/>
            </a:lvl8pPr>
            <a:lvl9pPr marL="2055813" indent="-344488"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952" y="2039111"/>
            <a:ext cx="356616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362C6B9B-2A1E-2C4A-8DE4-C563BA326C03}" type="datetime1">
              <a:rPr lang="en-US" smtClean="0"/>
              <a:t>3/2/13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123856"/>
            <a:ext cx="8913813" cy="91440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4424" y="2595562"/>
            <a:ext cx="7610476" cy="3670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D9E8BE2-ADA6-644A-ABCF-A015A413F05E}" type="datetime1">
              <a:rPr lang="en-US" smtClean="0"/>
              <a:t>3/2/13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0588" y="1882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9894" y="65690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56AF5F1-AA12-5343-BD86-309ED638D0D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0"/>
            <a:ext cx="7999413" cy="1828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914400" y="6675120"/>
            <a:ext cx="7999413" cy="1828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  <p:sldLayoutId id="2147483953" r:id="rId12"/>
    <p:sldLayoutId id="2147483954" r:id="rId13"/>
    <p:sldLayoutId id="2147483955" r:id="rId14"/>
    <p:sldLayoutId id="2147483956" r:id="rId15"/>
  </p:sldLayoutIdLst>
  <p:hf hdr="0" ftr="0" dt="0"/>
  <p:txStyles>
    <p:titleStyle>
      <a:lvl1pPr marL="0" indent="0" algn="l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9.pn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510048"/>
            <a:ext cx="5120140" cy="1102919"/>
          </a:xfrm>
        </p:spPr>
        <p:txBody>
          <a:bodyPr>
            <a:noAutofit/>
          </a:bodyPr>
          <a:lstStyle/>
          <a:p>
            <a:pPr algn="r"/>
            <a:r>
              <a:rPr lang="en-US" sz="2000" dirty="0" smtClean="0">
                <a:latin typeface="Century Gothic"/>
                <a:cs typeface="Century Gothic"/>
              </a:rPr>
              <a:t>Unconscious Automatons</a:t>
            </a:r>
            <a:br>
              <a:rPr lang="en-US" sz="2000" dirty="0" smtClean="0">
                <a:latin typeface="Century Gothic"/>
                <a:cs typeface="Century Gothic"/>
              </a:rPr>
            </a:br>
            <a:r>
              <a:rPr lang="en-US" sz="2000" dirty="0" smtClean="0">
                <a:latin typeface="Century Gothic"/>
                <a:cs typeface="Century Gothic"/>
              </a:rPr>
              <a:t> on Facebook </a:t>
            </a:r>
            <a:br>
              <a:rPr lang="en-US" sz="2000" dirty="0" smtClean="0">
                <a:latin typeface="Century Gothic"/>
                <a:cs typeface="Century Gothic"/>
              </a:rPr>
            </a:br>
            <a:endParaRPr lang="en-US" sz="2000" dirty="0">
              <a:effectLst/>
              <a:latin typeface="Century Gothic"/>
              <a:cs typeface="Century Gothic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2324" y="5380572"/>
            <a:ext cx="5972776" cy="1275918"/>
          </a:xfrm>
        </p:spPr>
        <p:txBody>
          <a:bodyPr>
            <a:normAutofit/>
          </a:bodyPr>
          <a:lstStyle/>
          <a:p>
            <a:r>
              <a:rPr lang="en-US" sz="2200" b="1" dirty="0" smtClean="0">
                <a:cs typeface="Helvetica Neue"/>
              </a:rPr>
              <a:t>Adam Pere </a:t>
            </a:r>
            <a:r>
              <a:rPr lang="en-US" sz="1600" dirty="0" smtClean="0">
                <a:cs typeface="Helvetica Neue Light"/>
              </a:rPr>
              <a:t>– </a:t>
            </a:r>
            <a:r>
              <a:rPr lang="en-US" sz="1500" dirty="0" smtClean="0">
                <a:cs typeface="Helvetica Neue Light"/>
              </a:rPr>
              <a:t>ID Computer Science &amp; Visual Arts</a:t>
            </a:r>
          </a:p>
          <a:p>
            <a:r>
              <a:rPr lang="en-US" dirty="0" smtClean="0">
                <a:cs typeface="Helvetica Neue Light"/>
              </a:rPr>
              <a:t>Advisors: Chris </a:t>
            </a:r>
            <a:r>
              <a:rPr lang="en-US" dirty="0" err="1" smtClean="0">
                <a:cs typeface="Helvetica Neue Light"/>
              </a:rPr>
              <a:t>Fernandes</a:t>
            </a:r>
            <a:r>
              <a:rPr lang="en-US" dirty="0" smtClean="0">
                <a:cs typeface="Helvetica Neue Light"/>
              </a:rPr>
              <a:t> &amp; Fernando </a:t>
            </a:r>
            <a:r>
              <a:rPr lang="en-US" dirty="0" err="1" smtClean="0">
                <a:cs typeface="Helvetica Neue Light"/>
              </a:rPr>
              <a:t>Orellana</a:t>
            </a:r>
            <a:endParaRPr lang="en-US" dirty="0">
              <a:cs typeface="Helvetica Neue Ligh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4683" y="864591"/>
            <a:ext cx="3894458" cy="519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854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+mn-lt"/>
                <a:cs typeface="Helvetica Neue Light"/>
              </a:rPr>
              <a:t>Design - Hardware</a:t>
            </a:r>
            <a:endParaRPr lang="en-US" sz="4000" dirty="0">
              <a:latin typeface="+mn-lt"/>
              <a:cs typeface="Helvetica Neue 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4424" y="2595562"/>
            <a:ext cx="3786074" cy="3670767"/>
          </a:xfrm>
        </p:spPr>
        <p:txBody>
          <a:bodyPr>
            <a:normAutofit/>
          </a:bodyPr>
          <a:lstStyle/>
          <a:p>
            <a:r>
              <a:rPr lang="en-US" sz="2400" dirty="0" smtClean="0">
                <a:cs typeface="Helvetica Neue Light"/>
              </a:rPr>
              <a:t>Materials</a:t>
            </a:r>
          </a:p>
          <a:p>
            <a:pPr lvl="1"/>
            <a:r>
              <a:rPr lang="en-US" sz="2000" dirty="0" smtClean="0">
                <a:cs typeface="Helvetica Neue Light"/>
              </a:rPr>
              <a:t>Aluminum + Wood</a:t>
            </a:r>
          </a:p>
          <a:p>
            <a:pPr lvl="2"/>
            <a:r>
              <a:rPr lang="en-US" dirty="0" smtClean="0">
                <a:cs typeface="Helvetica Neue Light"/>
              </a:rPr>
              <a:t>Water Jet Cutter</a:t>
            </a:r>
          </a:p>
          <a:p>
            <a:pPr lvl="1"/>
            <a:endParaRPr lang="en-US" dirty="0">
              <a:cs typeface="Helvetica Neue Ligh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AF5F1-AA12-5343-BD86-309ED638D0DD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0498" y="3594812"/>
            <a:ext cx="3704861" cy="27786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24401" b="5394"/>
          <a:stretch/>
        </p:blipFill>
        <p:spPr>
          <a:xfrm>
            <a:off x="2047970" y="4099614"/>
            <a:ext cx="2466383" cy="227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342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+mn-lt"/>
                <a:cs typeface="Helvetica Neue Light"/>
              </a:rPr>
              <a:t>Design - Hardware</a:t>
            </a:r>
            <a:endParaRPr lang="en-US" sz="4000" dirty="0">
              <a:latin typeface="+mn-lt"/>
              <a:cs typeface="Helvetica Neue Ligh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77985">
            <a:off x="2787271" y="2550433"/>
            <a:ext cx="1822748" cy="136706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31535" y="2497931"/>
            <a:ext cx="20978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cs typeface="Helvetica Neue Light"/>
              </a:rPr>
              <a:t>LCD Screen</a:t>
            </a:r>
            <a:endParaRPr lang="en-US" sz="2000" dirty="0">
              <a:cs typeface="Helvetica Neue Light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288" y="2711062"/>
            <a:ext cx="1642240" cy="123168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10288" y="2497931"/>
            <a:ext cx="20978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cs typeface="Helvetica Neue Light"/>
              </a:rPr>
              <a:t>Motion Sensor</a:t>
            </a:r>
            <a:endParaRPr lang="en-US" sz="2000" dirty="0">
              <a:cs typeface="Helvetica Neue Light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4790" y="4587621"/>
            <a:ext cx="982009" cy="111107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738625" y="4142590"/>
            <a:ext cx="20978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cs typeface="Helvetica Neue Light"/>
              </a:rPr>
              <a:t>Servo Motor</a:t>
            </a:r>
            <a:endParaRPr lang="en-US" sz="2000" dirty="0">
              <a:cs typeface="Helvetica Neue Ligh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4053" y="4511922"/>
            <a:ext cx="1077031" cy="118355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294053" y="4142590"/>
            <a:ext cx="20978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cs typeface="Helvetica Neue Light"/>
              </a:rPr>
              <a:t>Webcam</a:t>
            </a:r>
            <a:endParaRPr lang="en-US" sz="2000" dirty="0">
              <a:cs typeface="Helvetica Neue Light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1867066" y="3608256"/>
            <a:ext cx="0" cy="3344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867066" y="3942742"/>
            <a:ext cx="484259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709747" y="3608256"/>
            <a:ext cx="0" cy="25979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709747" y="3868049"/>
            <a:ext cx="293900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5509704" y="5595226"/>
            <a:ext cx="0" cy="22709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5509704" y="5822319"/>
            <a:ext cx="96243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6472143" y="4057209"/>
            <a:ext cx="0" cy="177806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6462041" y="4057209"/>
            <a:ext cx="24761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9168" y="2668860"/>
            <a:ext cx="2097862" cy="16206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48756" y="2497931"/>
            <a:ext cx="20978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Helvetica Neue Light"/>
                <a:cs typeface="Helvetica Neue Light"/>
              </a:rPr>
              <a:t>Arduino</a:t>
            </a:r>
            <a:endParaRPr lang="en-US" sz="2000" dirty="0">
              <a:latin typeface="Helvetica Neue Light"/>
              <a:cs typeface="Helvetica Neue Light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3592" y="4959423"/>
            <a:ext cx="1965332" cy="1472102"/>
          </a:xfrm>
          <a:prstGeom prst="rect">
            <a:avLst/>
          </a:prstGeom>
        </p:spPr>
      </p:pic>
      <p:cxnSp>
        <p:nvCxnSpPr>
          <p:cNvPr id="45" name="Straight Connector 44"/>
          <p:cNvCxnSpPr/>
          <p:nvPr/>
        </p:nvCxnSpPr>
        <p:spPr>
          <a:xfrm>
            <a:off x="8427030" y="3389795"/>
            <a:ext cx="0" cy="177806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8149493" y="3389795"/>
            <a:ext cx="277537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3802791" y="5742228"/>
            <a:ext cx="0" cy="49624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7001966" y="4659617"/>
            <a:ext cx="20978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cs typeface="Helvetica Neue Light"/>
              </a:rPr>
              <a:t>Computer</a:t>
            </a:r>
            <a:endParaRPr lang="en-US" sz="2000" dirty="0">
              <a:cs typeface="Helvetica Neue Light"/>
            </a:endParaRPr>
          </a:p>
        </p:txBody>
      </p:sp>
      <p:pic>
        <p:nvPicPr>
          <p:cNvPr id="55" name="Picture 54" descr="electronic_layout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01" y="4475893"/>
            <a:ext cx="2025390" cy="2014786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910288" y="4142590"/>
            <a:ext cx="20978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cs typeface="Helvetica Neue Light"/>
              </a:rPr>
              <a:t>Monitor</a:t>
            </a:r>
            <a:endParaRPr lang="en-US" sz="2000" dirty="0">
              <a:cs typeface="Helvetica Neue Light"/>
            </a:endParaRPr>
          </a:p>
        </p:txBody>
      </p:sp>
      <p:cxnSp>
        <p:nvCxnSpPr>
          <p:cNvPr id="57" name="Straight Connector 56"/>
          <p:cNvCxnSpPr/>
          <p:nvPr/>
        </p:nvCxnSpPr>
        <p:spPr>
          <a:xfrm>
            <a:off x="2000505" y="5935285"/>
            <a:ext cx="0" cy="49624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3802791" y="6238468"/>
            <a:ext cx="3943012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1983685" y="6431525"/>
            <a:ext cx="584622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AF5F1-AA12-5343-BD86-309ED638D0D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130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cs typeface="Helvetica Neue Light"/>
              </a:rPr>
              <a:t>Design - Software</a:t>
            </a:r>
            <a:endParaRPr lang="en-US" sz="4000" dirty="0">
              <a:cs typeface="Helvetica Neue Ligh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AF5F1-AA12-5343-BD86-309ED638D0DD}" type="slidenum">
              <a:rPr lang="en-US" smtClean="0"/>
              <a:t>12</a:t>
            </a:fld>
            <a:endParaRPr lang="en-US"/>
          </a:p>
        </p:txBody>
      </p:sp>
      <p:pic>
        <p:nvPicPr>
          <p:cNvPr id="10" name="Picture 9" descr="diagra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57" y="2183688"/>
            <a:ext cx="7817181" cy="438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733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latin typeface="+mn-lt"/>
                <a:cs typeface="Helvetica Neue Light"/>
              </a:rPr>
              <a:t>Design – </a:t>
            </a:r>
            <a:r>
              <a:rPr lang="en-US" sz="3200" dirty="0">
                <a:latin typeface="+mn-lt"/>
                <a:cs typeface="Helvetica Neue Light"/>
              </a:rPr>
              <a:t>Software</a:t>
            </a:r>
            <a:r>
              <a:rPr lang="en-US" sz="3200" dirty="0" smtClean="0">
                <a:latin typeface="+mn-lt"/>
                <a:cs typeface="Helvetica Neue Light"/>
              </a:rPr>
              <a:t>: Robot’s </a:t>
            </a:r>
            <a:r>
              <a:rPr lang="en-US" sz="3200" dirty="0">
                <a:latin typeface="+mn-lt"/>
                <a:cs typeface="Helvetica Neue Light"/>
              </a:rPr>
              <a:t>Personality </a:t>
            </a:r>
            <a:br>
              <a:rPr lang="en-US" sz="3200" dirty="0">
                <a:latin typeface="+mn-lt"/>
                <a:cs typeface="Helvetica Neue Light"/>
              </a:rPr>
            </a:br>
            <a:endParaRPr lang="en-US" sz="3200" dirty="0">
              <a:latin typeface="+mn-lt"/>
              <a:cs typeface="Helvetica Neue Light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114424" y="2747962"/>
            <a:ext cx="7610476" cy="3670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cs typeface="Helvetica Neue Light"/>
              </a:rPr>
              <a:t>Choosing a status, comment, or caption</a:t>
            </a:r>
          </a:p>
          <a:p>
            <a:pPr lvl="1"/>
            <a:r>
              <a:rPr lang="en-US" sz="2000" dirty="0" smtClean="0">
                <a:cs typeface="Helvetica Neue Light"/>
              </a:rPr>
              <a:t>Randomly chosen from a database of pre-written comments</a:t>
            </a:r>
          </a:p>
          <a:p>
            <a:pPr lvl="1"/>
            <a:r>
              <a:rPr lang="en-US" sz="2000" dirty="0" smtClean="0">
                <a:cs typeface="Helvetica Neue Light"/>
              </a:rPr>
              <a:t>Attention to slang, punctuation</a:t>
            </a:r>
          </a:p>
          <a:p>
            <a:pPr lvl="2"/>
            <a:endParaRPr lang="en-US" dirty="0" smtClean="0">
              <a:cs typeface="Helvetica Neue Light"/>
            </a:endParaRPr>
          </a:p>
          <a:p>
            <a:pPr lvl="2"/>
            <a:endParaRPr lang="en-US" dirty="0">
              <a:cs typeface="Helvetica Neue Ligh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AF5F1-AA12-5343-BD86-309ED638D0D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118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+mn-lt"/>
                <a:cs typeface="Helvetica Neue Light"/>
              </a:rPr>
              <a:t>Design – Video</a:t>
            </a:r>
            <a:endParaRPr lang="en-US" sz="4000" dirty="0">
              <a:latin typeface="+mn-lt"/>
              <a:cs typeface="Helvetica Neue Light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114424" y="2747962"/>
            <a:ext cx="7610476" cy="3670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cs typeface="Helvetica Neue Light"/>
              </a:rPr>
              <a:t>Insert video here</a:t>
            </a:r>
          </a:p>
          <a:p>
            <a:pPr lvl="2"/>
            <a:endParaRPr lang="en-US" dirty="0" smtClean="0">
              <a:cs typeface="Helvetica Neue Light"/>
            </a:endParaRPr>
          </a:p>
          <a:p>
            <a:pPr lvl="2"/>
            <a:endParaRPr lang="en-US" dirty="0">
              <a:cs typeface="Helvetica Neue Ligh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AF5F1-AA12-5343-BD86-309ED638D0DD}" type="slidenum">
              <a:rPr lang="en-US" smtClean="0"/>
              <a:t>14</a:t>
            </a:fld>
            <a:endParaRPr lang="en-US"/>
          </a:p>
        </p:txBody>
      </p:sp>
      <p:pic>
        <p:nvPicPr>
          <p:cNvPr id="4" name="present_video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3181" y="2207867"/>
            <a:ext cx="7753259" cy="436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832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+mn-lt"/>
                <a:cs typeface="Helvetica Neue Light"/>
              </a:rPr>
              <a:t>Evaluation</a:t>
            </a:r>
            <a:endParaRPr lang="en-US" sz="3200" dirty="0">
              <a:latin typeface="+mn-lt"/>
              <a:cs typeface="Helvetica Neue 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cs typeface="Helvetica Neue Light"/>
              </a:rPr>
              <a:t>How do we know if the project is successful?</a:t>
            </a:r>
          </a:p>
          <a:p>
            <a:pPr lvl="1"/>
            <a:r>
              <a:rPr lang="en-US" dirty="0" smtClean="0">
                <a:cs typeface="Helvetica Neue Light"/>
              </a:rPr>
              <a:t>Working Robots</a:t>
            </a:r>
          </a:p>
          <a:p>
            <a:pPr lvl="1"/>
            <a:r>
              <a:rPr lang="en-US" dirty="0" smtClean="0">
                <a:cs typeface="Helvetica Neue Light"/>
              </a:rPr>
              <a:t>Aesthetically pleasing</a:t>
            </a:r>
          </a:p>
          <a:p>
            <a:pPr lvl="1"/>
            <a:r>
              <a:rPr lang="en-US" dirty="0" smtClean="0">
                <a:cs typeface="Helvetica Neue Light"/>
              </a:rPr>
              <a:t>Viewers begin to think about </a:t>
            </a:r>
            <a:endParaRPr lang="en-US" dirty="0">
              <a:cs typeface="Helvetica Neue Ligh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AF5F1-AA12-5343-BD86-309ED638D0D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866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+mn-lt"/>
                <a:cs typeface="Helvetica Neue Light"/>
              </a:rPr>
              <a:t>Near Future Work</a:t>
            </a:r>
            <a:endParaRPr lang="en-US" sz="4000" dirty="0">
              <a:latin typeface="+mn-lt"/>
              <a:cs typeface="Helvetica Neue 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cs typeface="Helvetica Neue Light"/>
              </a:rPr>
              <a:t>Finish other two robots (replication of the 1</a:t>
            </a:r>
            <a:r>
              <a:rPr lang="en-US" sz="2400" baseline="30000" dirty="0" smtClean="0">
                <a:cs typeface="Helvetica Neue Light"/>
              </a:rPr>
              <a:t>st</a:t>
            </a:r>
            <a:r>
              <a:rPr lang="en-US" sz="2400" dirty="0" smtClean="0">
                <a:cs typeface="Helvetica Neue Light"/>
              </a:rPr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AF5F1-AA12-5343-BD86-309ED638D0D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910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+mn-lt"/>
                <a:cs typeface="Helvetica Neue Light"/>
              </a:rPr>
              <a:t>Questions</a:t>
            </a:r>
            <a:endParaRPr lang="en-US" sz="3200" dirty="0">
              <a:latin typeface="+mn-lt"/>
              <a:cs typeface="Helvetica Neue 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cs typeface="Helvetica Neue Light"/>
              </a:rPr>
              <a:t>Any questions?</a:t>
            </a:r>
          </a:p>
          <a:p>
            <a:pPr marL="0" indent="0">
              <a:buNone/>
            </a:pPr>
            <a:endParaRPr lang="en-US" dirty="0" smtClean="0">
              <a:cs typeface="Helvetica Neue Light"/>
            </a:endParaRPr>
          </a:p>
          <a:p>
            <a:endParaRPr lang="en-US" dirty="0">
              <a:cs typeface="Helvetica Neue Ligh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AF5F1-AA12-5343-BD86-309ED638D0D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769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+mn-lt"/>
                <a:cs typeface="Helvetica Neue Light"/>
              </a:rPr>
              <a:t>Works Cited</a:t>
            </a:r>
            <a:endParaRPr lang="en-US" sz="3200" dirty="0">
              <a:latin typeface="+mn-lt"/>
              <a:cs typeface="Helvetica Neue 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400" dirty="0">
                <a:cs typeface="Helvetica Neue Light"/>
              </a:rPr>
              <a:t>1. "May 2012 - Top U.S. Web Brands and News Websites." May 2012 - Top U.S. Web Brands and News Websites. Nielson, 22 June 2012. Web. 17 Sept. 2012. &lt;http://</a:t>
            </a:r>
            <a:r>
              <a:rPr lang="en-US" sz="1400" dirty="0" err="1">
                <a:cs typeface="Helvetica Neue Light"/>
              </a:rPr>
              <a:t>blog.nielsen.com</a:t>
            </a:r>
            <a:r>
              <a:rPr lang="en-US" sz="1400" dirty="0">
                <a:cs typeface="Helvetica Neue Light"/>
              </a:rPr>
              <a:t>/</a:t>
            </a:r>
            <a:r>
              <a:rPr lang="en-US" sz="1400" dirty="0" err="1">
                <a:cs typeface="Helvetica Neue Light"/>
              </a:rPr>
              <a:t>nielsenwire</a:t>
            </a:r>
            <a:r>
              <a:rPr lang="en-US" sz="1400" dirty="0">
                <a:cs typeface="Helvetica Neue Light"/>
              </a:rPr>
              <a:t>/</a:t>
            </a:r>
            <a:r>
              <a:rPr lang="en-US" sz="1400" dirty="0" err="1">
                <a:cs typeface="Helvetica Neue Light"/>
              </a:rPr>
              <a:t>online_mobile</a:t>
            </a:r>
            <a:r>
              <a:rPr lang="en-US" sz="1400" dirty="0">
                <a:cs typeface="Helvetica Neue Light"/>
              </a:rPr>
              <a:t>/may-2012-top-u-s- web-brands-and-news-websites/&gt;. </a:t>
            </a:r>
            <a:endParaRPr lang="en-US" sz="1400" dirty="0" smtClean="0">
              <a:cs typeface="Helvetica Neue Light"/>
            </a:endParaRPr>
          </a:p>
          <a:p>
            <a:r>
              <a:rPr lang="en-US" sz="1400" dirty="0" smtClean="0">
                <a:cs typeface="Helvetica Neue Light"/>
              </a:rPr>
              <a:t>2. Lee, </a:t>
            </a:r>
            <a:r>
              <a:rPr lang="en-US" sz="1400" dirty="0" err="1" smtClean="0">
                <a:cs typeface="Helvetica Neue Light"/>
              </a:rPr>
              <a:t>Rainie</a:t>
            </a:r>
            <a:r>
              <a:rPr lang="en-US" sz="1400" dirty="0" smtClean="0">
                <a:cs typeface="Helvetica Neue Light"/>
              </a:rPr>
              <a:t> “The Internet as a Diversion and Destination.” December 2, 2012 – Pew Internet and American Life Project. Pew Research Center. Web</a:t>
            </a:r>
            <a:r>
              <a:rPr lang="en-US" sz="1400" dirty="0">
                <a:cs typeface="Helvetica Neue Light"/>
              </a:rPr>
              <a:t>. http://</a:t>
            </a:r>
            <a:r>
              <a:rPr lang="en-US" sz="1400" dirty="0" err="1">
                <a:cs typeface="Helvetica Neue Light"/>
              </a:rPr>
              <a:t>pewinternet.org</a:t>
            </a:r>
            <a:r>
              <a:rPr lang="en-US" sz="1400" dirty="0">
                <a:cs typeface="Helvetica Neue Light"/>
              </a:rPr>
              <a:t>/~/media//Files/Reports/2011/</a:t>
            </a:r>
            <a:r>
              <a:rPr lang="en-US" sz="1400" dirty="0" err="1">
                <a:cs typeface="Helvetica Neue Light"/>
              </a:rPr>
              <a:t>PIP_Logging</a:t>
            </a:r>
            <a:r>
              <a:rPr lang="en-US" sz="1400" dirty="0">
                <a:cs typeface="Helvetica Neue Light"/>
              </a:rPr>
              <a:t>-on-for-</a:t>
            </a:r>
            <a:r>
              <a:rPr lang="en-US" sz="1400" dirty="0" err="1" smtClean="0">
                <a:cs typeface="Helvetica Neue Light"/>
              </a:rPr>
              <a:t>fun.pdf</a:t>
            </a:r>
            <a:r>
              <a:rPr lang="en-US" sz="1400" dirty="0" smtClean="0">
                <a:cs typeface="Helvetica Neue Light"/>
              </a:rPr>
              <a:t>.</a:t>
            </a:r>
            <a:endParaRPr lang="en-US" dirty="0">
              <a:cs typeface="Helvetica Neue Ligh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AF5F1-AA12-5343-BD86-309ED638D0D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100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cs typeface="Helvetica Neue Light"/>
              </a:rPr>
              <a:t>Introduction</a:t>
            </a:r>
            <a:endParaRPr lang="en-US" sz="4000" dirty="0">
              <a:cs typeface="Helvetica Neue 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>
                <a:cs typeface="Helvetica Neue Light"/>
              </a:rPr>
              <a:t>Internet + Facebook</a:t>
            </a:r>
          </a:p>
          <a:p>
            <a:pPr lvl="1"/>
            <a:r>
              <a:rPr lang="en-US" sz="2000" dirty="0" smtClean="0">
                <a:cs typeface="Helvetica Neue Light"/>
              </a:rPr>
              <a:t>Mindless Web browsing</a:t>
            </a:r>
          </a:p>
          <a:p>
            <a:r>
              <a:rPr lang="en-US" sz="2400" dirty="0" smtClean="0">
                <a:cs typeface="Helvetica Neue Light"/>
              </a:rPr>
              <a:t>3 robots</a:t>
            </a:r>
          </a:p>
          <a:p>
            <a:pPr lvl="1"/>
            <a:r>
              <a:rPr lang="en-US" sz="2000" dirty="0" smtClean="0">
                <a:cs typeface="Helvetica Neue Light"/>
              </a:rPr>
              <a:t>Sensors + Webcam “eye” to take photos of surroundings</a:t>
            </a:r>
          </a:p>
          <a:p>
            <a:pPr lvl="1"/>
            <a:r>
              <a:rPr lang="en-US" sz="2000" dirty="0" smtClean="0">
                <a:cs typeface="Helvetica Neue Light"/>
              </a:rPr>
              <a:t>Facebook Accounts</a:t>
            </a:r>
            <a:endParaRPr lang="en-US" sz="2000" dirty="0">
              <a:cs typeface="Helvetica Neue Ligh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AF5F1-AA12-5343-BD86-309ED638D0D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59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+mn-lt"/>
                <a:cs typeface="Helvetica Neue Light"/>
              </a:rPr>
              <a:t>Motivation</a:t>
            </a:r>
            <a:endParaRPr lang="en-US" sz="4000" dirty="0">
              <a:latin typeface="+mn-lt"/>
              <a:cs typeface="Helvetica Neue 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>
                <a:cs typeface="Helvetica Neue Light"/>
              </a:rPr>
              <a:t>The Internet has </a:t>
            </a:r>
            <a:r>
              <a:rPr lang="en-US" sz="2400" dirty="0">
                <a:cs typeface="Helvetica Neue Light"/>
              </a:rPr>
              <a:t>changed the way we </a:t>
            </a:r>
            <a:endParaRPr lang="en-US" sz="2400" dirty="0" smtClean="0">
              <a:cs typeface="Helvetica Neue Light"/>
            </a:endParaRPr>
          </a:p>
          <a:p>
            <a:pPr lvl="1"/>
            <a:r>
              <a:rPr lang="en-US" sz="2000" dirty="0">
                <a:cs typeface="Helvetica Neue Light"/>
              </a:rPr>
              <a:t>t</a:t>
            </a:r>
            <a:r>
              <a:rPr lang="en-US" sz="2000" dirty="0" smtClean="0">
                <a:cs typeface="Helvetica Neue Light"/>
              </a:rPr>
              <a:t>hink</a:t>
            </a:r>
            <a:endParaRPr lang="en-US" sz="2000" dirty="0">
              <a:cs typeface="Helvetica Neue Light"/>
            </a:endParaRPr>
          </a:p>
          <a:p>
            <a:pPr lvl="1"/>
            <a:r>
              <a:rPr lang="en-US" sz="2000" dirty="0" smtClean="0">
                <a:cs typeface="Helvetica Neue Light"/>
              </a:rPr>
              <a:t>interact </a:t>
            </a:r>
            <a:r>
              <a:rPr lang="en-US" sz="2000" dirty="0">
                <a:cs typeface="Helvetica Neue Light"/>
              </a:rPr>
              <a:t>with one </a:t>
            </a:r>
            <a:r>
              <a:rPr lang="en-US" sz="2000" dirty="0" smtClean="0">
                <a:cs typeface="Helvetica Neue Light"/>
              </a:rPr>
              <a:t>another</a:t>
            </a:r>
          </a:p>
          <a:p>
            <a:pPr lvl="1"/>
            <a:r>
              <a:rPr lang="en-US" sz="2000" dirty="0" smtClean="0">
                <a:cs typeface="Helvetica Neue Light"/>
              </a:rPr>
              <a:t>spend </a:t>
            </a:r>
            <a:r>
              <a:rPr lang="en-US" sz="2000" dirty="0">
                <a:cs typeface="Helvetica Neue Light"/>
              </a:rPr>
              <a:t>our free </a:t>
            </a:r>
            <a:r>
              <a:rPr lang="en-US" sz="2000" dirty="0" smtClean="0">
                <a:cs typeface="Helvetica Neue Light"/>
              </a:rPr>
              <a:t>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AF5F1-AA12-5343-BD86-309ED638D0D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442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+mn-lt"/>
                <a:cs typeface="Helvetica Neue Light"/>
              </a:rPr>
              <a:t>Motivation – “</a:t>
            </a:r>
            <a:r>
              <a:rPr lang="en-US" sz="4000" dirty="0" err="1" smtClean="0">
                <a:latin typeface="+mn-lt"/>
                <a:cs typeface="Helvetica Neue Light"/>
              </a:rPr>
              <a:t>Cyberloafing</a:t>
            </a:r>
            <a:r>
              <a:rPr lang="en-US" sz="4000" dirty="0" smtClean="0">
                <a:latin typeface="+mn-lt"/>
                <a:cs typeface="Helvetica Neue Light"/>
              </a:rPr>
              <a:t>”</a:t>
            </a:r>
            <a:endParaRPr lang="en-US" sz="4000" dirty="0">
              <a:latin typeface="+mn-lt"/>
              <a:cs typeface="Helvetica Neue Ligh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AF5F1-AA12-5343-BD86-309ED638D0DD}" type="slidenum">
              <a:rPr lang="en-US" smtClean="0"/>
              <a:t>4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30893" y="2291005"/>
            <a:ext cx="5458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cs typeface="Helvetica Neue Light"/>
              </a:rPr>
              <a:t>Do you ever go online for no particular reason, just for fun or to pass the time?</a:t>
            </a:r>
            <a:endParaRPr lang="en-US" dirty="0">
              <a:cs typeface="Helvetica Neue Light"/>
            </a:endParaRPr>
          </a:p>
        </p:txBody>
      </p:sp>
      <p:pic>
        <p:nvPicPr>
          <p:cNvPr id="5" name="Picture 4" descr="graph_notex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61" y="3013845"/>
            <a:ext cx="5097043" cy="309827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03314" y="4058596"/>
            <a:ext cx="3310499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cs typeface="Helvetica Neue Light"/>
              </a:rPr>
              <a:t>"When you're not looking for anything special, the un-special will do just fine</a:t>
            </a:r>
            <a:r>
              <a:rPr lang="en-US" dirty="0" smtClean="0">
                <a:cs typeface="Helvetica Neue Light"/>
              </a:rPr>
              <a:t>,” </a:t>
            </a:r>
          </a:p>
          <a:p>
            <a:endParaRPr lang="en-US" dirty="0" smtClean="0">
              <a:cs typeface="Helvetica Neue Light"/>
            </a:endParaRPr>
          </a:p>
          <a:p>
            <a:pPr algn="r"/>
            <a:r>
              <a:rPr lang="en-US" dirty="0" smtClean="0">
                <a:cs typeface="Helvetica Neue Light"/>
              </a:rPr>
              <a:t>– Mitch </a:t>
            </a:r>
            <a:r>
              <a:rPr lang="en-US" dirty="0" err="1" smtClean="0">
                <a:cs typeface="Helvetica Neue Light"/>
              </a:rPr>
              <a:t>Albom</a:t>
            </a:r>
            <a:r>
              <a:rPr lang="en-US" dirty="0" smtClean="0">
                <a:cs typeface="Helvetica Neue Light"/>
              </a:rPr>
              <a:t>,</a:t>
            </a:r>
          </a:p>
          <a:p>
            <a:pPr algn="r"/>
            <a:r>
              <a:rPr lang="en-US" dirty="0" smtClean="0">
                <a:cs typeface="Helvetica Neue Light"/>
              </a:rPr>
              <a:t> Free Press Columnist</a:t>
            </a:r>
            <a:endParaRPr lang="en-US" dirty="0">
              <a:cs typeface="Helvetica Neue Light"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-505583" y="4134615"/>
            <a:ext cx="20729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j-lt"/>
                <a:cs typeface="Helvetica Neue Light"/>
              </a:rPr>
              <a:t>% answered “yes”</a:t>
            </a:r>
            <a:endParaRPr lang="en-US" sz="1400" dirty="0">
              <a:latin typeface="+mj-l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4027228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cs typeface="Helvetica Neue Light"/>
              </a:rPr>
              <a:t>Motivation</a:t>
            </a:r>
            <a:endParaRPr lang="en-US" sz="4000" dirty="0">
              <a:cs typeface="Helvetica Neue 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>
                <a:latin typeface="+mj-lt"/>
                <a:cs typeface="Helvetica Neue Light"/>
              </a:rPr>
              <a:t>According to a Nielsen report the average </a:t>
            </a:r>
            <a:r>
              <a:rPr lang="en-US" sz="2400" dirty="0">
                <a:latin typeface="+mj-lt"/>
                <a:cs typeface="Helvetica Neue Light"/>
              </a:rPr>
              <a:t>American spends </a:t>
            </a:r>
            <a:r>
              <a:rPr lang="en-US" sz="2400" dirty="0" smtClean="0">
                <a:latin typeface="+mj-lt"/>
                <a:cs typeface="Helvetica Neue Light"/>
              </a:rPr>
              <a:t>approximately</a:t>
            </a:r>
          </a:p>
          <a:p>
            <a:pPr lvl="1"/>
            <a:r>
              <a:rPr lang="en-US" sz="2000" dirty="0" smtClean="0">
                <a:latin typeface="+mj-lt"/>
                <a:cs typeface="Helvetica Neue Light"/>
              </a:rPr>
              <a:t>29 hours/month </a:t>
            </a:r>
            <a:r>
              <a:rPr lang="en-US" sz="2000" dirty="0">
                <a:latin typeface="+mj-lt"/>
                <a:cs typeface="Helvetica Neue Light"/>
              </a:rPr>
              <a:t>on the </a:t>
            </a:r>
            <a:r>
              <a:rPr lang="en-US" sz="2000" dirty="0" smtClean="0">
                <a:latin typeface="+mj-lt"/>
                <a:cs typeface="Helvetica Neue Light"/>
              </a:rPr>
              <a:t>Internet</a:t>
            </a:r>
          </a:p>
          <a:p>
            <a:pPr lvl="1"/>
            <a:r>
              <a:rPr lang="en-US" sz="2000" dirty="0" smtClean="0">
                <a:latin typeface="+mj-lt"/>
                <a:cs typeface="Helvetica Neue Light"/>
              </a:rPr>
              <a:t>8 </a:t>
            </a:r>
            <a:r>
              <a:rPr lang="en-US" sz="2000" dirty="0">
                <a:latin typeface="+mj-lt"/>
                <a:cs typeface="Helvetica Neue Light"/>
              </a:rPr>
              <a:t>of those on </a:t>
            </a:r>
            <a:r>
              <a:rPr lang="en-US" sz="2000" dirty="0" smtClean="0">
                <a:latin typeface="+mj-lt"/>
                <a:cs typeface="Helvetica Neue Light"/>
              </a:rPr>
              <a:t>Facebook </a:t>
            </a:r>
            <a:r>
              <a:rPr lang="en-US" sz="2000" baseline="30000" dirty="0" smtClean="0">
                <a:latin typeface="+mj-lt"/>
                <a:cs typeface="Helvetica Neue Light"/>
              </a:rPr>
              <a:t>[</a:t>
            </a:r>
            <a:r>
              <a:rPr lang="en-US" sz="2000" baseline="30000" dirty="0">
                <a:latin typeface="+mj-lt"/>
                <a:cs typeface="Helvetica Neue Light"/>
              </a:rPr>
              <a:t>1</a:t>
            </a:r>
            <a:r>
              <a:rPr lang="en-US" sz="2000" baseline="30000" dirty="0" smtClean="0">
                <a:latin typeface="+mj-lt"/>
                <a:cs typeface="Helvetica Neue Light"/>
              </a:rPr>
              <a:t>] </a:t>
            </a:r>
            <a:endParaRPr lang="en-US" sz="2000" baseline="30000" dirty="0">
              <a:latin typeface="+mj-lt"/>
              <a:cs typeface="Helvetica Neue Light"/>
            </a:endParaRPr>
          </a:p>
        </p:txBody>
      </p:sp>
      <p:pic>
        <p:nvPicPr>
          <p:cNvPr id="4" name="Picture 3" descr="Screen Shot 2012-11-03 at 12.03.3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357718"/>
            <a:ext cx="2781300" cy="8255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AF5F1-AA12-5343-BD86-309ED638D0D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377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+mn-lt"/>
                <a:cs typeface="Helvetica Neue Light"/>
              </a:rPr>
              <a:t>What are we doing on Facebook?</a:t>
            </a:r>
            <a:endParaRPr lang="en-US" dirty="0">
              <a:latin typeface="+mn-lt"/>
              <a:cs typeface="Helvetica Neue 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>
                <a:cs typeface="Helvetica Neue Light"/>
              </a:rPr>
              <a:t>Posting content for the user’s friends to see </a:t>
            </a:r>
          </a:p>
          <a:p>
            <a:pPr lvl="1"/>
            <a:r>
              <a:rPr lang="en-US" sz="2400" dirty="0" smtClean="0">
                <a:cs typeface="Helvetica Neue Light"/>
              </a:rPr>
              <a:t>Status updates</a:t>
            </a:r>
          </a:p>
          <a:p>
            <a:pPr lvl="1"/>
            <a:r>
              <a:rPr lang="en-US" sz="2400" dirty="0" smtClean="0">
                <a:cs typeface="Helvetica Neue Light"/>
              </a:rPr>
              <a:t>Comments</a:t>
            </a:r>
          </a:p>
          <a:p>
            <a:pPr lvl="1"/>
            <a:r>
              <a:rPr lang="en-US" sz="2400" dirty="0" smtClean="0">
                <a:cs typeface="Helvetica Neue Light"/>
              </a:rPr>
              <a:t>Photos/Videos</a:t>
            </a:r>
          </a:p>
          <a:p>
            <a:r>
              <a:rPr lang="en-US" sz="2400" dirty="0" smtClean="0">
                <a:cs typeface="Helvetica Neue Light"/>
              </a:rPr>
              <a:t>Reading/scrolling through friend’s content</a:t>
            </a:r>
          </a:p>
        </p:txBody>
      </p:sp>
      <p:pic>
        <p:nvPicPr>
          <p:cNvPr id="4" name="Picture 3" descr="Screen Shot 2012-11-03 at 12.03.3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357718"/>
            <a:ext cx="2781300" cy="8255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AF5F1-AA12-5343-BD86-309ED638D0D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074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Century Gothic"/>
                <a:cs typeface="Century Gothic"/>
              </a:rPr>
              <a:t>Design</a:t>
            </a:r>
            <a:endParaRPr lang="en-US" sz="4000" dirty="0">
              <a:latin typeface="Century Gothic"/>
              <a:cs typeface="Century Goth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4424" y="2544076"/>
            <a:ext cx="7610476" cy="3670767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Century Gothic"/>
                <a:cs typeface="Century Gothic"/>
              </a:rPr>
              <a:t>3 Robots + 1 Monitor</a:t>
            </a:r>
            <a:endParaRPr lang="en-US" sz="2400" dirty="0">
              <a:latin typeface="Century Gothic"/>
              <a:cs typeface="Century Gothic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488" y="2979798"/>
            <a:ext cx="6985426" cy="349271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AF5F1-AA12-5343-BD86-309ED638D0D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011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+mn-lt"/>
                <a:cs typeface="Helvetica Neue Light"/>
              </a:rPr>
              <a:t>Design</a:t>
            </a:r>
            <a:endParaRPr lang="en-US" sz="4000" dirty="0">
              <a:latin typeface="+mn-lt"/>
              <a:cs typeface="Helvetica Neue Ligh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5349" t="1773" r="17339" b="1773"/>
          <a:stretch/>
        </p:blipFill>
        <p:spPr>
          <a:xfrm>
            <a:off x="364523" y="2595563"/>
            <a:ext cx="5122785" cy="3670300"/>
          </a:xfrm>
        </p:spPr>
      </p:pic>
      <p:sp>
        <p:nvSpPr>
          <p:cNvPr id="5" name="TextBox 4"/>
          <p:cNvSpPr txBox="1"/>
          <p:nvPr/>
        </p:nvSpPr>
        <p:spPr>
          <a:xfrm>
            <a:off x="3524403" y="3364250"/>
            <a:ext cx="2217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cs typeface="Helvetica Neue Light"/>
              </a:rPr>
              <a:t>Webcam</a:t>
            </a:r>
            <a:endParaRPr lang="en-US" sz="2000" dirty="0">
              <a:solidFill>
                <a:schemeClr val="bg1"/>
              </a:solidFill>
              <a:cs typeface="Helvetica Neue Ligh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41136" y="4532975"/>
            <a:ext cx="10442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cs typeface="Helvetica Neue Light"/>
              </a:rPr>
              <a:t>LCD</a:t>
            </a:r>
          </a:p>
          <a:p>
            <a:r>
              <a:rPr lang="en-US" sz="2000" dirty="0" smtClean="0">
                <a:solidFill>
                  <a:schemeClr val="bg1"/>
                </a:solidFill>
                <a:cs typeface="Helvetica Neue Light"/>
              </a:rPr>
              <a:t>Screen</a:t>
            </a:r>
            <a:endParaRPr lang="en-US" sz="2000" dirty="0">
              <a:solidFill>
                <a:schemeClr val="bg1"/>
              </a:solidFill>
              <a:cs typeface="Helvetica Neue Ligh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59687" y="4809974"/>
            <a:ext cx="8258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cs typeface="Helvetica Neue Light"/>
              </a:rPr>
              <a:t>LED’s</a:t>
            </a:r>
            <a:endParaRPr lang="en-US" sz="2000" dirty="0">
              <a:solidFill>
                <a:schemeClr val="bg1"/>
              </a:solidFill>
              <a:cs typeface="Helvetica Neue Ligh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3020" y="2902303"/>
            <a:ext cx="9801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cs typeface="Helvetica Neue Light"/>
              </a:rPr>
              <a:t>Sensor</a:t>
            </a:r>
            <a:endParaRPr lang="en-US" sz="2000" dirty="0">
              <a:solidFill>
                <a:schemeClr val="bg1"/>
              </a:solidFill>
              <a:cs typeface="Helvetica Neue Light"/>
            </a:endParaRPr>
          </a:p>
        </p:txBody>
      </p:sp>
      <p:sp>
        <p:nvSpPr>
          <p:cNvPr id="11" name="Up-Down Arrow 10"/>
          <p:cNvSpPr/>
          <p:nvPr/>
        </p:nvSpPr>
        <p:spPr>
          <a:xfrm>
            <a:off x="2460434" y="3548916"/>
            <a:ext cx="200538" cy="639686"/>
          </a:xfrm>
          <a:prstGeom prst="upDownArrow">
            <a:avLst/>
          </a:prstGeom>
          <a:solidFill>
            <a:schemeClr val="bg1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elvetica Neue Light"/>
              <a:cs typeface="Helvetica Neue Ligh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AF5F1-AA12-5343-BD86-309ED638D0DD}" type="slidenum">
              <a:rPr lang="en-US" smtClean="0">
                <a:latin typeface="Helvetica Neue Light"/>
                <a:cs typeface="Helvetica Neue Light"/>
              </a:rPr>
              <a:t>8</a:t>
            </a:fld>
            <a:endParaRPr lang="en-US">
              <a:latin typeface="Helvetica Neue Light"/>
              <a:cs typeface="Helvetica Neue Ligh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4012" y="3615328"/>
            <a:ext cx="2905882" cy="183529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884012" y="3158435"/>
            <a:ext cx="1910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cs typeface="Helvetica Neue Light"/>
              </a:rPr>
              <a:t>m</a:t>
            </a:r>
            <a:r>
              <a:rPr lang="en-US" sz="2000" dirty="0" smtClean="0">
                <a:cs typeface="Helvetica Neue Light"/>
              </a:rPr>
              <a:t>onitor</a:t>
            </a:r>
            <a:endParaRPr lang="en-US" sz="2000" dirty="0"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317911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+mn-lt"/>
                <a:cs typeface="Helvetica Neue Light"/>
              </a:rPr>
              <a:t>Design – Final Product</a:t>
            </a:r>
            <a:endParaRPr lang="en-US" sz="4000" dirty="0">
              <a:latin typeface="+mn-lt"/>
              <a:cs typeface="Helvetica Neue Ligh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9333" r="28861"/>
          <a:stretch/>
        </p:blipFill>
        <p:spPr>
          <a:xfrm>
            <a:off x="990325" y="2299331"/>
            <a:ext cx="3248630" cy="4064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AF5F1-AA12-5343-BD86-309ED638D0DD}" type="slidenum">
              <a:rPr lang="en-US" smtClean="0"/>
              <a:t>9</a:t>
            </a:fld>
            <a:endParaRPr lang="en-US"/>
          </a:p>
        </p:txBody>
      </p:sp>
      <p:pic>
        <p:nvPicPr>
          <p:cNvPr id="4" name="Picture 3" descr="2013-03-01 23.56.5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646" y="2409767"/>
            <a:ext cx="3148343" cy="395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266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erception">
  <a:themeElements>
    <a:clrScheme name="Perception">
      <a:dk1>
        <a:sysClr val="windowText" lastClr="000000"/>
      </a:dk1>
      <a:lt1>
        <a:sysClr val="window" lastClr="FFFFFF"/>
      </a:lt1>
      <a:dk2>
        <a:srgbClr val="333333"/>
      </a:dk2>
      <a:lt2>
        <a:srgbClr val="BBC0AC"/>
      </a:lt2>
      <a:accent1>
        <a:srgbClr val="A2C816"/>
      </a:accent1>
      <a:accent2>
        <a:srgbClr val="E07602"/>
      </a:accent2>
      <a:accent3>
        <a:srgbClr val="E4C402"/>
      </a:accent3>
      <a:accent4>
        <a:srgbClr val="7DC1EF"/>
      </a:accent4>
      <a:accent5>
        <a:srgbClr val="21449B"/>
      </a:accent5>
      <a:accent6>
        <a:srgbClr val="A2B170"/>
      </a:accent6>
      <a:hlink>
        <a:srgbClr val="8DA440"/>
      </a:hlink>
      <a:folHlink>
        <a:srgbClr val="4C4F3F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Perception.thmx</Template>
  <TotalTime>1451</TotalTime>
  <Words>623</Words>
  <Application>Microsoft Macintosh PowerPoint</Application>
  <PresentationFormat>On-screen Show (4:3)</PresentationFormat>
  <Paragraphs>114</Paragraphs>
  <Slides>18</Slides>
  <Notes>9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Perception</vt:lpstr>
      <vt:lpstr>Unconscious Automatons  on Facebook  </vt:lpstr>
      <vt:lpstr>Introduction</vt:lpstr>
      <vt:lpstr>Motivation</vt:lpstr>
      <vt:lpstr>Motivation – “Cyberloafing”</vt:lpstr>
      <vt:lpstr>Motivation</vt:lpstr>
      <vt:lpstr>What are we doing on Facebook?</vt:lpstr>
      <vt:lpstr>Design</vt:lpstr>
      <vt:lpstr>Design</vt:lpstr>
      <vt:lpstr>Design – Final Product</vt:lpstr>
      <vt:lpstr>Design - Hardware</vt:lpstr>
      <vt:lpstr>Design - Hardware</vt:lpstr>
      <vt:lpstr>Design - Software</vt:lpstr>
      <vt:lpstr>Design – Software: Robot’s Personality  </vt:lpstr>
      <vt:lpstr>Design – Video</vt:lpstr>
      <vt:lpstr>Evaluation</vt:lpstr>
      <vt:lpstr>Near Future Work</vt:lpstr>
      <vt:lpstr>Questions</vt:lpstr>
      <vt:lpstr>Works Cited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Facebook &amp; Robots</dc:title>
  <dc:creator>Adam Pere</dc:creator>
  <cp:lastModifiedBy>Adam Pere</cp:lastModifiedBy>
  <cp:revision>112</cp:revision>
  <cp:lastPrinted>2013-03-01T15:03:00Z</cp:lastPrinted>
  <dcterms:created xsi:type="dcterms:W3CDTF">2012-11-03T14:46:19Z</dcterms:created>
  <dcterms:modified xsi:type="dcterms:W3CDTF">2013-03-02T09:03:13Z</dcterms:modified>
</cp:coreProperties>
</file>