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2"/>
  </p:sldMasterIdLst>
  <p:notesMasterIdLst>
    <p:notesMasterId r:id="rId4"/>
  </p:notesMasterIdLst>
  <p:sldIdLst>
    <p:sldId id="256" r:id="rId3"/>
  </p:sldIdLst>
  <p:sldSz cx="32918400" cy="43891200"/>
  <p:notesSz cx="6716713" cy="9239250"/>
  <p:defaultTextStyle>
    <a:defPPr>
      <a:defRPr lang="en-US"/>
    </a:defPPr>
    <a:lvl1pPr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a:srgbClr val="333399"/>
    <a:srgbClr val="000099"/>
    <a:srgbClr val="FFBF0B"/>
    <a:srgbClr val="FF3300"/>
    <a:srgbClr val="FF0000"/>
    <a:srgbClr val="9F9FC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333" autoAdjust="0"/>
  </p:normalViewPr>
  <p:slideViewPr>
    <p:cSldViewPr>
      <p:cViewPr>
        <p:scale>
          <a:sx n="33" d="100"/>
          <a:sy n="33" d="100"/>
        </p:scale>
        <p:origin x="-584" y="-72"/>
      </p:cViewPr>
      <p:guideLst>
        <p:guide orient="horz" pos="13824"/>
        <p:guide pos="912"/>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37" d="100"/>
          <a:sy n="37" d="100"/>
        </p:scale>
        <p:origin x="-1488" y="-84"/>
      </p:cViewPr>
      <p:guideLst>
        <p:guide orient="horz" pos="2910"/>
        <p:guide pos="2115"/>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1.xml"/><Relationship Id="rId4" Type="http://schemas.openxmlformats.org/officeDocument/2006/relationships/notesMaster" Target="notesMasters/notesMaster1.xml"/><Relationship Id="rId5" Type="http://schemas.openxmlformats.org/officeDocument/2006/relationships/printerSettings" Target="printerSettings/printerSettings1.bin"/><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customXml" Target="../customXml/item1.xml"/><Relationship Id="rId2"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895600" cy="457200"/>
          </a:xfrm>
          <a:prstGeom prst="rect">
            <a:avLst/>
          </a:prstGeom>
          <a:noFill/>
          <a:ln w="9525">
            <a:noFill/>
            <a:miter lim="800000"/>
            <a:headEnd/>
            <a:tailEnd/>
          </a:ln>
          <a:effectLst/>
        </p:spPr>
        <p:txBody>
          <a:bodyPr vert="horz" wrap="square" lIns="91433" tIns="45716" rIns="91433" bIns="45716" numCol="1" anchor="t" anchorCtr="0" compatLnSpc="1">
            <a:prstTxWarp prst="textNoShape">
              <a:avLst/>
            </a:prstTxWarp>
          </a:bodyPr>
          <a:lstStyle>
            <a:lvl1pPr>
              <a:defRPr sz="1200">
                <a:effectLst/>
              </a:defRPr>
            </a:lvl1pPr>
          </a:lstStyle>
          <a:p>
            <a:endParaRPr lang="en-US"/>
          </a:p>
        </p:txBody>
      </p:sp>
      <p:sp>
        <p:nvSpPr>
          <p:cNvPr id="4099" name="Rectangle 3"/>
          <p:cNvSpPr>
            <a:spLocks noGrp="1" noChangeArrowheads="1"/>
          </p:cNvSpPr>
          <p:nvPr>
            <p:ph type="dt" idx="1"/>
          </p:nvPr>
        </p:nvSpPr>
        <p:spPr bwMode="auto">
          <a:xfrm>
            <a:off x="3810000" y="0"/>
            <a:ext cx="2895600" cy="457200"/>
          </a:xfrm>
          <a:prstGeom prst="rect">
            <a:avLst/>
          </a:prstGeom>
          <a:noFill/>
          <a:ln w="9525">
            <a:noFill/>
            <a:miter lim="800000"/>
            <a:headEnd/>
            <a:tailEnd/>
          </a:ln>
          <a:effectLst/>
        </p:spPr>
        <p:txBody>
          <a:bodyPr vert="horz" wrap="square" lIns="91433" tIns="45716" rIns="91433" bIns="45716" numCol="1" anchor="t" anchorCtr="0" compatLnSpc="1">
            <a:prstTxWarp prst="textNoShape">
              <a:avLst/>
            </a:prstTxWarp>
          </a:bodyPr>
          <a:lstStyle>
            <a:lvl1pPr algn="r">
              <a:defRPr sz="1200">
                <a:effectLst/>
              </a:defRPr>
            </a:lvl1pPr>
          </a:lstStyle>
          <a:p>
            <a:endParaRPr lang="en-US"/>
          </a:p>
        </p:txBody>
      </p:sp>
      <p:sp>
        <p:nvSpPr>
          <p:cNvPr id="4100" name="Rectangle 4"/>
          <p:cNvSpPr>
            <a:spLocks noGrp="1" noRot="1" noChangeAspect="1" noChangeArrowheads="1" noTextEdit="1"/>
          </p:cNvSpPr>
          <p:nvPr>
            <p:ph type="sldImg" idx="2"/>
          </p:nvPr>
        </p:nvSpPr>
        <p:spPr bwMode="auto">
          <a:xfrm>
            <a:off x="2038350" y="685800"/>
            <a:ext cx="2628900" cy="35052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914400" y="4419600"/>
            <a:ext cx="4876800" cy="4114800"/>
          </a:xfrm>
          <a:prstGeom prst="rect">
            <a:avLst/>
          </a:prstGeom>
          <a:noFill/>
          <a:ln w="9525">
            <a:noFill/>
            <a:miter lim="800000"/>
            <a:headEnd/>
            <a:tailEnd/>
          </a:ln>
          <a:effectLst/>
        </p:spPr>
        <p:txBody>
          <a:bodyPr vert="horz" wrap="square" lIns="91433" tIns="45716" rIns="91433" bIns="4571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8763000"/>
            <a:ext cx="2895600" cy="457200"/>
          </a:xfrm>
          <a:prstGeom prst="rect">
            <a:avLst/>
          </a:prstGeom>
          <a:noFill/>
          <a:ln w="9525">
            <a:noFill/>
            <a:miter lim="800000"/>
            <a:headEnd/>
            <a:tailEnd/>
          </a:ln>
          <a:effectLst/>
        </p:spPr>
        <p:txBody>
          <a:bodyPr vert="horz" wrap="square" lIns="91433" tIns="45716" rIns="91433" bIns="45716" numCol="1" anchor="b" anchorCtr="0" compatLnSpc="1">
            <a:prstTxWarp prst="textNoShape">
              <a:avLst/>
            </a:prstTxWarp>
          </a:bodyPr>
          <a:lstStyle>
            <a:lvl1pPr>
              <a:defRPr sz="1200">
                <a:effectLst/>
              </a:defRPr>
            </a:lvl1pPr>
          </a:lstStyle>
          <a:p>
            <a:endParaRPr lang="en-US"/>
          </a:p>
        </p:txBody>
      </p:sp>
      <p:sp>
        <p:nvSpPr>
          <p:cNvPr id="4103" name="Rectangle 7"/>
          <p:cNvSpPr>
            <a:spLocks noGrp="1" noChangeArrowheads="1"/>
          </p:cNvSpPr>
          <p:nvPr>
            <p:ph type="sldNum" sz="quarter" idx="5"/>
          </p:nvPr>
        </p:nvSpPr>
        <p:spPr bwMode="auto">
          <a:xfrm>
            <a:off x="3810000" y="8763000"/>
            <a:ext cx="2895600" cy="457200"/>
          </a:xfrm>
          <a:prstGeom prst="rect">
            <a:avLst/>
          </a:prstGeom>
          <a:noFill/>
          <a:ln w="9525">
            <a:noFill/>
            <a:miter lim="800000"/>
            <a:headEnd/>
            <a:tailEnd/>
          </a:ln>
          <a:effectLst/>
        </p:spPr>
        <p:txBody>
          <a:bodyPr vert="horz" wrap="square" lIns="91433" tIns="45716" rIns="91433" bIns="45716" numCol="1" anchor="b" anchorCtr="0" compatLnSpc="1">
            <a:prstTxWarp prst="textNoShape">
              <a:avLst/>
            </a:prstTxWarp>
          </a:bodyPr>
          <a:lstStyle>
            <a:lvl1pPr algn="r">
              <a:defRPr sz="1200">
                <a:effectLst/>
              </a:defRPr>
            </a:lvl1pPr>
          </a:lstStyle>
          <a:p>
            <a:fld id="{629E399A-0AA3-4679-83D4-22AA96C52335}" type="slidenum">
              <a:rPr lang="en-US"/>
              <a:pPr/>
              <a:t>‹#›</a:t>
            </a:fld>
            <a:endParaRPr lang="en-US"/>
          </a:p>
        </p:txBody>
      </p:sp>
    </p:spTree>
    <p:extLst>
      <p:ext uri="{BB962C8B-B14F-4D97-AF65-F5344CB8AC3E}">
        <p14:creationId xmlns:p14="http://schemas.microsoft.com/office/powerpoint/2010/main" val="15769601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effectLst/>
              </a:rPr>
              <a:t>MEMORY IMPAIRMENT:</a:t>
            </a:r>
          </a:p>
          <a:p>
            <a:pPr marL="342900" indent="-342900">
              <a:buFont typeface="Arial"/>
              <a:buChar char="•"/>
            </a:pPr>
            <a:r>
              <a:rPr lang="en-US" sz="1200" b="1" i="1" dirty="0" smtClean="0">
                <a:effectLst/>
              </a:rPr>
              <a:t>Simon Says </a:t>
            </a:r>
            <a:r>
              <a:rPr lang="en-US" sz="1200" dirty="0" smtClean="0">
                <a:effectLst/>
              </a:rPr>
              <a:t>- Required the participant to play a color pattern memory game similar to the electronic “Simon Says” game that was popular throughout the 80s and early 90s. A color pattern was displayed to the subject and upon its completion the participant was asked to reconstruct the pattern by clicking the colors they just saw in the correct order.</a:t>
            </a:r>
          </a:p>
          <a:p>
            <a:pPr marL="342900" indent="-342900">
              <a:buFont typeface="Arial"/>
              <a:buChar char="•"/>
            </a:pPr>
            <a:r>
              <a:rPr lang="en-US" sz="1200" b="1" i="1" dirty="0" smtClean="0">
                <a:effectLst/>
              </a:rPr>
              <a:t>Questions</a:t>
            </a:r>
            <a:r>
              <a:rPr lang="en-US" sz="1200" dirty="0" smtClean="0">
                <a:effectLst/>
              </a:rPr>
              <a:t> – A number of questions pertaining to other portions of the over all test interspersed between various subtests, were asked of the participant. Questions were posed in an explicit (told to remember) as well as implicit (caught off guard) fashion. </a:t>
            </a:r>
          </a:p>
          <a:p>
            <a:r>
              <a:rPr lang="en-US" sz="1200" b="1" dirty="0" smtClean="0">
                <a:effectLst/>
              </a:rPr>
              <a:t>PROBLEM SOLVING:</a:t>
            </a:r>
          </a:p>
          <a:p>
            <a:pPr marL="342900" indent="-342900">
              <a:buFont typeface="Arial"/>
              <a:buChar char="•"/>
            </a:pPr>
            <a:r>
              <a:rPr lang="en-US" sz="1200" b="1" i="1" dirty="0" smtClean="0">
                <a:effectLst/>
              </a:rPr>
              <a:t>Math Progression </a:t>
            </a:r>
            <a:r>
              <a:rPr lang="en-US" sz="1200" dirty="0" smtClean="0">
                <a:effectLst/>
              </a:rPr>
              <a:t>– The participant was asked to complete a set of simple mathematical equations.  Each equation consisted of five single digit numbers and each of the four simple operators (+, -, ÷, ×).  The equation was revealed one symbol or number at a time and the subject was asked to keep a running total in their head. Finally when the equals sign was revealed the participant was prompted for their final answer.</a:t>
            </a:r>
          </a:p>
          <a:p>
            <a:pPr marL="342900" indent="-342900">
              <a:buFont typeface="Arial"/>
              <a:buChar char="•"/>
            </a:pPr>
            <a:r>
              <a:rPr lang="en-US" sz="1200" b="1" i="1" dirty="0" smtClean="0">
                <a:effectLst/>
              </a:rPr>
              <a:t>Mental Rotation</a:t>
            </a:r>
            <a:r>
              <a:rPr lang="en-US" sz="1200" i="1" dirty="0" smtClean="0">
                <a:effectLst/>
              </a:rPr>
              <a:t> </a:t>
            </a:r>
            <a:r>
              <a:rPr lang="en-US" sz="1200" dirty="0" smtClean="0">
                <a:effectLst/>
              </a:rPr>
              <a:t>- The subject was given one image of a geometric object seen from a single perspective (“base image”) and three other images with the same or similar objects seen from various perspectives. The participant was then asked to compare the “base image” to the three alternate images and decide which was the same object, seen from a different perspective. </a:t>
            </a:r>
            <a:endParaRPr lang="en-US" sz="1200" b="1" dirty="0" smtClean="0">
              <a:effectLst/>
            </a:endParaRPr>
          </a:p>
          <a:p>
            <a:r>
              <a:rPr lang="en-US" sz="1200" b="1" dirty="0" smtClean="0">
                <a:effectLst/>
              </a:rPr>
              <a:t>FINE MUSCLE CONTROL:</a:t>
            </a:r>
          </a:p>
          <a:p>
            <a:pPr marL="342900" indent="-342900">
              <a:buFont typeface="Arial"/>
              <a:buChar char="•"/>
            </a:pPr>
            <a:r>
              <a:rPr lang="en-US" sz="1200" b="1" i="1" dirty="0" smtClean="0">
                <a:effectLst/>
              </a:rPr>
              <a:t>Dot Follow</a:t>
            </a:r>
            <a:r>
              <a:rPr lang="en-US" sz="1200" i="1" dirty="0" smtClean="0">
                <a:effectLst/>
              </a:rPr>
              <a:t> </a:t>
            </a:r>
            <a:r>
              <a:rPr lang="en-US" sz="1200" dirty="0" smtClean="0">
                <a:effectLst/>
              </a:rPr>
              <a:t>- The participant was asked to place a finger on a dot slightly smaller than the average fingertip so that no part of it was visible. The dot would start on the left side of the screen and move to the right side, following a randomized black line. The subject was asked to follow it with their finger, maintaining coverage.</a:t>
            </a:r>
          </a:p>
          <a:p>
            <a:pPr marL="342900" indent="-342900">
              <a:buFont typeface="Arial"/>
              <a:buChar char="•"/>
            </a:pPr>
            <a:r>
              <a:rPr lang="en-US" sz="1200" b="1" i="1" dirty="0" smtClean="0">
                <a:effectLst/>
              </a:rPr>
              <a:t>Shape Draw </a:t>
            </a:r>
            <a:r>
              <a:rPr lang="en-US" sz="1200" dirty="0" smtClean="0">
                <a:effectLst/>
              </a:rPr>
              <a:t>- The subject was asked to trace within the outline of a geometric shape (square, right triangle, or circle) with a flat tipped marker approximately equal to the size of their fingertip. The participant would start drawing at a point of their choosing and end at the same point, attempting to keep the color inside the lines.</a:t>
            </a:r>
          </a:p>
          <a:p>
            <a:r>
              <a:rPr lang="en-US" sz="1200" b="1" dirty="0" smtClean="0">
                <a:effectLst/>
              </a:rPr>
              <a:t>VISION:</a:t>
            </a:r>
            <a:r>
              <a:rPr lang="en-US" sz="1200" dirty="0" smtClean="0">
                <a:effectLst/>
              </a:rPr>
              <a:t> </a:t>
            </a:r>
          </a:p>
          <a:p>
            <a:pPr marL="342900" indent="-342900">
              <a:buFont typeface="Arial"/>
              <a:buChar char="•"/>
            </a:pPr>
            <a:r>
              <a:rPr lang="en-US" sz="1200" b="1" dirty="0" smtClean="0">
                <a:effectLst/>
              </a:rPr>
              <a:t>Line Counting </a:t>
            </a:r>
            <a:r>
              <a:rPr lang="en-US" sz="1200" dirty="0" smtClean="0">
                <a:effectLst/>
              </a:rPr>
              <a:t>– Consisted of a group of horizontal lines with equal lengths, but with a fluctuating number of lines per group.  The distance between individual lines in any one grouping was held constant. Once presented to the subject, the number of lines in the grouping would be counted as quickly and as accurately as possible.  </a:t>
            </a:r>
          </a:p>
          <a:p>
            <a:r>
              <a:rPr lang="en-US" sz="1200" b="1" dirty="0" smtClean="0">
                <a:effectLst/>
              </a:rPr>
              <a:t>REACTION TIME:</a:t>
            </a:r>
          </a:p>
          <a:p>
            <a:pPr marL="342900" indent="-342900">
              <a:buFont typeface="Arial"/>
              <a:buChar char="•"/>
            </a:pPr>
            <a:r>
              <a:rPr lang="en-US" sz="1200" b="1" i="1" dirty="0" smtClean="0">
                <a:effectLst/>
              </a:rPr>
              <a:t>Random Dot </a:t>
            </a:r>
            <a:r>
              <a:rPr lang="en-US" sz="1200" dirty="0" smtClean="0">
                <a:effectLst/>
              </a:rPr>
              <a:t>– Consisted of a computer application that displayed a window with a single large dark green circle in the center.  The participant was asked to tap the space bar when ready to start the task. The green “light” represented by the darkened circle would illuminate (change to bright green) after a randomized delay and the subject was instructed to tap the space bar as quickly as they could after illumination.</a:t>
            </a:r>
          </a:p>
          <a:p>
            <a:pPr marL="342900" indent="-342900">
              <a:buFont typeface="Arial"/>
              <a:buChar char="•"/>
            </a:pPr>
            <a:r>
              <a:rPr lang="en-US" sz="1200" b="1" i="1" dirty="0" smtClean="0">
                <a:effectLst/>
              </a:rPr>
              <a:t>Nine Circle Reaction (aka Whack-a-Mole) </a:t>
            </a:r>
            <a:r>
              <a:rPr lang="en-US" sz="1200" dirty="0" smtClean="0">
                <a:effectLst/>
              </a:rPr>
              <a:t>- Comprised of nine circles in a 3x3 matrix. When started, one of the nine circles would turn red after a delay. In a random pattern, the previously red circle would return to neutral, and a new circle would be illuminated in red.  In all there were ten red circles illuminated in the duration of the task and each remained illuminated for one second. The goal on the part of the participant was to tap, with their finger, the red circle before it returned to the neutral background color. </a:t>
            </a:r>
          </a:p>
          <a:p>
            <a:endParaRPr lang="en-US" sz="1200" dirty="0" smtClean="0">
              <a:effectLst/>
            </a:endParaRPr>
          </a:p>
          <a:p>
            <a:r>
              <a:rPr lang="en-US" sz="1200" dirty="0" smtClean="0">
                <a:effectLst/>
              </a:rPr>
              <a:t>Based on the data collected throughout the study the  the weakly correlated tasks were eliminated from the final set programmed into the application and an equation relating the performance on the finalized set of tasks to BAC values was derived.</a:t>
            </a:r>
          </a:p>
          <a:p>
            <a:endParaRPr lang="en-US" dirty="0"/>
          </a:p>
        </p:txBody>
      </p:sp>
      <p:sp>
        <p:nvSpPr>
          <p:cNvPr id="4" name="Slide Number Placeholder 3"/>
          <p:cNvSpPr>
            <a:spLocks noGrp="1"/>
          </p:cNvSpPr>
          <p:nvPr>
            <p:ph type="sldNum" sz="quarter" idx="10"/>
          </p:nvPr>
        </p:nvSpPr>
        <p:spPr/>
        <p:txBody>
          <a:bodyPr/>
          <a:lstStyle/>
          <a:p>
            <a:fld id="{629E399A-0AA3-4679-83D4-22AA96C52335}" type="slidenum">
              <a:rPr lang="en-US" smtClean="0"/>
              <a:pPr/>
              <a:t>1</a:t>
            </a:fld>
            <a:endParaRPr lang="en-US"/>
          </a:p>
        </p:txBody>
      </p:sp>
    </p:spTree>
    <p:extLst>
      <p:ext uri="{BB962C8B-B14F-4D97-AF65-F5344CB8AC3E}">
        <p14:creationId xmlns:p14="http://schemas.microsoft.com/office/powerpoint/2010/main" val="3052896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563" y="13635038"/>
            <a:ext cx="27981275" cy="9407525"/>
          </a:xfrm>
        </p:spPr>
        <p:txBody>
          <a:bodyPr/>
          <a:lstStyle/>
          <a:p>
            <a:r>
              <a:rPr lang="en-US" smtClean="0"/>
              <a:t>Click to edit Master title style</a:t>
            </a:r>
            <a:endParaRPr lang="en-US"/>
          </a:p>
        </p:txBody>
      </p:sp>
      <p:sp>
        <p:nvSpPr>
          <p:cNvPr id="3" name="Subtitle 2"/>
          <p:cNvSpPr>
            <a:spLocks noGrp="1"/>
          </p:cNvSpPr>
          <p:nvPr>
            <p:ph type="subTitle" idx="1"/>
          </p:nvPr>
        </p:nvSpPr>
        <p:spPr>
          <a:xfrm>
            <a:off x="4937125" y="24871363"/>
            <a:ext cx="23044150" cy="112172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C4A54C6-892F-404E-8FF2-029F79CA9B66}"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46C80C0-3A30-4895-925E-6487D229FF0C}"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455313" y="3898900"/>
            <a:ext cx="6994525" cy="35115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468563" y="3898900"/>
            <a:ext cx="20834350" cy="35115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F15D225-AFA2-4B06-BAC1-BD364FAAA8C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7889C4B-4651-4009-8251-EF3B33B5D439}"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5" y="28203525"/>
            <a:ext cx="27981275" cy="87185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600325" y="18602325"/>
            <a:ext cx="27981275" cy="96012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FCB080D-866E-4F17-B8D3-7A57E61E98C2}"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468563" y="12684125"/>
            <a:ext cx="13914437" cy="26330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6535400" y="12684125"/>
            <a:ext cx="13914438" cy="26330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B3FCA04-BC11-4D69-B5F4-0C0AF2721B0E}"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6238" y="1757363"/>
            <a:ext cx="29625925" cy="7315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46238" y="9825038"/>
            <a:ext cx="14544675" cy="40941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46238" y="13919200"/>
            <a:ext cx="14544675" cy="252888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722725" y="9825038"/>
            <a:ext cx="14549438" cy="40941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6722725" y="13919200"/>
            <a:ext cx="14549438" cy="252888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E94754F-C21A-4921-9D49-7FD609E7CBD5}"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B45A50D-BE7D-4D7D-92DA-6D66798B5716}"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6952633-1A60-4E04-8379-9E3BDF3A8887}"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6238" y="1747838"/>
            <a:ext cx="10829925" cy="74374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2869863" y="1747838"/>
            <a:ext cx="18402300" cy="374602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46238" y="9185275"/>
            <a:ext cx="10829925" cy="30022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6E93EED-EE2A-4C63-AEC1-6FC555268CF4}"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1600" y="30724475"/>
            <a:ext cx="19751675" cy="36258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6451600" y="3921125"/>
            <a:ext cx="19751675" cy="263350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6451600" y="34350325"/>
            <a:ext cx="19751675" cy="51514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E38D2F9-EADD-44A3-BBBC-EFAB17CA0931}"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w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468563" y="3898900"/>
            <a:ext cx="27981275" cy="7318375"/>
          </a:xfrm>
          <a:prstGeom prst="rect">
            <a:avLst/>
          </a:prstGeom>
          <a:noFill/>
          <a:ln w="9525">
            <a:noFill/>
            <a:miter lim="800000"/>
            <a:headEnd/>
            <a:tailEnd/>
          </a:ln>
          <a:effectLst/>
        </p:spPr>
        <p:txBody>
          <a:bodyPr vert="horz" wrap="square" lIns="230701" tIns="115352" rIns="230701" bIns="115352"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468563" y="12684125"/>
            <a:ext cx="27981275" cy="26330275"/>
          </a:xfrm>
          <a:prstGeom prst="rect">
            <a:avLst/>
          </a:prstGeom>
          <a:noFill/>
          <a:ln w="9525">
            <a:noFill/>
            <a:miter lim="800000"/>
            <a:headEnd/>
            <a:tailEnd/>
          </a:ln>
          <a:effectLst/>
        </p:spPr>
        <p:txBody>
          <a:bodyPr vert="horz" wrap="square" lIns="230701" tIns="115352" rIns="230701" bIns="11535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468563" y="39992300"/>
            <a:ext cx="6858000" cy="2921000"/>
          </a:xfrm>
          <a:prstGeom prst="rect">
            <a:avLst/>
          </a:prstGeom>
          <a:noFill/>
          <a:ln w="9525">
            <a:noFill/>
            <a:miter lim="800000"/>
            <a:headEnd/>
            <a:tailEnd/>
          </a:ln>
          <a:effectLst/>
        </p:spPr>
        <p:txBody>
          <a:bodyPr vert="horz" wrap="square" lIns="230701" tIns="115352" rIns="230701" bIns="115352" numCol="1" anchor="t" anchorCtr="0" compatLnSpc="1">
            <a:prstTxWarp prst="textNoShape">
              <a:avLst/>
            </a:prstTxWarp>
          </a:bodyPr>
          <a:lstStyle>
            <a:lvl1pPr defTabSz="2306638">
              <a:defRPr sz="3500">
                <a:effectLst/>
              </a:defRPr>
            </a:lvl1pPr>
          </a:lstStyle>
          <a:p>
            <a:endParaRPr lang="en-US"/>
          </a:p>
        </p:txBody>
      </p:sp>
      <p:sp>
        <p:nvSpPr>
          <p:cNvPr id="1029" name="Rectangle 5"/>
          <p:cNvSpPr>
            <a:spLocks noGrp="1" noChangeArrowheads="1"/>
          </p:cNvSpPr>
          <p:nvPr>
            <p:ph type="ftr" sz="quarter" idx="3"/>
          </p:nvPr>
        </p:nvSpPr>
        <p:spPr bwMode="auto">
          <a:xfrm>
            <a:off x="11247438" y="39992300"/>
            <a:ext cx="10423525" cy="2921000"/>
          </a:xfrm>
          <a:prstGeom prst="rect">
            <a:avLst/>
          </a:prstGeom>
          <a:noFill/>
          <a:ln w="9525">
            <a:noFill/>
            <a:miter lim="800000"/>
            <a:headEnd/>
            <a:tailEnd/>
          </a:ln>
          <a:effectLst/>
        </p:spPr>
        <p:txBody>
          <a:bodyPr vert="horz" wrap="square" lIns="230701" tIns="115352" rIns="230701" bIns="115352" numCol="1" anchor="t" anchorCtr="0" compatLnSpc="1">
            <a:prstTxWarp prst="textNoShape">
              <a:avLst/>
            </a:prstTxWarp>
          </a:bodyPr>
          <a:lstStyle>
            <a:lvl1pPr algn="ctr" defTabSz="2306638">
              <a:defRPr sz="3500">
                <a:effectLst/>
              </a:defRPr>
            </a:lvl1pPr>
          </a:lstStyle>
          <a:p>
            <a:endParaRPr lang="en-US"/>
          </a:p>
        </p:txBody>
      </p:sp>
      <p:sp>
        <p:nvSpPr>
          <p:cNvPr id="1030" name="Rectangle 6"/>
          <p:cNvSpPr>
            <a:spLocks noGrp="1" noChangeArrowheads="1"/>
          </p:cNvSpPr>
          <p:nvPr>
            <p:ph type="sldNum" sz="quarter" idx="4"/>
          </p:nvPr>
        </p:nvSpPr>
        <p:spPr bwMode="auto">
          <a:xfrm>
            <a:off x="23591838" y="39992300"/>
            <a:ext cx="6858000" cy="2921000"/>
          </a:xfrm>
          <a:prstGeom prst="rect">
            <a:avLst/>
          </a:prstGeom>
          <a:noFill/>
          <a:ln w="9525">
            <a:noFill/>
            <a:miter lim="800000"/>
            <a:headEnd/>
            <a:tailEnd/>
          </a:ln>
          <a:effectLst/>
        </p:spPr>
        <p:txBody>
          <a:bodyPr vert="horz" wrap="square" lIns="230701" tIns="115352" rIns="230701" bIns="115352" numCol="1" anchor="t" anchorCtr="0" compatLnSpc="1">
            <a:prstTxWarp prst="textNoShape">
              <a:avLst/>
            </a:prstTxWarp>
          </a:bodyPr>
          <a:lstStyle>
            <a:lvl1pPr algn="r" defTabSz="2306638">
              <a:defRPr sz="3500">
                <a:effectLst/>
              </a:defRPr>
            </a:lvl1pPr>
          </a:lstStyle>
          <a:p>
            <a:fld id="{8D791C5D-4194-4676-AB74-BD9790667ABC}" type="slidenum">
              <a:rPr lang="en-US"/>
              <a:pPr/>
              <a:t>‹#›</a:t>
            </a:fld>
            <a:endParaRPr lang="en-US"/>
          </a:p>
        </p:txBody>
      </p:sp>
      <p:pic>
        <p:nvPicPr>
          <p:cNvPr id="1031" name="Picture 7" descr="mp logo"/>
          <p:cNvPicPr>
            <a:picLocks noChangeAspect="1" noChangeArrowheads="1"/>
          </p:cNvPicPr>
          <p:nvPr/>
        </p:nvPicPr>
        <p:blipFill>
          <a:blip r:embed="rId13"/>
          <a:srcRect/>
          <a:stretch>
            <a:fillRect/>
          </a:stretch>
        </p:blipFill>
        <p:spPr bwMode="auto">
          <a:xfrm>
            <a:off x="30060900" y="42849800"/>
            <a:ext cx="2541588" cy="363538"/>
          </a:xfrm>
          <a:prstGeom prst="rect">
            <a:avLst/>
          </a:prstGeom>
          <a:noFill/>
        </p:spPr>
      </p:pic>
      <p:sp>
        <p:nvSpPr>
          <p:cNvPr id="1032" name="Rectangle 8"/>
          <p:cNvSpPr>
            <a:spLocks noChangeArrowheads="1"/>
          </p:cNvSpPr>
          <p:nvPr/>
        </p:nvSpPr>
        <p:spPr bwMode="auto">
          <a:xfrm>
            <a:off x="30746700" y="42519600"/>
            <a:ext cx="1187450" cy="366713"/>
          </a:xfrm>
          <a:prstGeom prst="rect">
            <a:avLst/>
          </a:prstGeom>
          <a:noFill/>
          <a:ln w="9525">
            <a:noFill/>
            <a:miter lim="800000"/>
            <a:headEnd/>
            <a:tailEnd/>
          </a:ln>
          <a:effectLst/>
        </p:spPr>
        <p:txBody>
          <a:bodyPr wrap="none">
            <a:spAutoFit/>
          </a:bodyPr>
          <a:lstStyle/>
          <a:p>
            <a:r>
              <a:rPr lang="en-US" sz="1800">
                <a:solidFill>
                  <a:srgbClr val="2B0E72"/>
                </a:solidFill>
                <a:effectLst/>
                <a:latin typeface="Arial" charset="0"/>
              </a:rPr>
              <a:t>printed by</a:t>
            </a:r>
            <a:endParaRPr lang="en-US" sz="1800">
              <a:solidFill>
                <a:srgbClr val="003399"/>
              </a:solidFill>
              <a:effectLst/>
              <a:latin typeface="Arial" charset="0"/>
            </a:endParaRPr>
          </a:p>
        </p:txBody>
      </p:sp>
      <p:sp>
        <p:nvSpPr>
          <p:cNvPr id="1033" name="Rectangle 9"/>
          <p:cNvSpPr>
            <a:spLocks noChangeArrowheads="1"/>
          </p:cNvSpPr>
          <p:nvPr/>
        </p:nvSpPr>
        <p:spPr bwMode="auto">
          <a:xfrm>
            <a:off x="30022800" y="43143488"/>
            <a:ext cx="2647950" cy="366712"/>
          </a:xfrm>
          <a:prstGeom prst="rect">
            <a:avLst/>
          </a:prstGeom>
          <a:noFill/>
          <a:ln w="9525">
            <a:noFill/>
            <a:miter lim="800000"/>
            <a:headEnd/>
            <a:tailEnd/>
          </a:ln>
          <a:effectLst/>
        </p:spPr>
        <p:txBody>
          <a:bodyPr wrap="none">
            <a:spAutoFit/>
          </a:bodyPr>
          <a:lstStyle/>
          <a:p>
            <a:r>
              <a:rPr lang="en-US" sz="1800">
                <a:solidFill>
                  <a:srgbClr val="2B0E72"/>
                </a:solidFill>
                <a:effectLst/>
                <a:latin typeface="Arial" charset="0"/>
              </a:rPr>
              <a:t>www.postersession.com</a:t>
            </a:r>
            <a:endParaRPr lang="en-US" sz="1800">
              <a:solidFill>
                <a:srgbClr val="003399"/>
              </a:solidFill>
              <a:effectLst/>
              <a:latin typeface="Arial"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306638" rtl="0" eaLnBrk="1" fontAlgn="base" hangingPunct="1">
        <a:spcBef>
          <a:spcPct val="0"/>
        </a:spcBef>
        <a:spcAft>
          <a:spcPct val="0"/>
        </a:spcAft>
        <a:defRPr sz="11100">
          <a:solidFill>
            <a:schemeClr val="tx2"/>
          </a:solidFill>
          <a:latin typeface="+mj-lt"/>
          <a:ea typeface="+mj-ea"/>
          <a:cs typeface="+mj-cs"/>
        </a:defRPr>
      </a:lvl1pPr>
      <a:lvl2pPr algn="ctr" defTabSz="2306638" rtl="0" eaLnBrk="1" fontAlgn="base" hangingPunct="1">
        <a:spcBef>
          <a:spcPct val="0"/>
        </a:spcBef>
        <a:spcAft>
          <a:spcPct val="0"/>
        </a:spcAft>
        <a:defRPr sz="11100">
          <a:solidFill>
            <a:schemeClr val="tx2"/>
          </a:solidFill>
          <a:latin typeface="Times New Roman" pitchFamily="18" charset="0"/>
        </a:defRPr>
      </a:lvl2pPr>
      <a:lvl3pPr algn="ctr" defTabSz="2306638" rtl="0" eaLnBrk="1" fontAlgn="base" hangingPunct="1">
        <a:spcBef>
          <a:spcPct val="0"/>
        </a:spcBef>
        <a:spcAft>
          <a:spcPct val="0"/>
        </a:spcAft>
        <a:defRPr sz="11100">
          <a:solidFill>
            <a:schemeClr val="tx2"/>
          </a:solidFill>
          <a:latin typeface="Times New Roman" pitchFamily="18" charset="0"/>
        </a:defRPr>
      </a:lvl3pPr>
      <a:lvl4pPr algn="ctr" defTabSz="2306638" rtl="0" eaLnBrk="1" fontAlgn="base" hangingPunct="1">
        <a:spcBef>
          <a:spcPct val="0"/>
        </a:spcBef>
        <a:spcAft>
          <a:spcPct val="0"/>
        </a:spcAft>
        <a:defRPr sz="11100">
          <a:solidFill>
            <a:schemeClr val="tx2"/>
          </a:solidFill>
          <a:latin typeface="Times New Roman" pitchFamily="18" charset="0"/>
        </a:defRPr>
      </a:lvl4pPr>
      <a:lvl5pPr algn="ctr" defTabSz="2306638" rtl="0" eaLnBrk="1" fontAlgn="base" hangingPunct="1">
        <a:spcBef>
          <a:spcPct val="0"/>
        </a:spcBef>
        <a:spcAft>
          <a:spcPct val="0"/>
        </a:spcAft>
        <a:defRPr sz="11100">
          <a:solidFill>
            <a:schemeClr val="tx2"/>
          </a:solidFill>
          <a:latin typeface="Times New Roman" pitchFamily="18" charset="0"/>
        </a:defRPr>
      </a:lvl5pPr>
      <a:lvl6pPr marL="457200" algn="ctr" defTabSz="2306638" rtl="0" eaLnBrk="1" fontAlgn="base" hangingPunct="1">
        <a:spcBef>
          <a:spcPct val="0"/>
        </a:spcBef>
        <a:spcAft>
          <a:spcPct val="0"/>
        </a:spcAft>
        <a:defRPr sz="11100">
          <a:solidFill>
            <a:schemeClr val="tx2"/>
          </a:solidFill>
          <a:latin typeface="Times New Roman" pitchFamily="18" charset="0"/>
        </a:defRPr>
      </a:lvl6pPr>
      <a:lvl7pPr marL="914400" algn="ctr" defTabSz="2306638" rtl="0" eaLnBrk="1" fontAlgn="base" hangingPunct="1">
        <a:spcBef>
          <a:spcPct val="0"/>
        </a:spcBef>
        <a:spcAft>
          <a:spcPct val="0"/>
        </a:spcAft>
        <a:defRPr sz="11100">
          <a:solidFill>
            <a:schemeClr val="tx2"/>
          </a:solidFill>
          <a:latin typeface="Times New Roman" pitchFamily="18" charset="0"/>
        </a:defRPr>
      </a:lvl7pPr>
      <a:lvl8pPr marL="1371600" algn="ctr" defTabSz="2306638" rtl="0" eaLnBrk="1" fontAlgn="base" hangingPunct="1">
        <a:spcBef>
          <a:spcPct val="0"/>
        </a:spcBef>
        <a:spcAft>
          <a:spcPct val="0"/>
        </a:spcAft>
        <a:defRPr sz="11100">
          <a:solidFill>
            <a:schemeClr val="tx2"/>
          </a:solidFill>
          <a:latin typeface="Times New Roman" pitchFamily="18" charset="0"/>
        </a:defRPr>
      </a:lvl8pPr>
      <a:lvl9pPr marL="1828800" algn="ctr" defTabSz="2306638" rtl="0" eaLnBrk="1" fontAlgn="base" hangingPunct="1">
        <a:spcBef>
          <a:spcPct val="0"/>
        </a:spcBef>
        <a:spcAft>
          <a:spcPct val="0"/>
        </a:spcAft>
        <a:defRPr sz="11100">
          <a:solidFill>
            <a:schemeClr val="tx2"/>
          </a:solidFill>
          <a:latin typeface="Times New Roman" pitchFamily="18" charset="0"/>
        </a:defRPr>
      </a:lvl9pPr>
    </p:titleStyle>
    <p:bodyStyle>
      <a:lvl1pPr marL="863600" indent="-863600" algn="l" defTabSz="2306638" rtl="0" eaLnBrk="1" fontAlgn="base" hangingPunct="1">
        <a:spcBef>
          <a:spcPct val="20000"/>
        </a:spcBef>
        <a:spcAft>
          <a:spcPct val="0"/>
        </a:spcAft>
        <a:buChar char="•"/>
        <a:defRPr sz="8000">
          <a:solidFill>
            <a:schemeClr val="tx1"/>
          </a:solidFill>
          <a:latin typeface="+mn-lt"/>
          <a:ea typeface="+mn-ea"/>
          <a:cs typeface="+mn-cs"/>
        </a:defRPr>
      </a:lvl1pPr>
      <a:lvl2pPr marL="1873250" indent="-720725" algn="l" defTabSz="2306638" rtl="0" eaLnBrk="1" fontAlgn="base" hangingPunct="1">
        <a:spcBef>
          <a:spcPct val="20000"/>
        </a:spcBef>
        <a:spcAft>
          <a:spcPct val="0"/>
        </a:spcAft>
        <a:buChar char="–"/>
        <a:defRPr sz="7100">
          <a:solidFill>
            <a:schemeClr val="tx1"/>
          </a:solidFill>
          <a:latin typeface="+mn-lt"/>
        </a:defRPr>
      </a:lvl2pPr>
      <a:lvl3pPr marL="2882900" indent="-576263" algn="l" defTabSz="2306638" rtl="0" eaLnBrk="1" fontAlgn="base" hangingPunct="1">
        <a:spcBef>
          <a:spcPct val="20000"/>
        </a:spcBef>
        <a:spcAft>
          <a:spcPct val="0"/>
        </a:spcAft>
        <a:buChar char="•"/>
        <a:defRPr sz="6100">
          <a:solidFill>
            <a:schemeClr val="tx1"/>
          </a:solidFill>
          <a:latin typeface="+mn-lt"/>
        </a:defRPr>
      </a:lvl3pPr>
      <a:lvl4pPr marL="4038600" indent="-579438" algn="l" defTabSz="2306638" rtl="0" eaLnBrk="1" fontAlgn="base" hangingPunct="1">
        <a:spcBef>
          <a:spcPct val="20000"/>
        </a:spcBef>
        <a:spcAft>
          <a:spcPct val="0"/>
        </a:spcAft>
        <a:buChar char="–"/>
        <a:defRPr sz="4900">
          <a:solidFill>
            <a:schemeClr val="tx1"/>
          </a:solidFill>
          <a:latin typeface="+mn-lt"/>
        </a:defRPr>
      </a:lvl4pPr>
      <a:lvl5pPr marL="5191125" indent="-576263" algn="l" defTabSz="2306638" rtl="0" eaLnBrk="1" fontAlgn="base" hangingPunct="1">
        <a:spcBef>
          <a:spcPct val="20000"/>
        </a:spcBef>
        <a:spcAft>
          <a:spcPct val="0"/>
        </a:spcAft>
        <a:buChar char="»"/>
        <a:defRPr sz="4900">
          <a:solidFill>
            <a:schemeClr val="tx1"/>
          </a:solidFill>
          <a:latin typeface="+mn-lt"/>
        </a:defRPr>
      </a:lvl5pPr>
      <a:lvl6pPr marL="5648325" indent="-576263" algn="l" defTabSz="2306638" rtl="0" eaLnBrk="1" fontAlgn="base" hangingPunct="1">
        <a:spcBef>
          <a:spcPct val="20000"/>
        </a:spcBef>
        <a:spcAft>
          <a:spcPct val="0"/>
        </a:spcAft>
        <a:buChar char="»"/>
        <a:defRPr sz="4900">
          <a:solidFill>
            <a:schemeClr val="tx1"/>
          </a:solidFill>
          <a:latin typeface="+mn-lt"/>
        </a:defRPr>
      </a:lvl6pPr>
      <a:lvl7pPr marL="6105525" indent="-576263" algn="l" defTabSz="2306638" rtl="0" eaLnBrk="1" fontAlgn="base" hangingPunct="1">
        <a:spcBef>
          <a:spcPct val="20000"/>
        </a:spcBef>
        <a:spcAft>
          <a:spcPct val="0"/>
        </a:spcAft>
        <a:buChar char="»"/>
        <a:defRPr sz="4900">
          <a:solidFill>
            <a:schemeClr val="tx1"/>
          </a:solidFill>
          <a:latin typeface="+mn-lt"/>
        </a:defRPr>
      </a:lvl7pPr>
      <a:lvl8pPr marL="6562725" indent="-576263" algn="l" defTabSz="2306638" rtl="0" eaLnBrk="1" fontAlgn="base" hangingPunct="1">
        <a:spcBef>
          <a:spcPct val="20000"/>
        </a:spcBef>
        <a:spcAft>
          <a:spcPct val="0"/>
        </a:spcAft>
        <a:buChar char="»"/>
        <a:defRPr sz="4900">
          <a:solidFill>
            <a:schemeClr val="tx1"/>
          </a:solidFill>
          <a:latin typeface="+mn-lt"/>
        </a:defRPr>
      </a:lvl8pPr>
      <a:lvl9pPr marL="7019925" indent="-576263" algn="l" defTabSz="2306638" rtl="0" eaLnBrk="1" fontAlgn="base" hangingPunct="1">
        <a:spcBef>
          <a:spcPct val="20000"/>
        </a:spcBef>
        <a:spcAft>
          <a:spcPct val="0"/>
        </a:spcAft>
        <a:buChar char="»"/>
        <a:defRPr sz="4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jpeg"/><Relationship Id="rId9" Type="http://schemas.openxmlformats.org/officeDocument/2006/relationships/image" Target="../media/image8.png"/><Relationship Id="rId10"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CCECFF"/>
            </a:gs>
            <a:gs pos="100000">
              <a:srgbClr val="A1BAD1"/>
            </a:gs>
          </a:gsLst>
          <a:path path="shape">
            <a:fillToRect l="50000" t="50000" r="50000" b="50000"/>
          </a:path>
        </a:gradFill>
        <a:effectLst/>
      </p:bgPr>
    </p:bg>
    <p:spTree>
      <p:nvGrpSpPr>
        <p:cNvPr id="1" name=""/>
        <p:cNvGrpSpPr/>
        <p:nvPr/>
      </p:nvGrpSpPr>
      <p:grpSpPr>
        <a:xfrm>
          <a:off x="0" y="0"/>
          <a:ext cx="0" cy="0"/>
          <a:chOff x="0" y="0"/>
          <a:chExt cx="0" cy="0"/>
        </a:xfrm>
      </p:grpSpPr>
      <p:sp>
        <p:nvSpPr>
          <p:cNvPr id="2194" name="Text Box 146"/>
          <p:cNvSpPr txBox="1">
            <a:spLocks noChangeArrowheads="1"/>
          </p:cNvSpPr>
          <p:nvPr/>
        </p:nvSpPr>
        <p:spPr bwMode="auto">
          <a:xfrm>
            <a:off x="4572000" y="914400"/>
            <a:ext cx="23317200" cy="4124416"/>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lIns="61170" tIns="30584" rIns="61170" bIns="30584">
            <a:spAutoFit/>
          </a:bodyPr>
          <a:lstStyle/>
          <a:p>
            <a:pPr algn="ctr" defTabSz="612775"/>
            <a:r>
              <a:rPr lang="en-US" sz="7200" b="1" dirty="0" smtClean="0">
                <a:solidFill>
                  <a:schemeClr val="bg1"/>
                </a:solidFill>
                <a:effectLst/>
                <a:latin typeface="Arial" charset="0"/>
              </a:rPr>
              <a:t>Senior Project – Computer Engineering – 2012</a:t>
            </a:r>
          </a:p>
          <a:p>
            <a:pPr algn="ctr" defTabSz="612775"/>
            <a:r>
              <a:rPr lang="en-US" sz="7200" b="1" dirty="0" smtClean="0">
                <a:solidFill>
                  <a:schemeClr val="bg1"/>
                </a:solidFill>
                <a:effectLst/>
                <a:latin typeface="Arial" charset="0"/>
              </a:rPr>
              <a:t>-The Mobile Intoxication Assessment Tool-</a:t>
            </a:r>
            <a:endParaRPr lang="en-US" sz="3000" b="1" dirty="0">
              <a:solidFill>
                <a:schemeClr val="bg1"/>
              </a:solidFill>
              <a:effectLst/>
              <a:latin typeface="Arial" charset="0"/>
            </a:endParaRPr>
          </a:p>
          <a:p>
            <a:pPr algn="ctr" defTabSz="612775"/>
            <a:r>
              <a:rPr lang="en-US" sz="4000" dirty="0" smtClean="0">
                <a:solidFill>
                  <a:schemeClr val="bg1"/>
                </a:solidFill>
                <a:effectLst/>
                <a:latin typeface="Arial" charset="0"/>
              </a:rPr>
              <a:t>Project Authors: Adam Burns and Max Neumeyer</a:t>
            </a:r>
            <a:endParaRPr lang="en-US" sz="4000" dirty="0">
              <a:solidFill>
                <a:schemeClr val="bg1"/>
              </a:solidFill>
              <a:effectLst/>
            </a:endParaRPr>
          </a:p>
          <a:p>
            <a:pPr algn="ctr" defTabSz="612775"/>
            <a:r>
              <a:rPr lang="en-US" sz="4000" i="1" dirty="0" smtClean="0">
                <a:solidFill>
                  <a:schemeClr val="bg1"/>
                </a:solidFill>
                <a:effectLst/>
                <a:latin typeface="Arial" charset="0"/>
              </a:rPr>
              <a:t>Project Advisors: Aaron Cass and Josh Hart</a:t>
            </a:r>
          </a:p>
          <a:p>
            <a:pPr algn="ctr" defTabSz="612775"/>
            <a:r>
              <a:rPr lang="en-US" sz="4000" i="1" dirty="0" smtClean="0">
                <a:solidFill>
                  <a:schemeClr val="bg1"/>
                </a:solidFill>
                <a:effectLst/>
                <a:latin typeface="Arial" charset="0"/>
              </a:rPr>
              <a:t>Computer Engineering, Union College &amp; Psychology, Union College</a:t>
            </a:r>
            <a:endParaRPr lang="en-US" sz="2800" dirty="0">
              <a:solidFill>
                <a:schemeClr val="bg1"/>
              </a:solidFill>
              <a:effectLst/>
            </a:endParaRPr>
          </a:p>
        </p:txBody>
      </p:sp>
      <p:sp>
        <p:nvSpPr>
          <p:cNvPr id="2195" name="Text Box 147"/>
          <p:cNvSpPr txBox="1">
            <a:spLocks noChangeArrowheads="1"/>
          </p:cNvSpPr>
          <p:nvPr/>
        </p:nvSpPr>
        <p:spPr bwMode="auto">
          <a:xfrm>
            <a:off x="1371600" y="6705601"/>
            <a:ext cx="29794200" cy="2573012"/>
          </a:xfrm>
          <a:prstGeom prst="rect">
            <a:avLst/>
          </a:prstGeom>
          <a:solidFill>
            <a:schemeClr val="bg1"/>
          </a:solidFill>
          <a:ln w="57150" cmpd="thinThick">
            <a:solidFill>
              <a:schemeClr val="tx1"/>
            </a:solidFill>
            <a:miter lim="800000"/>
            <a:headEnd/>
            <a:tailEnd/>
          </a:ln>
          <a:effectLst/>
        </p:spPr>
        <p:txBody>
          <a:bodyPr wrap="square" lIns="228600" tIns="100584" rIns="228600" bIns="100584">
            <a:spAutoFit/>
          </a:bodyPr>
          <a:lstStyle/>
          <a:p>
            <a:r>
              <a:rPr lang="en-US" sz="2800" dirty="0">
                <a:effectLst/>
              </a:rPr>
              <a:t>Whereas a variety of applications are available which estimate BAC based purely on the number of drinks consumed, there is no such BAC estimate based on the results of a cognitive assessment.  The current research assessed the extent to which such a cognitive test could be used to predict BAC.  After multiple sessions in which participants consumed alcohol, participants were given a series of cognitive tests that would be scored and compared to BAC.  Results replicated that of previous research in which multiple cognitive abilities were impaired by the consumption of alcohol.  There was a relationship between the participant’s BAC and their score on the cognitive tests, such that those with higher BAC scored significantly lower on the cognitive tests.  Our research therefore leads us to be able to develop an application that will accurately estimate BAC based on cognitive results. </a:t>
            </a:r>
          </a:p>
          <a:p>
            <a:pPr marL="306388" lvl="1" defTabSz="612775">
              <a:buFont typeface="Symbol" pitchFamily="18" charset="2"/>
              <a:buChar char="·"/>
            </a:pPr>
            <a:endParaRPr lang="en-US" sz="1400" dirty="0">
              <a:solidFill>
                <a:srgbClr val="FF0000"/>
              </a:solidFill>
              <a:effectLst/>
            </a:endParaRPr>
          </a:p>
        </p:txBody>
      </p:sp>
      <p:sp>
        <p:nvSpPr>
          <p:cNvPr id="2196" name="Text Box 148"/>
          <p:cNvSpPr txBox="1">
            <a:spLocks noChangeArrowheads="1"/>
          </p:cNvSpPr>
          <p:nvPr/>
        </p:nvSpPr>
        <p:spPr bwMode="auto">
          <a:xfrm>
            <a:off x="19865975" y="3902075"/>
            <a:ext cx="431800" cy="1084263"/>
          </a:xfrm>
          <a:prstGeom prst="rect">
            <a:avLst/>
          </a:prstGeom>
          <a:noFill/>
          <a:ln w="9525">
            <a:noFill/>
            <a:miter lim="800000"/>
            <a:headEnd/>
            <a:tailEnd/>
          </a:ln>
          <a:effectLst/>
        </p:spPr>
        <p:txBody>
          <a:bodyPr wrap="none" lIns="215405" tIns="107703" rIns="215405" bIns="107703">
            <a:spAutoFit/>
          </a:bodyPr>
          <a:lstStyle/>
          <a:p>
            <a:pPr defTabSz="2154238"/>
            <a:endParaRPr lang="en-US" sz="5700">
              <a:effectLst/>
            </a:endParaRPr>
          </a:p>
        </p:txBody>
      </p:sp>
      <p:sp>
        <p:nvSpPr>
          <p:cNvPr id="2199" name="Text Box 151"/>
          <p:cNvSpPr txBox="1">
            <a:spLocks noChangeArrowheads="1"/>
          </p:cNvSpPr>
          <p:nvPr/>
        </p:nvSpPr>
        <p:spPr bwMode="auto">
          <a:xfrm>
            <a:off x="1371600" y="12725400"/>
            <a:ext cx="13792200" cy="4081117"/>
          </a:xfrm>
          <a:prstGeom prst="rect">
            <a:avLst/>
          </a:prstGeom>
          <a:solidFill>
            <a:schemeClr val="bg1"/>
          </a:solidFill>
          <a:ln w="57150" cmpd="thinThick">
            <a:solidFill>
              <a:schemeClr val="tx1"/>
            </a:solidFill>
            <a:miter lim="800000"/>
            <a:headEnd/>
            <a:tailEnd/>
          </a:ln>
          <a:effectLst/>
        </p:spPr>
        <p:txBody>
          <a:bodyPr lIns="228600" tIns="100584" rIns="228600" bIns="100584">
            <a:spAutoFit/>
          </a:bodyPr>
          <a:lstStyle/>
          <a:p>
            <a:r>
              <a:rPr lang="en-US" sz="2800" dirty="0" smtClean="0">
                <a:effectLst/>
              </a:rPr>
              <a:t>Twenty-one Union College students participated in the study associated with this project voluntarily and without compensation.  Ages ranged from 21 to 23 years.  14 males and seven females participated in the study. The study was executed to evaluate a set of 9 physical and low fidelity Java prototype versions of the proposed tests, derived from 5 affects of alcohol on the body. The tasks were administered to each participant in a sober state, and later in various stages of alcohol </a:t>
            </a:r>
            <a:r>
              <a:rPr lang="en-US" sz="2800" dirty="0">
                <a:effectLst/>
              </a:rPr>
              <a:t>intoxication. Based on the data collected throughout the study the  the weakly correlated tasks were eliminated from the final set programmed into the application and an equation relating the performance on the finalized set of tasks to BAC values was </a:t>
            </a:r>
            <a:r>
              <a:rPr lang="en-US" sz="2800" dirty="0" smtClean="0">
                <a:effectLst/>
              </a:rPr>
              <a:t>derived</a:t>
            </a:r>
            <a:r>
              <a:rPr lang="en-US" sz="2800" dirty="0" smtClean="0">
                <a:effectLst/>
              </a:rPr>
              <a:t>.</a:t>
            </a:r>
            <a:endParaRPr lang="en-US" sz="2800" dirty="0" smtClean="0">
              <a:effectLst/>
            </a:endParaRPr>
          </a:p>
        </p:txBody>
      </p:sp>
      <p:sp>
        <p:nvSpPr>
          <p:cNvPr id="2200" name="Text Box 152"/>
          <p:cNvSpPr txBox="1">
            <a:spLocks noChangeArrowheads="1"/>
          </p:cNvSpPr>
          <p:nvPr/>
        </p:nvSpPr>
        <p:spPr bwMode="auto">
          <a:xfrm>
            <a:off x="17526000" y="34518600"/>
            <a:ext cx="13716000" cy="5373779"/>
          </a:xfrm>
          <a:prstGeom prst="rect">
            <a:avLst/>
          </a:prstGeom>
          <a:solidFill>
            <a:schemeClr val="bg1"/>
          </a:solidFill>
          <a:ln w="57150" cmpd="thinThick">
            <a:solidFill>
              <a:schemeClr val="tx1"/>
            </a:solidFill>
            <a:miter lim="800000"/>
            <a:headEnd/>
            <a:tailEnd/>
          </a:ln>
          <a:effectLst/>
        </p:spPr>
        <p:txBody>
          <a:bodyPr lIns="228600" tIns="100584" rIns="228600" bIns="100584">
            <a:spAutoFit/>
          </a:bodyPr>
          <a:lstStyle/>
          <a:p>
            <a:r>
              <a:rPr lang="en-US" sz="2800" dirty="0" smtClean="0">
                <a:effectLst/>
              </a:rPr>
              <a:t>The goal of the current study was to create a mobile device that could offer an accurate, convenient, and fun way to measure BAC.  Previous research has shown that there are a variety of cognitive tasks that demonstrate a hindrance in performance due to the consumption of alcohol.  The current research investigated whether it was possible to determine BAC based on the collective performance on these cognitive tasks while intoxicated when compared to performance while sober.  We determined that performance on these cognitive tasks can be used to predict BAC.  This study was conducted using participants who were given cognitive trials when sober and in various states of intoxication.  Scores were then correlated with BAC.  Our research suggests that, with enough data, BAC can be accurately determined using a series of cognitive tasks.  This allows us to create an application that will allow users to receive an estimate of their BAC at any time.  </a:t>
            </a:r>
            <a:endParaRPr lang="en-US" sz="2800" dirty="0">
              <a:effectLst/>
            </a:endParaRPr>
          </a:p>
        </p:txBody>
      </p:sp>
      <p:sp>
        <p:nvSpPr>
          <p:cNvPr id="2204" name="Text Box 156"/>
          <p:cNvSpPr txBox="1">
            <a:spLocks noChangeArrowheads="1"/>
          </p:cNvSpPr>
          <p:nvPr/>
        </p:nvSpPr>
        <p:spPr bwMode="auto">
          <a:xfrm>
            <a:off x="17526000" y="26212800"/>
            <a:ext cx="13716000" cy="6666441"/>
          </a:xfrm>
          <a:prstGeom prst="rect">
            <a:avLst/>
          </a:prstGeom>
          <a:solidFill>
            <a:schemeClr val="bg1"/>
          </a:solidFill>
          <a:ln w="57150" cmpd="thinThick">
            <a:solidFill>
              <a:schemeClr val="tx1"/>
            </a:solidFill>
            <a:miter lim="800000"/>
            <a:headEnd/>
            <a:tailEnd/>
          </a:ln>
          <a:effectLst/>
        </p:spPr>
        <p:txBody>
          <a:bodyPr lIns="228600" tIns="100584" rIns="228600" bIns="100584">
            <a:spAutoFit/>
          </a:bodyPr>
          <a:lstStyle/>
          <a:p>
            <a:r>
              <a:rPr lang="en-US" sz="2800" dirty="0" smtClean="0">
                <a:effectLst/>
              </a:rPr>
              <a:t>A project of this type </a:t>
            </a:r>
            <a:r>
              <a:rPr lang="en-US" sz="2800" dirty="0">
                <a:effectLst/>
              </a:rPr>
              <a:t>requires a certain level of calibration, most of which can be derived from </a:t>
            </a:r>
            <a:r>
              <a:rPr lang="en-US" sz="2800" dirty="0" smtClean="0">
                <a:effectLst/>
              </a:rPr>
              <a:t>a large </a:t>
            </a:r>
            <a:r>
              <a:rPr lang="en-US" sz="2800" dirty="0">
                <a:effectLst/>
              </a:rPr>
              <a:t>collection of user data and can </a:t>
            </a:r>
            <a:r>
              <a:rPr lang="en-US" sz="2800" dirty="0" smtClean="0">
                <a:effectLst/>
              </a:rPr>
              <a:t>only be improved </a:t>
            </a:r>
            <a:r>
              <a:rPr lang="en-US" sz="2800" dirty="0">
                <a:effectLst/>
              </a:rPr>
              <a:t>with </a:t>
            </a:r>
            <a:r>
              <a:rPr lang="en-US" sz="2800" dirty="0" smtClean="0">
                <a:effectLst/>
              </a:rPr>
              <a:t>additional </a:t>
            </a:r>
            <a:r>
              <a:rPr lang="en-US" sz="2800" dirty="0">
                <a:effectLst/>
              </a:rPr>
              <a:t>statistics. This being said, there will always be room for further increases in the accuracy of the </a:t>
            </a:r>
            <a:r>
              <a:rPr lang="en-US" sz="2800" dirty="0" smtClean="0">
                <a:effectLst/>
              </a:rPr>
              <a:t>BAC to test </a:t>
            </a:r>
            <a:r>
              <a:rPr lang="en-US" sz="2800" dirty="0">
                <a:effectLst/>
              </a:rPr>
              <a:t>score relationship equation and the tuning of the individual tasks via continued data collection. </a:t>
            </a:r>
            <a:endParaRPr lang="en-US" sz="2800" dirty="0" smtClean="0">
              <a:effectLst/>
            </a:endParaRPr>
          </a:p>
          <a:p>
            <a:r>
              <a:rPr lang="en-US" sz="2800" dirty="0">
                <a:effectLst/>
              </a:rPr>
              <a:t> </a:t>
            </a:r>
            <a:r>
              <a:rPr lang="en-US" sz="2800" b="1" dirty="0">
                <a:effectLst/>
              </a:rPr>
              <a:t> </a:t>
            </a:r>
            <a:endParaRPr lang="en-US" sz="2800" dirty="0">
              <a:effectLst/>
            </a:endParaRPr>
          </a:p>
          <a:p>
            <a:r>
              <a:rPr lang="en-US" sz="2800" dirty="0">
                <a:effectLst/>
              </a:rPr>
              <a:t>The most straightforward way to enlarge the pool of data would be to complete another human study, </a:t>
            </a:r>
            <a:r>
              <a:rPr lang="en-US" sz="2800" dirty="0" smtClean="0">
                <a:effectLst/>
              </a:rPr>
              <a:t>similar to the one that was completed during this project, </a:t>
            </a:r>
            <a:r>
              <a:rPr lang="en-US" sz="2800" dirty="0">
                <a:effectLst/>
              </a:rPr>
              <a:t>but on a larger scale with respect to the number of participants and the duration of study. The study of a much larger group of social drinkers over a period of longer than a month would allow for a better read on how test scores relate to blood alcohol content. The larger, as well as broader, sample size would allow for the minimization of extraneous variables such as differing levels of intellect from subject to subject. The longer period of the proposed study would compensate for any potential learning curve associated with using “The Mobile Intoxication Assessment Tool” as everyone would reach a similar level of understanding over time</a:t>
            </a:r>
            <a:r>
              <a:rPr lang="en-US" sz="2800" dirty="0" smtClean="0">
                <a:effectLst/>
              </a:rPr>
              <a:t>.</a:t>
            </a:r>
            <a:endParaRPr lang="en-US" sz="2800" dirty="0">
              <a:effectLst/>
            </a:endParaRPr>
          </a:p>
        </p:txBody>
      </p:sp>
      <p:sp>
        <p:nvSpPr>
          <p:cNvPr id="2210" name="Text Box 162"/>
          <p:cNvSpPr txBox="1">
            <a:spLocks noChangeArrowheads="1"/>
          </p:cNvSpPr>
          <p:nvPr/>
        </p:nvSpPr>
        <p:spPr bwMode="auto">
          <a:xfrm>
            <a:off x="1371600" y="5715000"/>
            <a:ext cx="29870400" cy="830997"/>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4800" b="1" dirty="0" smtClean="0">
                <a:solidFill>
                  <a:schemeClr val="bg1"/>
                </a:solidFill>
                <a:effectLst/>
              </a:rPr>
              <a:t>Abstract</a:t>
            </a:r>
            <a:endParaRPr lang="en-US" sz="1600" b="1" dirty="0">
              <a:solidFill>
                <a:schemeClr val="bg1"/>
              </a:solidFill>
              <a:effectLst/>
            </a:endParaRPr>
          </a:p>
        </p:txBody>
      </p:sp>
      <p:sp>
        <p:nvSpPr>
          <p:cNvPr id="2211" name="Text Box 163"/>
          <p:cNvSpPr txBox="1">
            <a:spLocks noChangeArrowheads="1"/>
          </p:cNvSpPr>
          <p:nvPr/>
        </p:nvSpPr>
        <p:spPr bwMode="auto">
          <a:xfrm>
            <a:off x="1371600" y="9525000"/>
            <a:ext cx="29870400" cy="8382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4800" b="1" dirty="0" smtClean="0">
                <a:solidFill>
                  <a:schemeClr val="bg1"/>
                </a:solidFill>
                <a:effectLst/>
              </a:rPr>
              <a:t>Objective</a:t>
            </a:r>
            <a:endParaRPr lang="en-US" sz="1600" b="1" dirty="0">
              <a:solidFill>
                <a:schemeClr val="bg1"/>
              </a:solidFill>
              <a:effectLst/>
            </a:endParaRPr>
          </a:p>
        </p:txBody>
      </p:sp>
      <p:sp>
        <p:nvSpPr>
          <p:cNvPr id="2212" name="Text Box 164"/>
          <p:cNvSpPr txBox="1">
            <a:spLocks noChangeArrowheads="1"/>
          </p:cNvSpPr>
          <p:nvPr/>
        </p:nvSpPr>
        <p:spPr bwMode="auto">
          <a:xfrm>
            <a:off x="1371600" y="11734800"/>
            <a:ext cx="13792200" cy="830997"/>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4800" b="1" dirty="0" smtClean="0">
                <a:solidFill>
                  <a:schemeClr val="bg1"/>
                </a:solidFill>
                <a:effectLst/>
              </a:rPr>
              <a:t>Methods</a:t>
            </a:r>
            <a:endParaRPr lang="en-US" sz="1600" b="1" dirty="0">
              <a:solidFill>
                <a:schemeClr val="bg1"/>
              </a:solidFill>
              <a:effectLst/>
            </a:endParaRPr>
          </a:p>
        </p:txBody>
      </p:sp>
      <p:sp>
        <p:nvSpPr>
          <p:cNvPr id="2213" name="Text Box 165"/>
          <p:cNvSpPr txBox="1">
            <a:spLocks noChangeArrowheads="1"/>
          </p:cNvSpPr>
          <p:nvPr/>
        </p:nvSpPr>
        <p:spPr bwMode="auto">
          <a:xfrm>
            <a:off x="17526000" y="11734800"/>
            <a:ext cx="13716000" cy="830997"/>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4800" b="1" dirty="0" smtClean="0">
                <a:solidFill>
                  <a:schemeClr val="bg1"/>
                </a:solidFill>
                <a:effectLst/>
              </a:rPr>
              <a:t>Results</a:t>
            </a:r>
            <a:endParaRPr lang="en-US" sz="1600" b="1" dirty="0">
              <a:solidFill>
                <a:schemeClr val="bg1"/>
              </a:solidFill>
              <a:effectLst/>
            </a:endParaRPr>
          </a:p>
        </p:txBody>
      </p:sp>
      <p:sp>
        <p:nvSpPr>
          <p:cNvPr id="2214" name="Text Box 166"/>
          <p:cNvSpPr txBox="1">
            <a:spLocks noChangeArrowheads="1"/>
          </p:cNvSpPr>
          <p:nvPr/>
        </p:nvSpPr>
        <p:spPr bwMode="auto">
          <a:xfrm>
            <a:off x="17526000" y="25069800"/>
            <a:ext cx="13716000" cy="830997"/>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4800" b="1" dirty="0" smtClean="0">
                <a:solidFill>
                  <a:schemeClr val="bg1"/>
                </a:solidFill>
                <a:effectLst/>
              </a:rPr>
              <a:t>Future Work</a:t>
            </a:r>
            <a:endParaRPr lang="en-US" sz="1600" b="1" dirty="0">
              <a:solidFill>
                <a:schemeClr val="bg1"/>
              </a:solidFill>
              <a:effectLst/>
            </a:endParaRPr>
          </a:p>
        </p:txBody>
      </p:sp>
      <p:sp>
        <p:nvSpPr>
          <p:cNvPr id="2215" name="Text Box 167"/>
          <p:cNvSpPr txBox="1">
            <a:spLocks noChangeArrowheads="1"/>
          </p:cNvSpPr>
          <p:nvPr/>
        </p:nvSpPr>
        <p:spPr bwMode="auto">
          <a:xfrm>
            <a:off x="17526000" y="33223200"/>
            <a:ext cx="13716000" cy="83343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ctr"/>
            <a:r>
              <a:rPr lang="en-US" sz="4800" b="1" dirty="0" smtClean="0">
                <a:solidFill>
                  <a:schemeClr val="bg1"/>
                </a:solidFill>
                <a:effectLst/>
              </a:rPr>
              <a:t>Conclusion</a:t>
            </a:r>
            <a:endParaRPr lang="en-US" sz="4800" b="1" dirty="0">
              <a:solidFill>
                <a:schemeClr val="bg1"/>
              </a:solidFill>
              <a:effectLst/>
            </a:endParaRPr>
          </a:p>
        </p:txBody>
      </p:sp>
      <p:pic>
        <p:nvPicPr>
          <p:cNvPr id="2" name="Picture 1" descr="union-college.black-60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70200" y="2209800"/>
            <a:ext cx="4273808" cy="1593295"/>
          </a:xfrm>
          <a:prstGeom prst="rect">
            <a:avLst/>
          </a:prstGeom>
        </p:spPr>
      </p:pic>
      <p:pic>
        <p:nvPicPr>
          <p:cNvPr id="25"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0" y="15087600"/>
            <a:ext cx="13705636" cy="9588832"/>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pic>
      <p:sp>
        <p:nvSpPr>
          <p:cNvPr id="5" name="Rectangle 4"/>
          <p:cNvSpPr/>
          <p:nvPr/>
        </p:nvSpPr>
        <p:spPr>
          <a:xfrm>
            <a:off x="17526000" y="12877800"/>
            <a:ext cx="13716000" cy="1815882"/>
          </a:xfrm>
          <a:prstGeom prst="rect">
            <a:avLst/>
          </a:prstGeom>
          <a:solidFill>
            <a:srgbClr val="FFFFFF"/>
          </a:solidFill>
          <a:ln>
            <a:solidFill>
              <a:srgbClr val="000000"/>
            </a:solidFill>
          </a:ln>
        </p:spPr>
        <p:txBody>
          <a:bodyPr wrap="square">
            <a:spAutoFit/>
          </a:bodyPr>
          <a:lstStyle/>
          <a:p>
            <a:r>
              <a:rPr lang="en-US" sz="2800" dirty="0">
                <a:effectLst/>
              </a:rPr>
              <a:t>There was a significant effect of BAC on test scores (</a:t>
            </a:r>
            <a:r>
              <a:rPr lang="en-US" sz="2800" i="1" dirty="0">
                <a:effectLst/>
              </a:rPr>
              <a:t>t</a:t>
            </a:r>
            <a:r>
              <a:rPr lang="en-US" sz="2800" dirty="0">
                <a:effectLst/>
              </a:rPr>
              <a:t>(20) = 3.66, </a:t>
            </a:r>
            <a:r>
              <a:rPr lang="en-US" sz="2800" i="1" dirty="0">
                <a:effectLst/>
              </a:rPr>
              <a:t>p </a:t>
            </a:r>
            <a:r>
              <a:rPr lang="en-US" sz="2800" dirty="0">
                <a:effectLst/>
              </a:rPr>
              <a:t>= .002).  There was a relationship between participant’s cognitive task scores and BAC (</a:t>
            </a:r>
            <a:r>
              <a:rPr lang="en-US" sz="2800" i="1" dirty="0">
                <a:effectLst/>
              </a:rPr>
              <a:t>β</a:t>
            </a:r>
            <a:r>
              <a:rPr lang="en-US" sz="2800" dirty="0">
                <a:effectLst/>
              </a:rPr>
              <a:t> = -.64, </a:t>
            </a:r>
            <a:r>
              <a:rPr lang="en-US" sz="2800" i="1" dirty="0">
                <a:effectLst/>
              </a:rPr>
              <a:t>p</a:t>
            </a:r>
            <a:r>
              <a:rPr lang="en-US" sz="2800" dirty="0">
                <a:effectLst/>
              </a:rPr>
              <a:t> = .002) such that test scores predicted BAC.  BAC also explained a significant proportion of variance in test scores (</a:t>
            </a:r>
            <a:r>
              <a:rPr lang="en-US" sz="2800" i="1" dirty="0">
                <a:effectLst/>
              </a:rPr>
              <a:t>R</a:t>
            </a:r>
            <a:r>
              <a:rPr lang="en-US" sz="2800" baseline="30000" dirty="0">
                <a:effectLst/>
              </a:rPr>
              <a:t>2</a:t>
            </a:r>
            <a:r>
              <a:rPr lang="en-US" sz="2800" dirty="0">
                <a:effectLst/>
              </a:rPr>
              <a:t> = .41, </a:t>
            </a:r>
            <a:r>
              <a:rPr lang="en-US" sz="2800" i="1" dirty="0">
                <a:effectLst/>
              </a:rPr>
              <a:t>F</a:t>
            </a:r>
            <a:r>
              <a:rPr lang="en-US" sz="2800" dirty="0">
                <a:effectLst/>
              </a:rPr>
              <a:t> (1,20) = 13.42, </a:t>
            </a:r>
            <a:r>
              <a:rPr lang="en-US" sz="2800" i="1" dirty="0">
                <a:effectLst/>
              </a:rPr>
              <a:t>p</a:t>
            </a:r>
            <a:r>
              <a:rPr lang="en-US" sz="2800" dirty="0">
                <a:effectLst/>
              </a:rPr>
              <a:t> = .002).  The scores were found to be reliable (</a:t>
            </a:r>
            <a:r>
              <a:rPr lang="en-US" sz="2800" i="1" dirty="0">
                <a:effectLst/>
              </a:rPr>
              <a:t>α</a:t>
            </a:r>
            <a:r>
              <a:rPr lang="en-US" sz="2800" dirty="0">
                <a:effectLst/>
              </a:rPr>
              <a:t> = .75).</a:t>
            </a:r>
          </a:p>
        </p:txBody>
      </p:sp>
      <p:sp>
        <p:nvSpPr>
          <p:cNvPr id="4" name="TextBox 3"/>
          <p:cNvSpPr txBox="1"/>
          <p:nvPr/>
        </p:nvSpPr>
        <p:spPr>
          <a:xfrm>
            <a:off x="1371600" y="10591800"/>
            <a:ext cx="29794200" cy="954107"/>
          </a:xfrm>
          <a:prstGeom prst="rect">
            <a:avLst/>
          </a:prstGeom>
          <a:solidFill>
            <a:srgbClr val="FFFFFF"/>
          </a:solidFill>
          <a:ln>
            <a:solidFill>
              <a:schemeClr val="tx1"/>
            </a:solidFill>
          </a:ln>
        </p:spPr>
        <p:txBody>
          <a:bodyPr wrap="square" rtlCol="0">
            <a:spAutoFit/>
          </a:bodyPr>
          <a:lstStyle/>
          <a:p>
            <a:pPr marL="0" lvl="1"/>
            <a:r>
              <a:rPr lang="en-US" sz="2800" dirty="0">
                <a:effectLst/>
              </a:rPr>
              <a:t>The purpose of this research is to generate a mobile phone application designed to predict Blood Alcohol Content based on participants’ cognitive abilities, specifically their deviation between sober scores and intoxicated scores. We are hoping that when used correctly, this application will be used to prevent users from drinking to excess and/or committing acts that should not be performed while intoxicated</a:t>
            </a:r>
            <a:r>
              <a:rPr lang="en-US" sz="2800" dirty="0" smtClean="0">
                <a:effectLst/>
              </a:rPr>
              <a:t>.</a:t>
            </a:r>
            <a:endParaRPr lang="en-US" sz="2800" dirty="0">
              <a:effectLst/>
            </a:endParaRPr>
          </a:p>
        </p:txBody>
      </p:sp>
      <p:pic>
        <p:nvPicPr>
          <p:cNvPr id="7" name="Picture 6" descr="tticon7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800" y="1447800"/>
            <a:ext cx="3505200" cy="3505200"/>
          </a:xfrm>
          <a:prstGeom prst="rect">
            <a:avLst/>
          </a:prstGeom>
        </p:spPr>
      </p:pic>
      <p:pic>
        <p:nvPicPr>
          <p:cNvPr id="20" name="Picture 19"/>
          <p:cNvPicPr/>
          <p:nvPr/>
        </p:nvPicPr>
        <p:blipFill>
          <a:blip r:embed="rId6">
            <a:extLst>
              <a:ext uri="{28A0092B-C50C-407E-A947-70E740481C1C}">
                <a14:useLocalDpi xmlns:a14="http://schemas.microsoft.com/office/drawing/2010/main" val="0"/>
              </a:ext>
            </a:extLst>
          </a:blip>
          <a:stretch>
            <a:fillRect/>
          </a:stretch>
        </p:blipFill>
        <p:spPr>
          <a:xfrm>
            <a:off x="1371600" y="17754600"/>
            <a:ext cx="1676400" cy="1676400"/>
          </a:xfrm>
          <a:prstGeom prst="rect">
            <a:avLst/>
          </a:prstGeom>
        </p:spPr>
      </p:pic>
      <p:sp>
        <p:nvSpPr>
          <p:cNvPr id="21" name="Text Box 151"/>
          <p:cNvSpPr txBox="1">
            <a:spLocks noChangeArrowheads="1"/>
          </p:cNvSpPr>
          <p:nvPr/>
        </p:nvSpPr>
        <p:spPr bwMode="auto">
          <a:xfrm>
            <a:off x="3200400" y="17754600"/>
            <a:ext cx="11963400" cy="1680460"/>
          </a:xfrm>
          <a:prstGeom prst="rect">
            <a:avLst/>
          </a:prstGeom>
          <a:solidFill>
            <a:schemeClr val="bg1"/>
          </a:solidFill>
          <a:ln w="57150" cmpd="thinThick">
            <a:solidFill>
              <a:schemeClr val="tx1"/>
            </a:solidFill>
            <a:miter lim="800000"/>
            <a:headEnd/>
            <a:tailEnd/>
          </a:ln>
          <a:effectLst/>
        </p:spPr>
        <p:txBody>
          <a:bodyPr wrap="square" lIns="228600" tIns="100584" rIns="228600" bIns="100584">
            <a:spAutoFit/>
          </a:bodyPr>
          <a:lstStyle/>
          <a:p>
            <a:pPr marL="342900" indent="-342900">
              <a:buFont typeface="Arial"/>
              <a:buChar char="•"/>
            </a:pPr>
            <a:r>
              <a:rPr lang="en-US" b="1" i="1" dirty="0" smtClean="0">
                <a:effectLst/>
              </a:rPr>
              <a:t>Simon </a:t>
            </a:r>
            <a:r>
              <a:rPr lang="en-US" b="1" i="1" dirty="0">
                <a:effectLst/>
              </a:rPr>
              <a:t>Says </a:t>
            </a:r>
            <a:r>
              <a:rPr lang="en-US" dirty="0">
                <a:effectLst/>
              </a:rPr>
              <a:t>- Required the participant to play a color pattern memory game similar to the electronic “Simon Says” game that was popular throughout the 80s and early 90s. A color pattern was displayed to the subject and upon its completion the participant was asked to reconstruct the pattern by clicking the colors they just saw in the correct order.</a:t>
            </a:r>
          </a:p>
        </p:txBody>
      </p:sp>
      <p:sp>
        <p:nvSpPr>
          <p:cNvPr id="3" name="Rectangle 2"/>
          <p:cNvSpPr/>
          <p:nvPr/>
        </p:nvSpPr>
        <p:spPr>
          <a:xfrm>
            <a:off x="1219200" y="19583400"/>
            <a:ext cx="2057400" cy="1446550"/>
          </a:xfrm>
          <a:prstGeom prst="rect">
            <a:avLst/>
          </a:prstGeom>
        </p:spPr>
        <p:txBody>
          <a:bodyPr wrap="square">
            <a:spAutoFit/>
          </a:bodyPr>
          <a:lstStyle/>
          <a:p>
            <a:pPr algn="ctr"/>
            <a:r>
              <a:rPr lang="en-US" sz="8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p>
        </p:txBody>
      </p:sp>
      <p:sp>
        <p:nvSpPr>
          <p:cNvPr id="23" name="Text Box 151"/>
          <p:cNvSpPr txBox="1">
            <a:spLocks noChangeArrowheads="1"/>
          </p:cNvSpPr>
          <p:nvPr/>
        </p:nvSpPr>
        <p:spPr bwMode="auto">
          <a:xfrm>
            <a:off x="3352800" y="19659600"/>
            <a:ext cx="11811000" cy="1311128"/>
          </a:xfrm>
          <a:prstGeom prst="rect">
            <a:avLst/>
          </a:prstGeom>
          <a:solidFill>
            <a:schemeClr val="bg1"/>
          </a:solidFill>
          <a:ln w="57150" cmpd="thinThick">
            <a:solidFill>
              <a:schemeClr val="tx1"/>
            </a:solidFill>
            <a:miter lim="800000"/>
            <a:headEnd/>
            <a:tailEnd/>
          </a:ln>
          <a:effectLst/>
        </p:spPr>
        <p:txBody>
          <a:bodyPr wrap="square" lIns="228600" tIns="100584" rIns="228600" bIns="100584">
            <a:spAutoFit/>
          </a:bodyPr>
          <a:lstStyle/>
          <a:p>
            <a:pPr marL="342900" indent="-342900">
              <a:buFont typeface="Arial"/>
              <a:buChar char="•"/>
            </a:pPr>
            <a:r>
              <a:rPr lang="en-US" b="1" i="1" dirty="0">
                <a:effectLst/>
              </a:rPr>
              <a:t>Questions</a:t>
            </a:r>
            <a:r>
              <a:rPr lang="en-US" dirty="0">
                <a:effectLst/>
              </a:rPr>
              <a:t> – A number of questions pertaining to other portions of the over all test interspersed between various subtests, were asked of the participant. Questions were posed in an explicit (told to remember) as well as implicit (caught off guard) fashion. </a:t>
            </a:r>
          </a:p>
        </p:txBody>
      </p:sp>
      <p:pic>
        <p:nvPicPr>
          <p:cNvPr id="24" name="Picture 23" descr="Screen Shot 2011-10-18 at 11.33.19 AM.png"/>
          <p:cNvPicPr>
            <a:picLocks noChangeAspect="1"/>
          </p:cNvPicPr>
          <p:nvPr/>
        </p:nvPicPr>
        <p:blipFill rotWithShape="1">
          <a:blip r:embed="rId7">
            <a:extLst>
              <a:ext uri="{28A0092B-C50C-407E-A947-70E740481C1C}">
                <a14:useLocalDpi xmlns:a14="http://schemas.microsoft.com/office/drawing/2010/main" val="0"/>
              </a:ext>
            </a:extLst>
          </a:blip>
          <a:srcRect l="10965" t="33977" r="70175" b="41930"/>
          <a:stretch/>
        </p:blipFill>
        <p:spPr>
          <a:xfrm>
            <a:off x="1371600" y="22174200"/>
            <a:ext cx="2309190" cy="1896835"/>
          </a:xfrm>
          <a:prstGeom prst="rect">
            <a:avLst/>
          </a:prstGeom>
        </p:spPr>
      </p:pic>
      <p:sp>
        <p:nvSpPr>
          <p:cNvPr id="26" name="Text Box 151"/>
          <p:cNvSpPr txBox="1">
            <a:spLocks noChangeArrowheads="1"/>
          </p:cNvSpPr>
          <p:nvPr/>
        </p:nvSpPr>
        <p:spPr bwMode="auto">
          <a:xfrm>
            <a:off x="3886200" y="21945600"/>
            <a:ext cx="11277600" cy="2419124"/>
          </a:xfrm>
          <a:prstGeom prst="rect">
            <a:avLst/>
          </a:prstGeom>
          <a:solidFill>
            <a:schemeClr val="bg1"/>
          </a:solidFill>
          <a:ln w="57150" cmpd="thinThick">
            <a:solidFill>
              <a:schemeClr val="tx1"/>
            </a:solidFill>
            <a:miter lim="800000"/>
            <a:headEnd/>
            <a:tailEnd/>
          </a:ln>
          <a:effectLst/>
        </p:spPr>
        <p:txBody>
          <a:bodyPr wrap="square" lIns="228600" tIns="100584" rIns="228600" bIns="100584">
            <a:spAutoFit/>
          </a:bodyPr>
          <a:lstStyle/>
          <a:p>
            <a:pPr marL="342900" indent="-342900">
              <a:buFont typeface="Arial"/>
              <a:buChar char="•"/>
            </a:pPr>
            <a:r>
              <a:rPr lang="en-US" b="1" i="1" dirty="0" smtClean="0">
                <a:effectLst/>
              </a:rPr>
              <a:t>Math </a:t>
            </a:r>
            <a:r>
              <a:rPr lang="en-US" b="1" i="1" dirty="0">
                <a:effectLst/>
              </a:rPr>
              <a:t>Progression </a:t>
            </a:r>
            <a:r>
              <a:rPr lang="en-US" dirty="0">
                <a:effectLst/>
              </a:rPr>
              <a:t>– The participant was asked to complete a set of simple mathematical equations.  Each equation consisted of five single digit numbers and each of the four simple operators (+, -, ÷, ×).  The equation was revealed one symbol or number at a time and the subject was asked to keep a running total in their head. Finally when the equals sign was revealed the participant was prompted for their final answer.</a:t>
            </a:r>
          </a:p>
        </p:txBody>
      </p:sp>
      <p:pic>
        <p:nvPicPr>
          <p:cNvPr id="27" name="Picture 26"/>
          <p:cNvPicPr/>
          <p:nvPr/>
        </p:nvPicPr>
        <p:blipFill rotWithShape="1">
          <a:blip r:embed="rId8">
            <a:extLst>
              <a:ext uri="{28A0092B-C50C-407E-A947-70E740481C1C}">
                <a14:useLocalDpi xmlns:a14="http://schemas.microsoft.com/office/drawing/2010/main" val="0"/>
              </a:ext>
            </a:extLst>
          </a:blip>
          <a:srcRect l="772" t="34733" r="17851"/>
          <a:stretch/>
        </p:blipFill>
        <p:spPr bwMode="auto">
          <a:xfrm>
            <a:off x="1371600" y="25222200"/>
            <a:ext cx="3657600" cy="914400"/>
          </a:xfrm>
          <a:prstGeom prst="rect">
            <a:avLst/>
          </a:prstGeom>
          <a:noFill/>
          <a:ln>
            <a:noFill/>
          </a:ln>
          <a:extLst>
            <a:ext uri="{53640926-AAD7-44d8-BBD7-CCE9431645EC}">
              <a14:shadowObscured xmlns:a14="http://schemas.microsoft.com/office/drawing/2010/main"/>
            </a:ext>
          </a:extLst>
        </p:spPr>
      </p:pic>
      <p:sp>
        <p:nvSpPr>
          <p:cNvPr id="28" name="Text Box 151"/>
          <p:cNvSpPr txBox="1">
            <a:spLocks noChangeArrowheads="1"/>
          </p:cNvSpPr>
          <p:nvPr/>
        </p:nvSpPr>
        <p:spPr bwMode="auto">
          <a:xfrm>
            <a:off x="5181600" y="24612600"/>
            <a:ext cx="9982200" cy="2049792"/>
          </a:xfrm>
          <a:prstGeom prst="rect">
            <a:avLst/>
          </a:prstGeom>
          <a:solidFill>
            <a:schemeClr val="bg1"/>
          </a:solidFill>
          <a:ln w="57150" cmpd="thinThick">
            <a:solidFill>
              <a:schemeClr val="tx1"/>
            </a:solidFill>
            <a:miter lim="800000"/>
            <a:headEnd/>
            <a:tailEnd/>
          </a:ln>
          <a:effectLst/>
        </p:spPr>
        <p:txBody>
          <a:bodyPr wrap="square" lIns="228600" tIns="100584" rIns="228600" bIns="100584">
            <a:spAutoFit/>
          </a:bodyPr>
          <a:lstStyle/>
          <a:p>
            <a:pPr marL="342900" indent="-342900">
              <a:buFont typeface="Arial"/>
              <a:buChar char="•"/>
            </a:pPr>
            <a:r>
              <a:rPr lang="en-US" b="1" i="1" dirty="0">
                <a:effectLst/>
              </a:rPr>
              <a:t>Mental Rotation</a:t>
            </a:r>
            <a:r>
              <a:rPr lang="en-US" i="1" dirty="0">
                <a:effectLst/>
              </a:rPr>
              <a:t> </a:t>
            </a:r>
            <a:r>
              <a:rPr lang="en-US" dirty="0">
                <a:effectLst/>
              </a:rPr>
              <a:t>- The subject was given one image of a geometric object seen from a single perspective (“base image”) and three other images with the same or similar objects seen from various perspectives. The participant was then asked to compare the “base image” to the three alternate images and decide which was the same object, seen from a different perspective. </a:t>
            </a:r>
            <a:endParaRPr lang="en-US" b="1" dirty="0">
              <a:effectLst/>
            </a:endParaRPr>
          </a:p>
        </p:txBody>
      </p:sp>
      <p:pic>
        <p:nvPicPr>
          <p:cNvPr id="29" name="Picture 28"/>
          <p:cNvPicPr/>
          <p:nvPr/>
        </p:nvPicPr>
        <p:blipFill rotWithShape="1">
          <a:blip r:embed="rId9">
            <a:extLst>
              <a:ext uri="{28A0092B-C50C-407E-A947-70E740481C1C}">
                <a14:useLocalDpi xmlns:a14="http://schemas.microsoft.com/office/drawing/2010/main" val="0"/>
              </a:ext>
            </a:extLst>
          </a:blip>
          <a:srcRect r="30556" b="14815"/>
          <a:stretch/>
        </p:blipFill>
        <p:spPr bwMode="auto">
          <a:xfrm>
            <a:off x="1371600" y="27736800"/>
            <a:ext cx="2743200" cy="2057400"/>
          </a:xfrm>
          <a:prstGeom prst="rect">
            <a:avLst/>
          </a:prstGeom>
          <a:ln>
            <a:noFill/>
          </a:ln>
          <a:extLst>
            <a:ext uri="{53640926-AAD7-44d8-BBD7-CCE9431645EC}">
              <a14:shadowObscured xmlns:a14="http://schemas.microsoft.com/office/drawing/2010/main"/>
            </a:ext>
          </a:extLst>
        </p:spPr>
      </p:pic>
      <p:sp>
        <p:nvSpPr>
          <p:cNvPr id="30" name="Text Box 151"/>
          <p:cNvSpPr txBox="1">
            <a:spLocks noChangeArrowheads="1"/>
          </p:cNvSpPr>
          <p:nvPr/>
        </p:nvSpPr>
        <p:spPr bwMode="auto">
          <a:xfrm>
            <a:off x="4267200" y="27736800"/>
            <a:ext cx="10896600" cy="2049792"/>
          </a:xfrm>
          <a:prstGeom prst="rect">
            <a:avLst/>
          </a:prstGeom>
          <a:solidFill>
            <a:schemeClr val="bg1"/>
          </a:solidFill>
          <a:ln w="57150" cmpd="thinThick">
            <a:solidFill>
              <a:schemeClr val="tx1"/>
            </a:solidFill>
            <a:miter lim="800000"/>
            <a:headEnd/>
            <a:tailEnd/>
          </a:ln>
          <a:effectLst/>
        </p:spPr>
        <p:txBody>
          <a:bodyPr wrap="square" lIns="228600" tIns="100584" rIns="228600" bIns="100584">
            <a:spAutoFit/>
          </a:bodyPr>
          <a:lstStyle/>
          <a:p>
            <a:pPr marL="342900" indent="-342900">
              <a:buFont typeface="Arial"/>
              <a:buChar char="•"/>
            </a:pPr>
            <a:r>
              <a:rPr lang="en-US" b="1" i="1" dirty="0" smtClean="0">
                <a:effectLst/>
              </a:rPr>
              <a:t>Dot </a:t>
            </a:r>
            <a:r>
              <a:rPr lang="en-US" b="1" i="1" dirty="0">
                <a:effectLst/>
              </a:rPr>
              <a:t>Follow</a:t>
            </a:r>
            <a:r>
              <a:rPr lang="en-US" i="1" dirty="0">
                <a:effectLst/>
              </a:rPr>
              <a:t> </a:t>
            </a:r>
            <a:r>
              <a:rPr lang="en-US" dirty="0">
                <a:effectLst/>
              </a:rPr>
              <a:t>- The participant was asked to place a finger on a dot slightly smaller than the average fingertip so that no part of it was visible. The dot would start on the left side of the screen and move to the right side, following a randomized black line. The subject was asked to follow it with their finger, maintaining coverage.</a:t>
            </a:r>
          </a:p>
        </p:txBody>
      </p:sp>
      <p:pic>
        <p:nvPicPr>
          <p:cNvPr id="31" name="Picture 30"/>
          <p:cNvPicPr/>
          <p:nvPr/>
        </p:nvPicPr>
        <p:blipFill rotWithShape="1">
          <a:blip r:embed="rId10">
            <a:extLst>
              <a:ext uri="{28A0092B-C50C-407E-A947-70E740481C1C}">
                <a14:useLocalDpi xmlns:a14="http://schemas.microsoft.com/office/drawing/2010/main" val="0"/>
              </a:ext>
            </a:extLst>
          </a:blip>
          <a:srcRect r="58642" b="30864"/>
          <a:stretch/>
        </p:blipFill>
        <p:spPr bwMode="auto">
          <a:xfrm>
            <a:off x="1371600" y="30099000"/>
            <a:ext cx="2133600" cy="1676400"/>
          </a:xfrm>
          <a:prstGeom prst="rect">
            <a:avLst/>
          </a:prstGeom>
          <a:ln>
            <a:noFill/>
          </a:ln>
          <a:extLst>
            <a:ext uri="{53640926-AAD7-44d8-BBD7-CCE9431645EC}">
              <a14:shadowObscured xmlns:a14="http://schemas.microsoft.com/office/drawing/2010/main"/>
            </a:ext>
          </a:extLst>
        </p:spPr>
      </p:pic>
      <p:sp>
        <p:nvSpPr>
          <p:cNvPr id="32" name="Text Box 151"/>
          <p:cNvSpPr txBox="1">
            <a:spLocks noChangeArrowheads="1"/>
          </p:cNvSpPr>
          <p:nvPr/>
        </p:nvSpPr>
        <p:spPr bwMode="auto">
          <a:xfrm>
            <a:off x="3657600" y="30099000"/>
            <a:ext cx="11506200" cy="1680460"/>
          </a:xfrm>
          <a:prstGeom prst="rect">
            <a:avLst/>
          </a:prstGeom>
          <a:solidFill>
            <a:schemeClr val="bg1"/>
          </a:solidFill>
          <a:ln w="57150" cmpd="thinThick">
            <a:solidFill>
              <a:schemeClr val="tx1"/>
            </a:solidFill>
            <a:miter lim="800000"/>
            <a:headEnd/>
            <a:tailEnd/>
          </a:ln>
          <a:effectLst/>
        </p:spPr>
        <p:txBody>
          <a:bodyPr wrap="square" lIns="228600" tIns="100584" rIns="228600" bIns="100584">
            <a:spAutoFit/>
          </a:bodyPr>
          <a:lstStyle/>
          <a:p>
            <a:pPr marL="342900" indent="-342900">
              <a:buFont typeface="Arial"/>
              <a:buChar char="•"/>
            </a:pPr>
            <a:r>
              <a:rPr lang="en-US" b="1" i="1" dirty="0">
                <a:effectLst/>
              </a:rPr>
              <a:t>Shape Draw </a:t>
            </a:r>
            <a:r>
              <a:rPr lang="en-US" dirty="0">
                <a:effectLst/>
              </a:rPr>
              <a:t>- The subject was asked to trace within the outline of a geometric shape (square, right triangle, or circle) with a flat tipped marker approximately equal to the size of their fingertip. The participant would start drawing at a point of their choosing and end at the same point, attempting to keep the color inside the lines.</a:t>
            </a:r>
          </a:p>
        </p:txBody>
      </p:sp>
      <p:pic>
        <p:nvPicPr>
          <p:cNvPr id="33" name="Picture 32" descr="Screen Shot 2011-10-18 at 11.33.59 AM.png"/>
          <p:cNvPicPr>
            <a:picLocks noChangeAspect="1"/>
          </p:cNvPicPr>
          <p:nvPr/>
        </p:nvPicPr>
        <p:blipFill rotWithShape="1">
          <a:blip r:embed="rId11">
            <a:extLst>
              <a:ext uri="{28A0092B-C50C-407E-A947-70E740481C1C}">
                <a14:useLocalDpi xmlns:a14="http://schemas.microsoft.com/office/drawing/2010/main" val="0"/>
              </a:ext>
            </a:extLst>
          </a:blip>
          <a:srcRect l="23684" t="41462" r="57018" b="45205"/>
          <a:stretch/>
        </p:blipFill>
        <p:spPr>
          <a:xfrm>
            <a:off x="1371600" y="33299400"/>
            <a:ext cx="2971800" cy="1524000"/>
          </a:xfrm>
          <a:prstGeom prst="rect">
            <a:avLst/>
          </a:prstGeom>
        </p:spPr>
      </p:pic>
      <p:sp>
        <p:nvSpPr>
          <p:cNvPr id="34" name="Text Box 151"/>
          <p:cNvSpPr txBox="1">
            <a:spLocks noChangeArrowheads="1"/>
          </p:cNvSpPr>
          <p:nvPr/>
        </p:nvSpPr>
        <p:spPr bwMode="auto">
          <a:xfrm>
            <a:off x="4572000" y="32994600"/>
            <a:ext cx="10591800" cy="2049792"/>
          </a:xfrm>
          <a:prstGeom prst="rect">
            <a:avLst/>
          </a:prstGeom>
          <a:solidFill>
            <a:schemeClr val="bg1"/>
          </a:solidFill>
          <a:ln w="57150" cmpd="thinThick">
            <a:solidFill>
              <a:schemeClr val="tx1"/>
            </a:solidFill>
            <a:miter lim="800000"/>
            <a:headEnd/>
            <a:tailEnd/>
          </a:ln>
          <a:effectLst/>
        </p:spPr>
        <p:txBody>
          <a:bodyPr wrap="square" lIns="228600" tIns="100584" rIns="228600" bIns="100584">
            <a:spAutoFit/>
          </a:bodyPr>
          <a:lstStyle/>
          <a:p>
            <a:pPr marL="342900" indent="-342900">
              <a:buFont typeface="Arial"/>
              <a:buChar char="•"/>
            </a:pPr>
            <a:r>
              <a:rPr lang="en-US" b="1" dirty="0" smtClean="0">
                <a:effectLst/>
              </a:rPr>
              <a:t>Line </a:t>
            </a:r>
            <a:r>
              <a:rPr lang="en-US" b="1" dirty="0">
                <a:effectLst/>
              </a:rPr>
              <a:t>Counting </a:t>
            </a:r>
            <a:r>
              <a:rPr lang="en-US" dirty="0">
                <a:effectLst/>
              </a:rPr>
              <a:t>– Consisted of a group of horizontal lines with equal lengths, but with a fluctuating number of lines per group.  The distance between individual lines in any one grouping was held constant. Once presented to the subject, the number of lines in the grouping would be counted as quickly and as accurately as possible.  </a:t>
            </a:r>
          </a:p>
        </p:txBody>
      </p:sp>
      <p:pic>
        <p:nvPicPr>
          <p:cNvPr id="36" name="Picture 35"/>
          <p:cNvPicPr/>
          <p:nvPr/>
        </p:nvPicPr>
        <p:blipFill rotWithShape="1">
          <a:blip r:embed="rId12">
            <a:extLst>
              <a:ext uri="{28A0092B-C50C-407E-A947-70E740481C1C}">
                <a14:useLocalDpi xmlns:a14="http://schemas.microsoft.com/office/drawing/2010/main" val="0"/>
              </a:ext>
            </a:extLst>
          </a:blip>
          <a:srcRect r="72222" b="54310"/>
          <a:stretch/>
        </p:blipFill>
        <p:spPr bwMode="auto">
          <a:xfrm>
            <a:off x="2209800" y="36804600"/>
            <a:ext cx="1447800" cy="1447800"/>
          </a:xfrm>
          <a:prstGeom prst="rect">
            <a:avLst/>
          </a:prstGeom>
          <a:ln>
            <a:noFill/>
          </a:ln>
          <a:extLst>
            <a:ext uri="{53640926-AAD7-44d8-BBD7-CCE9431645EC}">
              <a14:shadowObscured xmlns:a14="http://schemas.microsoft.com/office/drawing/2010/main"/>
            </a:ext>
          </a:extLst>
        </p:spPr>
      </p:pic>
      <p:sp>
        <p:nvSpPr>
          <p:cNvPr id="37" name="Text Box 151"/>
          <p:cNvSpPr txBox="1">
            <a:spLocks noChangeArrowheads="1"/>
          </p:cNvSpPr>
          <p:nvPr/>
        </p:nvSpPr>
        <p:spPr bwMode="auto">
          <a:xfrm>
            <a:off x="3810000" y="36195000"/>
            <a:ext cx="11353800" cy="2049792"/>
          </a:xfrm>
          <a:prstGeom prst="rect">
            <a:avLst/>
          </a:prstGeom>
          <a:solidFill>
            <a:schemeClr val="bg1"/>
          </a:solidFill>
          <a:ln w="57150" cmpd="thinThick">
            <a:solidFill>
              <a:schemeClr val="tx1"/>
            </a:solidFill>
            <a:miter lim="800000"/>
            <a:headEnd/>
            <a:tailEnd/>
          </a:ln>
          <a:effectLst/>
        </p:spPr>
        <p:txBody>
          <a:bodyPr wrap="square" lIns="228600" tIns="100584" rIns="228600" bIns="100584">
            <a:spAutoFit/>
          </a:bodyPr>
          <a:lstStyle/>
          <a:p>
            <a:pPr marL="342900" indent="-342900">
              <a:buFont typeface="Arial"/>
              <a:buChar char="•"/>
            </a:pPr>
            <a:r>
              <a:rPr lang="en-US" b="1" i="1" dirty="0" smtClean="0">
                <a:effectLst/>
              </a:rPr>
              <a:t>Random </a:t>
            </a:r>
            <a:r>
              <a:rPr lang="en-US" b="1" i="1" dirty="0">
                <a:effectLst/>
              </a:rPr>
              <a:t>Dot </a:t>
            </a:r>
            <a:r>
              <a:rPr lang="en-US" dirty="0">
                <a:effectLst/>
              </a:rPr>
              <a:t>– Consisted of a computer application that displayed a window with a single large dark green circle in the center.  The participant was asked to tap the space bar when ready to start the task. The green “light” represented by the darkened circle would illuminate (change to bright green) after a randomized delay and the subject was instructed to tap the space bar as quickly as they could after illumination.</a:t>
            </a:r>
          </a:p>
        </p:txBody>
      </p:sp>
      <p:pic>
        <p:nvPicPr>
          <p:cNvPr id="38" name="Picture 37"/>
          <p:cNvPicPr/>
          <p:nvPr/>
        </p:nvPicPr>
        <p:blipFill rotWithShape="1">
          <a:blip r:embed="rId13">
            <a:extLst>
              <a:ext uri="{28A0092B-C50C-407E-A947-70E740481C1C}">
                <a14:useLocalDpi xmlns:a14="http://schemas.microsoft.com/office/drawing/2010/main" val="0"/>
              </a:ext>
            </a:extLst>
          </a:blip>
          <a:srcRect r="55093" b="25432"/>
          <a:stretch/>
        </p:blipFill>
        <p:spPr bwMode="auto">
          <a:xfrm>
            <a:off x="1371600" y="38862000"/>
            <a:ext cx="2057400" cy="2057400"/>
          </a:xfrm>
          <a:prstGeom prst="rect">
            <a:avLst/>
          </a:prstGeom>
          <a:ln>
            <a:noFill/>
          </a:ln>
          <a:extLst>
            <a:ext uri="{53640926-AAD7-44d8-BBD7-CCE9431645EC}">
              <a14:shadowObscured xmlns:a14="http://schemas.microsoft.com/office/drawing/2010/main"/>
            </a:ext>
          </a:extLst>
        </p:spPr>
      </p:pic>
      <p:sp>
        <p:nvSpPr>
          <p:cNvPr id="39" name="Text Box 151"/>
          <p:cNvSpPr txBox="1">
            <a:spLocks noChangeArrowheads="1"/>
          </p:cNvSpPr>
          <p:nvPr/>
        </p:nvSpPr>
        <p:spPr bwMode="auto">
          <a:xfrm>
            <a:off x="3657600" y="38481000"/>
            <a:ext cx="11506200" cy="2788456"/>
          </a:xfrm>
          <a:prstGeom prst="rect">
            <a:avLst/>
          </a:prstGeom>
          <a:solidFill>
            <a:schemeClr val="bg1"/>
          </a:solidFill>
          <a:ln w="57150" cmpd="thinThick">
            <a:solidFill>
              <a:schemeClr val="tx1"/>
            </a:solidFill>
            <a:miter lim="800000"/>
            <a:headEnd/>
            <a:tailEnd/>
          </a:ln>
          <a:effectLst/>
        </p:spPr>
        <p:txBody>
          <a:bodyPr wrap="square" lIns="228600" tIns="100584" rIns="228600" bIns="100584">
            <a:spAutoFit/>
          </a:bodyPr>
          <a:lstStyle/>
          <a:p>
            <a:pPr marL="342900" indent="-342900">
              <a:buFont typeface="Arial"/>
              <a:buChar char="•"/>
            </a:pPr>
            <a:r>
              <a:rPr lang="en-US" b="1" i="1" dirty="0">
                <a:effectLst/>
              </a:rPr>
              <a:t>Nine Circle Reaction (aka Whack-a-Mole) </a:t>
            </a:r>
            <a:r>
              <a:rPr lang="en-US" dirty="0">
                <a:effectLst/>
              </a:rPr>
              <a:t>- Comprised of nine circles in a 3x3 matrix. When started, one of the nine circles would turn red after a delay. In a random pattern, the previously red circle would return to neutral, and a new circle would be illuminated in red.  In all there were ten red circles illuminated in the duration of the task and each remained illuminated for one second. The goal on the part of the participant was to tap, with their finger, the red circle before it returned to the neutral background color. </a:t>
            </a:r>
          </a:p>
        </p:txBody>
      </p:sp>
      <p:sp>
        <p:nvSpPr>
          <p:cNvPr id="40" name="Text Box 166"/>
          <p:cNvSpPr txBox="1">
            <a:spLocks noChangeArrowheads="1"/>
          </p:cNvSpPr>
          <p:nvPr/>
        </p:nvSpPr>
        <p:spPr bwMode="auto">
          <a:xfrm>
            <a:off x="1371600" y="21183600"/>
            <a:ext cx="13792200" cy="52322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2800" b="1" dirty="0" smtClean="0">
                <a:solidFill>
                  <a:schemeClr val="bg1"/>
                </a:solidFill>
                <a:effectLst/>
              </a:rPr>
              <a:t>Problem Solving:</a:t>
            </a:r>
            <a:endParaRPr lang="en-US" sz="2800" b="1" dirty="0">
              <a:solidFill>
                <a:schemeClr val="bg1"/>
              </a:solidFill>
              <a:effectLst/>
            </a:endParaRPr>
          </a:p>
        </p:txBody>
      </p:sp>
      <p:sp>
        <p:nvSpPr>
          <p:cNvPr id="42" name="Text Box 166"/>
          <p:cNvSpPr txBox="1">
            <a:spLocks noChangeArrowheads="1"/>
          </p:cNvSpPr>
          <p:nvPr/>
        </p:nvSpPr>
        <p:spPr bwMode="auto">
          <a:xfrm>
            <a:off x="1371600" y="16992600"/>
            <a:ext cx="13792200" cy="52322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2800" b="1" dirty="0" smtClean="0">
                <a:solidFill>
                  <a:schemeClr val="bg1"/>
                </a:solidFill>
                <a:effectLst/>
              </a:rPr>
              <a:t>Memory Impairment:</a:t>
            </a:r>
            <a:endParaRPr lang="en-US" sz="2800" b="1" dirty="0">
              <a:solidFill>
                <a:schemeClr val="bg1"/>
              </a:solidFill>
              <a:effectLst/>
            </a:endParaRPr>
          </a:p>
        </p:txBody>
      </p:sp>
      <p:sp>
        <p:nvSpPr>
          <p:cNvPr id="43" name="Text Box 166"/>
          <p:cNvSpPr txBox="1">
            <a:spLocks noChangeArrowheads="1"/>
          </p:cNvSpPr>
          <p:nvPr/>
        </p:nvSpPr>
        <p:spPr bwMode="auto">
          <a:xfrm>
            <a:off x="1371600" y="26974800"/>
            <a:ext cx="13798296" cy="52322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2800" b="1" dirty="0" smtClean="0">
                <a:solidFill>
                  <a:schemeClr val="bg1"/>
                </a:solidFill>
                <a:effectLst/>
              </a:rPr>
              <a:t>Fine Muscle Control:</a:t>
            </a:r>
            <a:endParaRPr lang="en-US" sz="2800" b="1" dirty="0">
              <a:solidFill>
                <a:schemeClr val="bg1"/>
              </a:solidFill>
              <a:effectLst/>
            </a:endParaRPr>
          </a:p>
        </p:txBody>
      </p:sp>
      <p:sp>
        <p:nvSpPr>
          <p:cNvPr id="44" name="Text Box 166"/>
          <p:cNvSpPr txBox="1">
            <a:spLocks noChangeArrowheads="1"/>
          </p:cNvSpPr>
          <p:nvPr/>
        </p:nvSpPr>
        <p:spPr bwMode="auto">
          <a:xfrm>
            <a:off x="1371600" y="32156400"/>
            <a:ext cx="13798296" cy="52322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2800" b="1" dirty="0" smtClean="0">
                <a:solidFill>
                  <a:schemeClr val="bg1"/>
                </a:solidFill>
                <a:effectLst/>
              </a:rPr>
              <a:t>Vision</a:t>
            </a:r>
            <a:r>
              <a:rPr lang="en-US" sz="2800" b="1" dirty="0" smtClean="0">
                <a:solidFill>
                  <a:schemeClr val="bg1"/>
                </a:solidFill>
                <a:effectLst/>
              </a:rPr>
              <a:t>:</a:t>
            </a:r>
            <a:endParaRPr lang="en-US" sz="2800" b="1" dirty="0">
              <a:solidFill>
                <a:schemeClr val="bg1"/>
              </a:solidFill>
              <a:effectLst/>
            </a:endParaRPr>
          </a:p>
        </p:txBody>
      </p:sp>
      <p:sp>
        <p:nvSpPr>
          <p:cNvPr id="45" name="Text Box 166"/>
          <p:cNvSpPr txBox="1">
            <a:spLocks noChangeArrowheads="1"/>
          </p:cNvSpPr>
          <p:nvPr/>
        </p:nvSpPr>
        <p:spPr bwMode="auto">
          <a:xfrm>
            <a:off x="1371600" y="35433000"/>
            <a:ext cx="13798296" cy="52322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2800" b="1" dirty="0" smtClean="0">
                <a:solidFill>
                  <a:schemeClr val="bg1"/>
                </a:solidFill>
                <a:effectLst/>
              </a:rPr>
              <a:t>Reaction Time:</a:t>
            </a:r>
            <a:endParaRPr lang="en-US" sz="2800" b="1" dirty="0">
              <a:solidFill>
                <a:schemeClr val="bg1"/>
              </a:solidFill>
              <a:effectLst/>
            </a:endParaRPr>
          </a:p>
        </p:txBody>
      </p:sp>
      <p:pic>
        <p:nvPicPr>
          <p:cNvPr id="35" name="Picture 34"/>
          <p:cNvPicPr/>
          <p:nvPr/>
        </p:nvPicPr>
        <p:blipFill rotWithShape="1">
          <a:blip r:embed="rId14">
            <a:extLst>
              <a:ext uri="{28A0092B-C50C-407E-A947-70E740481C1C}">
                <a14:useLocalDpi xmlns:a14="http://schemas.microsoft.com/office/drawing/2010/main" val="0"/>
              </a:ext>
            </a:extLst>
          </a:blip>
          <a:srcRect t="-1" r="72377" b="54297"/>
          <a:stretch/>
        </p:blipFill>
        <p:spPr bwMode="auto">
          <a:xfrm>
            <a:off x="1371600" y="36195000"/>
            <a:ext cx="1447800" cy="1447800"/>
          </a:xfrm>
          <a:prstGeom prst="rect">
            <a:avLst/>
          </a:prstGeom>
          <a:ln>
            <a:noFill/>
          </a:ln>
          <a:extLst>
            <a:ext uri="{53640926-AAD7-44d8-BBD7-CCE9431645EC}">
              <a14:shadowObscured xmlns:a14="http://schemas.microsoft.com/office/drawing/2010/main"/>
            </a:ext>
          </a:extLst>
        </p:spPr>
      </p:pic>
    </p:spTree>
  </p:cSld>
  <p:clrMapOvr>
    <a:masterClrMapping/>
  </p:clrMapOvr>
</p:sld>
</file>

<file path=ppt/theme/theme1.xml><?xml version="1.0" encoding="utf-8"?>
<a:theme xmlns:a="http://schemas.openxmlformats.org/drawingml/2006/main" name="TC300007849990">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7EB8D47-4F7B-47BB-B98A-B030D1EF70D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TC300007849990</Template>
  <TotalTime>1186</TotalTime>
  <Words>2098</Words>
  <Application>Microsoft Macintosh PowerPoint</Application>
  <PresentationFormat>Custom</PresentationFormat>
  <Paragraphs>51</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TC300007849990</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Adam Burns</cp:lastModifiedBy>
  <cp:revision>28</cp:revision>
  <cp:lastPrinted>2000-08-03T00:31:24Z</cp:lastPrinted>
  <dcterms:modified xsi:type="dcterms:W3CDTF">2012-02-24T12:33:32Z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TC300007849990</vt:lpwstr>
  </property>
</Properties>
</file>